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49" r:id="rId1"/>
  </p:sldMasterIdLst>
  <p:notesMasterIdLst>
    <p:notesMasterId r:id="rId34"/>
  </p:notesMasterIdLst>
  <p:handoutMasterIdLst>
    <p:handoutMasterId r:id="rId35"/>
  </p:handoutMasterIdLst>
  <p:sldIdLst>
    <p:sldId id="256" r:id="rId2"/>
    <p:sldId id="257" r:id="rId3"/>
    <p:sldId id="357" r:id="rId4"/>
    <p:sldId id="290" r:id="rId5"/>
    <p:sldId id="323" r:id="rId6"/>
    <p:sldId id="334" r:id="rId7"/>
    <p:sldId id="335" r:id="rId8"/>
    <p:sldId id="324" r:id="rId9"/>
    <p:sldId id="336" r:id="rId10"/>
    <p:sldId id="337" r:id="rId11"/>
    <p:sldId id="338" r:id="rId12"/>
    <p:sldId id="339" r:id="rId13"/>
    <p:sldId id="319" r:id="rId14"/>
    <p:sldId id="340" r:id="rId15"/>
    <p:sldId id="344" r:id="rId16"/>
    <p:sldId id="345" r:id="rId17"/>
    <p:sldId id="356" r:id="rId18"/>
    <p:sldId id="341" r:id="rId19"/>
    <p:sldId id="342" r:id="rId20"/>
    <p:sldId id="320" r:id="rId21"/>
    <p:sldId id="346" r:id="rId22"/>
    <p:sldId id="347" r:id="rId23"/>
    <p:sldId id="348" r:id="rId24"/>
    <p:sldId id="349" r:id="rId25"/>
    <p:sldId id="350" r:id="rId26"/>
    <p:sldId id="352" r:id="rId27"/>
    <p:sldId id="353" r:id="rId28"/>
    <p:sldId id="354" r:id="rId29"/>
    <p:sldId id="355" r:id="rId30"/>
    <p:sldId id="351" r:id="rId31"/>
    <p:sldId id="331" r:id="rId32"/>
    <p:sldId id="285" r:id="rId33"/>
  </p:sldIdLst>
  <p:sldSz cx="9144000" cy="6858000" type="screen4x3"/>
  <p:notesSz cx="6858000" cy="9144000"/>
  <p:defaultTextStyle>
    <a:defPPr>
      <a:defRPr lang="fr-F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tchamda"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449" autoAdjust="0"/>
    <p:restoredTop sz="91989" autoAdjust="0"/>
  </p:normalViewPr>
  <p:slideViewPr>
    <p:cSldViewPr>
      <p:cViewPr>
        <p:scale>
          <a:sx n="87" d="100"/>
          <a:sy n="87" d="100"/>
        </p:scale>
        <p:origin x="-864"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omar\Desktop\ASSD14\PHC%20Report%20for%20ASSD14.gul.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chart>
    <c:title>
      <c:tx>
        <c:rich>
          <a:bodyPr/>
          <a:lstStyle/>
          <a:p>
            <a:pPr>
              <a:defRPr sz="2400"/>
            </a:pPr>
            <a:r>
              <a:rPr lang="en-US" sz="2400" dirty="0" err="1" smtClean="0">
                <a:latin typeface="Arial" pitchFamily="34" charset="0"/>
                <a:cs typeface="Arial" pitchFamily="34" charset="0"/>
              </a:rPr>
              <a:t>Répartition</a:t>
            </a:r>
            <a:r>
              <a:rPr lang="en-US" sz="2400" baseline="0" dirty="0" smtClean="0">
                <a:latin typeface="Arial" pitchFamily="34" charset="0"/>
                <a:cs typeface="Arial" pitchFamily="34" charset="0"/>
              </a:rPr>
              <a:t> des pays </a:t>
            </a:r>
            <a:r>
              <a:rPr lang="en-US" sz="2400" baseline="0" dirty="0" err="1" smtClean="0">
                <a:latin typeface="Arial" pitchFamily="34" charset="0"/>
                <a:cs typeface="Arial" pitchFamily="34" charset="0"/>
              </a:rPr>
              <a:t>selon</a:t>
            </a:r>
            <a:r>
              <a:rPr lang="en-US" sz="2400" baseline="0" dirty="0" smtClean="0">
                <a:latin typeface="Arial" pitchFamily="34" charset="0"/>
                <a:cs typeface="Arial" pitchFamily="34" charset="0"/>
              </a:rPr>
              <a:t> </a:t>
            </a:r>
            <a:r>
              <a:rPr lang="en-US" sz="2400" baseline="0" dirty="0" err="1" smtClean="0">
                <a:latin typeface="Arial" pitchFamily="34" charset="0"/>
                <a:cs typeface="Arial" pitchFamily="34" charset="0"/>
              </a:rPr>
              <a:t>l’année</a:t>
            </a:r>
            <a:r>
              <a:rPr lang="en-US" sz="2400" baseline="0" dirty="0" smtClean="0">
                <a:latin typeface="Arial" pitchFamily="34" charset="0"/>
                <a:cs typeface="Arial" pitchFamily="34" charset="0"/>
              </a:rPr>
              <a:t> de </a:t>
            </a:r>
            <a:r>
              <a:rPr lang="en-US" sz="2400" baseline="0" dirty="0" err="1" smtClean="0">
                <a:latin typeface="Arial" pitchFamily="34" charset="0"/>
                <a:cs typeface="Arial" pitchFamily="34" charset="0"/>
              </a:rPr>
              <a:t>réalisation</a:t>
            </a:r>
            <a:r>
              <a:rPr lang="en-US" sz="2400" baseline="0" dirty="0" smtClean="0">
                <a:latin typeface="Arial" pitchFamily="34" charset="0"/>
                <a:cs typeface="Arial" pitchFamily="34" charset="0"/>
              </a:rPr>
              <a:t> du </a:t>
            </a:r>
            <a:r>
              <a:rPr lang="en-US" sz="2400" baseline="0" dirty="0" err="1" smtClean="0">
                <a:latin typeface="Arial" pitchFamily="34" charset="0"/>
                <a:cs typeface="Arial" pitchFamily="34" charset="0"/>
              </a:rPr>
              <a:t>recensement</a:t>
            </a:r>
            <a:r>
              <a:rPr lang="en-US" sz="2400" baseline="0" dirty="0" smtClean="0">
                <a:latin typeface="Arial" pitchFamily="34" charset="0"/>
                <a:cs typeface="Arial" pitchFamily="34" charset="0"/>
              </a:rPr>
              <a:t> du round</a:t>
            </a:r>
            <a:r>
              <a:rPr lang="en-US" sz="2400" dirty="0" smtClean="0">
                <a:latin typeface="Arial" pitchFamily="34" charset="0"/>
                <a:cs typeface="Arial" pitchFamily="34" charset="0"/>
              </a:rPr>
              <a:t> </a:t>
            </a:r>
            <a:r>
              <a:rPr lang="en-US" sz="2400" dirty="0">
                <a:latin typeface="Arial" pitchFamily="34" charset="0"/>
                <a:cs typeface="Arial" pitchFamily="34" charset="0"/>
              </a:rPr>
              <a:t>2010 </a:t>
            </a:r>
          </a:p>
        </c:rich>
      </c:tx>
      <c:layout>
        <c:manualLayout>
          <c:xMode val="edge"/>
          <c:yMode val="edge"/>
          <c:x val="6.3060344827586226E-2"/>
          <c:y val="9.9369773545748673E-3"/>
        </c:manualLayout>
      </c:layout>
      <c:spPr>
        <a:noFill/>
        <a:ln w="25400">
          <a:noFill/>
        </a:ln>
      </c:spPr>
    </c:title>
    <c:plotArea>
      <c:layout>
        <c:manualLayout>
          <c:layoutTarget val="inner"/>
          <c:xMode val="edge"/>
          <c:yMode val="edge"/>
          <c:x val="3.2169485758724602E-2"/>
          <c:y val="0.31814096600710323"/>
          <c:w val="0.95085520559930403"/>
          <c:h val="0.62418617820802968"/>
        </c:manualLayout>
      </c:layout>
      <c:barChart>
        <c:barDir val="col"/>
        <c:grouping val="clustered"/>
        <c:ser>
          <c:idx val="0"/>
          <c:order val="0"/>
          <c:spPr>
            <a:solidFill>
              <a:schemeClr val="accent6">
                <a:lumMod val="75000"/>
              </a:schemeClr>
            </a:solidFill>
          </c:spPr>
          <c:dLbls>
            <c:dLbl>
              <c:idx val="3"/>
              <c:layout/>
              <c:tx>
                <c:rich>
                  <a:bodyPr/>
                  <a:lstStyle/>
                  <a:p>
                    <a:r>
                      <a:rPr lang="en-US" sz="3200" smtClean="0">
                        <a:solidFill>
                          <a:srgbClr val="FF0000"/>
                        </a:solidFill>
                      </a:rPr>
                      <a:t>6</a:t>
                    </a:r>
                    <a:endParaRPr lang="en-US"/>
                  </a:p>
                </c:rich>
              </c:tx>
              <c:showVal val="1"/>
            </c:dLbl>
            <c:dLbl>
              <c:idx val="8"/>
              <c:layout/>
              <c:tx>
                <c:rich>
                  <a:bodyPr/>
                  <a:lstStyle/>
                  <a:p>
                    <a:r>
                      <a:rPr lang="en-US" sz="3200" smtClean="0">
                        <a:solidFill>
                          <a:srgbClr val="FF0000"/>
                        </a:solidFill>
                      </a:rPr>
                      <a:t>5</a:t>
                    </a:r>
                    <a:endParaRPr lang="en-US"/>
                  </a:p>
                </c:rich>
              </c:tx>
              <c:showVal val="1"/>
            </c:dLbl>
            <c:spPr>
              <a:noFill/>
              <a:ln w="25400">
                <a:noFill/>
              </a:ln>
            </c:spPr>
            <c:txPr>
              <a:bodyPr/>
              <a:lstStyle/>
              <a:p>
                <a:pPr>
                  <a:defRPr sz="3200" b="1">
                    <a:solidFill>
                      <a:srgbClr val="FF0000"/>
                    </a:solidFill>
                  </a:defRPr>
                </a:pPr>
                <a:endParaRPr lang="fr-FR"/>
              </a:p>
            </c:txPr>
            <c:showVal val="1"/>
          </c:dLbls>
          <c:cat>
            <c:strRef>
              <c:f>[1]Sheet1!$A$3:$A$13</c:f>
              <c:strCache>
                <c:ptCount val="11"/>
                <c:pt idx="0">
                  <c:v>2005</c:v>
                </c:pt>
                <c:pt idx="1">
                  <c:v>2006</c:v>
                </c:pt>
                <c:pt idx="2">
                  <c:v>2007</c:v>
                </c:pt>
                <c:pt idx="3">
                  <c:v>2008</c:v>
                </c:pt>
                <c:pt idx="4">
                  <c:v>2009</c:v>
                </c:pt>
                <c:pt idx="5">
                  <c:v>2010</c:v>
                </c:pt>
                <c:pt idx="6">
                  <c:v>2011</c:v>
                </c:pt>
                <c:pt idx="7">
                  <c:v>2012</c:v>
                </c:pt>
                <c:pt idx="8">
                  <c:v>2013</c:v>
                </c:pt>
                <c:pt idx="9">
                  <c:v>2014</c:v>
                </c:pt>
                <c:pt idx="10">
                  <c:v>Beyond</c:v>
                </c:pt>
              </c:strCache>
            </c:strRef>
          </c:cat>
          <c:val>
            <c:numRef>
              <c:f>[1]Sheet1!$B$3:$B$13</c:f>
              <c:numCache>
                <c:formatCode>General</c:formatCode>
                <c:ptCount val="11"/>
                <c:pt idx="0">
                  <c:v>1</c:v>
                </c:pt>
                <c:pt idx="1">
                  <c:v>5</c:v>
                </c:pt>
                <c:pt idx="2">
                  <c:v>4</c:v>
                </c:pt>
                <c:pt idx="3">
                  <c:v>5</c:v>
                </c:pt>
                <c:pt idx="4">
                  <c:v>5</c:v>
                </c:pt>
                <c:pt idx="5">
                  <c:v>5</c:v>
                </c:pt>
                <c:pt idx="6">
                  <c:v>4</c:v>
                </c:pt>
                <c:pt idx="7">
                  <c:v>5</c:v>
                </c:pt>
                <c:pt idx="8">
                  <c:v>6</c:v>
                </c:pt>
                <c:pt idx="9">
                  <c:v>7</c:v>
                </c:pt>
                <c:pt idx="10">
                  <c:v>7</c:v>
                </c:pt>
              </c:numCache>
            </c:numRef>
          </c:val>
        </c:ser>
        <c:gapWidth val="43"/>
        <c:overlap val="-42"/>
        <c:axId val="70697344"/>
        <c:axId val="70698880"/>
      </c:barChart>
      <c:catAx>
        <c:axId val="70697344"/>
        <c:scaling>
          <c:orientation val="minMax"/>
        </c:scaling>
        <c:axPos val="b"/>
        <c:numFmt formatCode="General" sourceLinked="1"/>
        <c:majorTickMark val="none"/>
        <c:tickLblPos val="low"/>
        <c:txPr>
          <a:bodyPr rot="0" vert="horz"/>
          <a:lstStyle/>
          <a:p>
            <a:pPr>
              <a:defRPr sz="1600" b="1"/>
            </a:pPr>
            <a:endParaRPr lang="fr-FR"/>
          </a:p>
        </c:txPr>
        <c:crossAx val="70698880"/>
        <c:crosses val="autoZero"/>
        <c:auto val="1"/>
        <c:lblAlgn val="ctr"/>
        <c:lblOffset val="100"/>
        <c:tickLblSkip val="1"/>
        <c:tickMarkSkip val="1"/>
      </c:catAx>
      <c:valAx>
        <c:axId val="70698880"/>
        <c:scaling>
          <c:orientation val="minMax"/>
        </c:scaling>
        <c:axPos val="l"/>
        <c:majorGridlines/>
        <c:numFmt formatCode="General" sourceLinked="1"/>
        <c:majorTickMark val="none"/>
        <c:tickLblPos val="nextTo"/>
        <c:txPr>
          <a:bodyPr rot="0" vert="horz"/>
          <a:lstStyle/>
          <a:p>
            <a:pPr>
              <a:defRPr/>
            </a:pPr>
            <a:endParaRPr lang="fr-FR"/>
          </a:p>
        </c:txPr>
        <c:crossAx val="70697344"/>
        <c:crosses val="autoZero"/>
        <c:crossBetween val="between"/>
      </c:valAx>
      <c:spPr>
        <a:effectLst>
          <a:outerShdw blurRad="50800" dir="5400000" sx="1000" sy="1000" algn="ctr" rotWithShape="0">
            <a:srgbClr val="000000">
              <a:alpha val="43137"/>
            </a:srgbClr>
          </a:outerShdw>
        </a:effectLst>
      </c:spPr>
    </c:plotArea>
    <c:plotVisOnly val="1"/>
    <c:dispBlanksAs val="gap"/>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0.11207</cdr:x>
      <cdr:y>0.42593</cdr:y>
    </cdr:from>
    <cdr:to>
      <cdr:x>0.23244</cdr:x>
      <cdr:y>0.4682</cdr:y>
    </cdr:to>
    <cdr:sp macro="" textlink="">
      <cdr:nvSpPr>
        <cdr:cNvPr id="2" name="TextBox 5"/>
        <cdr:cNvSpPr txBox="1"/>
      </cdr:nvSpPr>
      <cdr:spPr>
        <a:xfrm xmlns:a="http://schemas.openxmlformats.org/drawingml/2006/main">
          <a:off x="990600" y="2791234"/>
          <a:ext cx="1063975"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FF0000"/>
              </a:solidFill>
            </a:rPr>
            <a:t>Burkina Faso</a:t>
          </a:r>
          <a:endParaRPr lang="en-US" sz="1200" b="1" dirty="0">
            <a:solidFill>
              <a:srgbClr val="FF0000"/>
            </a:solidFill>
          </a:endParaRPr>
        </a:p>
      </cdr:txBody>
    </cdr:sp>
  </cdr:relSizeAnchor>
  <cdr:relSizeAnchor xmlns:cdr="http://schemas.openxmlformats.org/drawingml/2006/chartDrawing">
    <cdr:from>
      <cdr:x>0.11207</cdr:x>
      <cdr:y>0.37209</cdr:y>
    </cdr:from>
    <cdr:to>
      <cdr:x>0.23244</cdr:x>
      <cdr:y>0.41436</cdr:y>
    </cdr:to>
    <cdr:sp macro="" textlink="">
      <cdr:nvSpPr>
        <cdr:cNvPr id="3" name="TextBox 5"/>
        <cdr:cNvSpPr txBox="1"/>
      </cdr:nvSpPr>
      <cdr:spPr>
        <a:xfrm xmlns:a="http://schemas.openxmlformats.org/drawingml/2006/main">
          <a:off x="990600" y="2438410"/>
          <a:ext cx="1063975" cy="277003"/>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FF0000"/>
              </a:solidFill>
            </a:rPr>
            <a:t>Egypte</a:t>
          </a:r>
          <a:endParaRPr lang="en-US" sz="1200" b="1" dirty="0">
            <a:solidFill>
              <a:srgbClr val="FF0000"/>
            </a:solidFill>
          </a:endParaRPr>
        </a:p>
      </cdr:txBody>
    </cdr:sp>
  </cdr:relSizeAnchor>
  <cdr:relSizeAnchor xmlns:cdr="http://schemas.openxmlformats.org/drawingml/2006/chartDrawing">
    <cdr:from>
      <cdr:x>0.11207</cdr:x>
      <cdr:y>0.31395</cdr:y>
    </cdr:from>
    <cdr:to>
      <cdr:x>0.23244</cdr:x>
      <cdr:y>0.35622</cdr:y>
    </cdr:to>
    <cdr:sp macro="" textlink="">
      <cdr:nvSpPr>
        <cdr:cNvPr id="4" name="TextBox 5"/>
        <cdr:cNvSpPr txBox="1"/>
      </cdr:nvSpPr>
      <cdr:spPr>
        <a:xfrm xmlns:a="http://schemas.openxmlformats.org/drawingml/2006/main">
          <a:off x="990600" y="2057407"/>
          <a:ext cx="1063975" cy="277003"/>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FF0000"/>
              </a:solidFill>
            </a:rPr>
            <a:t>Lesotho</a:t>
          </a:r>
          <a:endParaRPr lang="en-US" sz="1200" b="1" dirty="0">
            <a:solidFill>
              <a:srgbClr val="FF0000"/>
            </a:solidFill>
          </a:endParaRPr>
        </a:p>
      </cdr:txBody>
    </cdr:sp>
  </cdr:relSizeAnchor>
  <cdr:relSizeAnchor xmlns:cdr="http://schemas.openxmlformats.org/drawingml/2006/chartDrawing">
    <cdr:from>
      <cdr:x>0.11207</cdr:x>
      <cdr:y>0.25581</cdr:y>
    </cdr:from>
    <cdr:to>
      <cdr:x>0.23244</cdr:x>
      <cdr:y>0.29808</cdr:y>
    </cdr:to>
    <cdr:sp macro="" textlink="">
      <cdr:nvSpPr>
        <cdr:cNvPr id="5" name="TextBox 5"/>
        <cdr:cNvSpPr txBox="1"/>
      </cdr:nvSpPr>
      <cdr:spPr>
        <a:xfrm xmlns:a="http://schemas.openxmlformats.org/drawingml/2006/main">
          <a:off x="990609" y="1676374"/>
          <a:ext cx="1063975" cy="276999"/>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FF0000"/>
              </a:solidFill>
            </a:rPr>
            <a:t>Libye</a:t>
          </a:r>
          <a:endParaRPr lang="en-US" sz="1200" b="1" dirty="0">
            <a:solidFill>
              <a:srgbClr val="FF0000"/>
            </a:solidFill>
          </a:endParaRPr>
        </a:p>
      </cdr:txBody>
    </cdr:sp>
  </cdr:relSizeAnchor>
  <cdr:relSizeAnchor xmlns:cdr="http://schemas.openxmlformats.org/drawingml/2006/chartDrawing">
    <cdr:from>
      <cdr:x>0.11207</cdr:x>
      <cdr:y>0.19767</cdr:y>
    </cdr:from>
    <cdr:to>
      <cdr:x>0.23244</cdr:x>
      <cdr:y>0.23994</cdr:y>
    </cdr:to>
    <cdr:sp macro="" textlink="">
      <cdr:nvSpPr>
        <cdr:cNvPr id="6" name="TextBox 5"/>
        <cdr:cNvSpPr txBox="1"/>
      </cdr:nvSpPr>
      <cdr:spPr>
        <a:xfrm xmlns:a="http://schemas.openxmlformats.org/drawingml/2006/main">
          <a:off x="990600" y="1295400"/>
          <a:ext cx="1063975"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FF0000"/>
              </a:solidFill>
            </a:rPr>
            <a:t>Nigeria</a:t>
          </a:r>
          <a:endParaRPr lang="en-US" sz="1200" b="1" dirty="0">
            <a:solidFill>
              <a:srgbClr val="FF0000"/>
            </a:solidFill>
          </a:endParaRPr>
        </a:p>
      </cdr:txBody>
    </cdr:sp>
  </cdr:relSizeAnchor>
  <cdr:relSizeAnchor xmlns:cdr="http://schemas.openxmlformats.org/drawingml/2006/chartDrawing">
    <cdr:from>
      <cdr:x>0.18966</cdr:x>
      <cdr:y>0.83721</cdr:y>
    </cdr:from>
    <cdr:to>
      <cdr:x>0.31003</cdr:x>
      <cdr:y>0.87948</cdr:y>
    </cdr:to>
    <cdr:sp macro="" textlink="">
      <cdr:nvSpPr>
        <cdr:cNvPr id="7" name="TextBox 5"/>
        <cdr:cNvSpPr txBox="1"/>
      </cdr:nvSpPr>
      <cdr:spPr>
        <a:xfrm xmlns:a="http://schemas.openxmlformats.org/drawingml/2006/main">
          <a:off x="1676400" y="5486400"/>
          <a:ext cx="1063975"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00CC00"/>
              </a:solidFill>
            </a:rPr>
            <a:t>Congo</a:t>
          </a:r>
          <a:endParaRPr lang="en-US" sz="1200" b="1" dirty="0">
            <a:solidFill>
              <a:srgbClr val="00CC00"/>
            </a:solidFill>
          </a:endParaRPr>
        </a:p>
      </cdr:txBody>
    </cdr:sp>
  </cdr:relSizeAnchor>
  <cdr:relSizeAnchor xmlns:cdr="http://schemas.openxmlformats.org/drawingml/2006/chartDrawing">
    <cdr:from>
      <cdr:x>0.18966</cdr:x>
      <cdr:y>0.77907</cdr:y>
    </cdr:from>
    <cdr:to>
      <cdr:x>0.31003</cdr:x>
      <cdr:y>0.82134</cdr:y>
    </cdr:to>
    <cdr:sp macro="" textlink="">
      <cdr:nvSpPr>
        <cdr:cNvPr id="8" name="TextBox 5"/>
        <cdr:cNvSpPr txBox="1"/>
      </cdr:nvSpPr>
      <cdr:spPr>
        <a:xfrm xmlns:a="http://schemas.openxmlformats.org/drawingml/2006/main">
          <a:off x="1676400" y="5105400"/>
          <a:ext cx="1063974" cy="277004"/>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00CC00"/>
              </a:solidFill>
            </a:rPr>
            <a:t>Ethiopie</a:t>
          </a:r>
          <a:endParaRPr lang="en-US" sz="1200" b="1" dirty="0">
            <a:solidFill>
              <a:srgbClr val="00CC00"/>
            </a:solidFill>
          </a:endParaRPr>
        </a:p>
      </cdr:txBody>
    </cdr:sp>
  </cdr:relSizeAnchor>
  <cdr:relSizeAnchor xmlns:cdr="http://schemas.openxmlformats.org/drawingml/2006/chartDrawing">
    <cdr:from>
      <cdr:x>0.18966</cdr:x>
      <cdr:y>0.72093</cdr:y>
    </cdr:from>
    <cdr:to>
      <cdr:x>0.31003</cdr:x>
      <cdr:y>0.7632</cdr:y>
    </cdr:to>
    <cdr:sp macro="" textlink="">
      <cdr:nvSpPr>
        <cdr:cNvPr id="9" name="TextBox 5"/>
        <cdr:cNvSpPr txBox="1"/>
      </cdr:nvSpPr>
      <cdr:spPr>
        <a:xfrm xmlns:a="http://schemas.openxmlformats.org/drawingml/2006/main">
          <a:off x="1676400" y="4724400"/>
          <a:ext cx="1063974" cy="277003"/>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00CC00"/>
              </a:solidFill>
            </a:rPr>
            <a:t>Mozambique</a:t>
          </a:r>
          <a:endParaRPr lang="en-US" sz="1200" b="1" dirty="0">
            <a:solidFill>
              <a:srgbClr val="00CC00"/>
            </a:solidFill>
          </a:endParaRPr>
        </a:p>
      </cdr:txBody>
    </cdr:sp>
  </cdr:relSizeAnchor>
  <cdr:relSizeAnchor xmlns:cdr="http://schemas.openxmlformats.org/drawingml/2006/chartDrawing">
    <cdr:from>
      <cdr:x>0.18966</cdr:x>
      <cdr:y>0.66279</cdr:y>
    </cdr:from>
    <cdr:to>
      <cdr:x>0.31003</cdr:x>
      <cdr:y>0.70506</cdr:y>
    </cdr:to>
    <cdr:sp macro="" textlink="">
      <cdr:nvSpPr>
        <cdr:cNvPr id="10" name="TextBox 5"/>
        <cdr:cNvSpPr txBox="1"/>
      </cdr:nvSpPr>
      <cdr:spPr>
        <a:xfrm xmlns:a="http://schemas.openxmlformats.org/drawingml/2006/main">
          <a:off x="1676400" y="4343400"/>
          <a:ext cx="1063974" cy="277004"/>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00CC00"/>
              </a:solidFill>
            </a:rPr>
            <a:t>Swaziland</a:t>
          </a:r>
          <a:endParaRPr lang="en-US" sz="1200" b="1" dirty="0">
            <a:solidFill>
              <a:srgbClr val="00CC00"/>
            </a:solidFill>
          </a:endParaRPr>
        </a:p>
      </cdr:txBody>
    </cdr:sp>
  </cdr:relSizeAnchor>
  <cdr:relSizeAnchor xmlns:cdr="http://schemas.openxmlformats.org/drawingml/2006/chartDrawing">
    <cdr:from>
      <cdr:x>0.28448</cdr:x>
      <cdr:y>0.43023</cdr:y>
    </cdr:from>
    <cdr:to>
      <cdr:x>0.39655</cdr:x>
      <cdr:y>0.4725</cdr:y>
    </cdr:to>
    <cdr:sp macro="" textlink="">
      <cdr:nvSpPr>
        <cdr:cNvPr id="11" name="TextBox 5"/>
        <cdr:cNvSpPr txBox="1"/>
      </cdr:nvSpPr>
      <cdr:spPr>
        <a:xfrm xmlns:a="http://schemas.openxmlformats.org/drawingml/2006/main">
          <a:off x="2514600" y="2819400"/>
          <a:ext cx="990610"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chemeClr val="bg2">
                  <a:lumMod val="50000"/>
                </a:schemeClr>
              </a:solidFill>
            </a:rPr>
            <a:t>Algérie</a:t>
          </a:r>
          <a:endParaRPr lang="en-US" sz="1200" b="1" dirty="0">
            <a:solidFill>
              <a:schemeClr val="bg2">
                <a:lumMod val="50000"/>
              </a:schemeClr>
            </a:solidFill>
          </a:endParaRPr>
        </a:p>
      </cdr:txBody>
    </cdr:sp>
  </cdr:relSizeAnchor>
  <cdr:relSizeAnchor xmlns:cdr="http://schemas.openxmlformats.org/drawingml/2006/chartDrawing">
    <cdr:from>
      <cdr:x>0.28448</cdr:x>
      <cdr:y>0.37209</cdr:y>
    </cdr:from>
    <cdr:to>
      <cdr:x>0.39655</cdr:x>
      <cdr:y>0.41436</cdr:y>
    </cdr:to>
    <cdr:sp macro="" textlink="">
      <cdr:nvSpPr>
        <cdr:cNvPr id="12" name="TextBox 5"/>
        <cdr:cNvSpPr txBox="1"/>
      </cdr:nvSpPr>
      <cdr:spPr>
        <a:xfrm xmlns:a="http://schemas.openxmlformats.org/drawingml/2006/main">
          <a:off x="2514600" y="2438400"/>
          <a:ext cx="990610" cy="277003"/>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chemeClr val="bg2">
                  <a:lumMod val="50000"/>
                </a:schemeClr>
              </a:solidFill>
            </a:rPr>
            <a:t>Burundi</a:t>
          </a:r>
          <a:endParaRPr lang="en-US" sz="1200" b="1" dirty="0">
            <a:solidFill>
              <a:schemeClr val="bg2">
                <a:lumMod val="50000"/>
              </a:schemeClr>
            </a:solidFill>
          </a:endParaRPr>
        </a:p>
      </cdr:txBody>
    </cdr:sp>
  </cdr:relSizeAnchor>
  <cdr:relSizeAnchor xmlns:cdr="http://schemas.openxmlformats.org/drawingml/2006/chartDrawing">
    <cdr:from>
      <cdr:x>0.28179</cdr:x>
      <cdr:y>0.32558</cdr:y>
    </cdr:from>
    <cdr:to>
      <cdr:x>0.39386</cdr:x>
      <cdr:y>0.36785</cdr:y>
    </cdr:to>
    <cdr:sp macro="" textlink="">
      <cdr:nvSpPr>
        <cdr:cNvPr id="13" name="TextBox 5"/>
        <cdr:cNvSpPr txBox="1"/>
      </cdr:nvSpPr>
      <cdr:spPr>
        <a:xfrm xmlns:a="http://schemas.openxmlformats.org/drawingml/2006/main">
          <a:off x="2490774" y="2133592"/>
          <a:ext cx="990609"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chemeClr val="bg2">
                  <a:lumMod val="50000"/>
                </a:schemeClr>
              </a:solidFill>
            </a:rPr>
            <a:t>Liberia</a:t>
          </a:r>
          <a:endParaRPr lang="en-US" sz="1200" b="1" dirty="0">
            <a:solidFill>
              <a:schemeClr val="bg2">
                <a:lumMod val="50000"/>
              </a:schemeClr>
            </a:solidFill>
          </a:endParaRPr>
        </a:p>
      </cdr:txBody>
    </cdr:sp>
  </cdr:relSizeAnchor>
  <cdr:relSizeAnchor xmlns:cdr="http://schemas.openxmlformats.org/drawingml/2006/chartDrawing">
    <cdr:from>
      <cdr:x>0.28179</cdr:x>
      <cdr:y>0.27107</cdr:y>
    </cdr:from>
    <cdr:to>
      <cdr:x>0.39386</cdr:x>
      <cdr:y>0.31334</cdr:y>
    </cdr:to>
    <cdr:sp macro="" textlink="">
      <cdr:nvSpPr>
        <cdr:cNvPr id="14" name="TextBox 5"/>
        <cdr:cNvSpPr txBox="1"/>
      </cdr:nvSpPr>
      <cdr:spPr>
        <a:xfrm xmlns:a="http://schemas.openxmlformats.org/drawingml/2006/main">
          <a:off x="2490774" y="1776402"/>
          <a:ext cx="990609"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chemeClr val="bg2">
                  <a:lumMod val="50000"/>
                </a:schemeClr>
              </a:solidFill>
            </a:rPr>
            <a:t>Malawi</a:t>
          </a:r>
          <a:endParaRPr lang="en-US" sz="1200" b="1" dirty="0">
            <a:solidFill>
              <a:schemeClr val="bg2">
                <a:lumMod val="50000"/>
              </a:schemeClr>
            </a:solidFill>
          </a:endParaRPr>
        </a:p>
      </cdr:txBody>
    </cdr:sp>
  </cdr:relSizeAnchor>
  <cdr:relSizeAnchor xmlns:cdr="http://schemas.openxmlformats.org/drawingml/2006/chartDrawing">
    <cdr:from>
      <cdr:x>0.28179</cdr:x>
      <cdr:y>0.15116</cdr:y>
    </cdr:from>
    <cdr:to>
      <cdr:x>0.39386</cdr:x>
      <cdr:y>0.19343</cdr:y>
    </cdr:to>
    <cdr:sp macro="" textlink="">
      <cdr:nvSpPr>
        <cdr:cNvPr id="15" name="TextBox 5"/>
        <cdr:cNvSpPr txBox="1"/>
      </cdr:nvSpPr>
      <cdr:spPr>
        <a:xfrm xmlns:a="http://schemas.openxmlformats.org/drawingml/2006/main">
          <a:off x="2490774" y="990584"/>
          <a:ext cx="990609"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chemeClr val="bg2">
                  <a:lumMod val="50000"/>
                </a:schemeClr>
              </a:solidFill>
            </a:rPr>
            <a:t>Soudan</a:t>
          </a:r>
          <a:endParaRPr lang="en-US" sz="1200" b="1" dirty="0">
            <a:solidFill>
              <a:schemeClr val="bg2">
                <a:lumMod val="50000"/>
              </a:schemeClr>
            </a:solidFill>
          </a:endParaRPr>
        </a:p>
      </cdr:txBody>
    </cdr:sp>
  </cdr:relSizeAnchor>
  <cdr:relSizeAnchor xmlns:cdr="http://schemas.openxmlformats.org/drawingml/2006/chartDrawing">
    <cdr:from>
      <cdr:x>0.36207</cdr:x>
      <cdr:y>0.8692</cdr:y>
    </cdr:from>
    <cdr:to>
      <cdr:x>0.47414</cdr:x>
      <cdr:y>0.91147</cdr:y>
    </cdr:to>
    <cdr:sp macro="" textlink="">
      <cdr:nvSpPr>
        <cdr:cNvPr id="16" name="TextBox 5"/>
        <cdr:cNvSpPr txBox="1"/>
      </cdr:nvSpPr>
      <cdr:spPr>
        <a:xfrm xmlns:a="http://schemas.openxmlformats.org/drawingml/2006/main">
          <a:off x="3200400" y="5696064"/>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990000"/>
              </a:solidFill>
            </a:rPr>
            <a:t>Tchad</a:t>
          </a:r>
          <a:endParaRPr lang="en-US" sz="1200" b="1" dirty="0">
            <a:solidFill>
              <a:srgbClr val="990000"/>
            </a:solidFill>
          </a:endParaRPr>
        </a:p>
      </cdr:txBody>
    </cdr:sp>
  </cdr:relSizeAnchor>
  <cdr:relSizeAnchor xmlns:cdr="http://schemas.openxmlformats.org/drawingml/2006/chartDrawing">
    <cdr:from>
      <cdr:x>0.36207</cdr:x>
      <cdr:y>0.81395</cdr:y>
    </cdr:from>
    <cdr:to>
      <cdr:x>0.47414</cdr:x>
      <cdr:y>0.85622</cdr:y>
    </cdr:to>
    <cdr:sp macro="" textlink="">
      <cdr:nvSpPr>
        <cdr:cNvPr id="17" name="TextBox 5"/>
        <cdr:cNvSpPr txBox="1"/>
      </cdr:nvSpPr>
      <cdr:spPr>
        <a:xfrm xmlns:a="http://schemas.openxmlformats.org/drawingml/2006/main">
          <a:off x="3200400" y="5334000"/>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990000"/>
              </a:solidFill>
            </a:rPr>
            <a:t>Djibouti</a:t>
          </a:r>
          <a:endParaRPr lang="en-US" sz="1200" b="1" dirty="0">
            <a:solidFill>
              <a:srgbClr val="990000"/>
            </a:solidFill>
          </a:endParaRPr>
        </a:p>
      </cdr:txBody>
    </cdr:sp>
  </cdr:relSizeAnchor>
  <cdr:relSizeAnchor xmlns:cdr="http://schemas.openxmlformats.org/drawingml/2006/chartDrawing">
    <cdr:from>
      <cdr:x>0.36207</cdr:x>
      <cdr:y>0.7587</cdr:y>
    </cdr:from>
    <cdr:to>
      <cdr:x>0.47414</cdr:x>
      <cdr:y>0.80097</cdr:y>
    </cdr:to>
    <cdr:sp macro="" textlink="">
      <cdr:nvSpPr>
        <cdr:cNvPr id="18" name="TextBox 5"/>
        <cdr:cNvSpPr txBox="1"/>
      </cdr:nvSpPr>
      <cdr:spPr>
        <a:xfrm xmlns:a="http://schemas.openxmlformats.org/drawingml/2006/main">
          <a:off x="3200400" y="4971935"/>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990000"/>
              </a:solidFill>
            </a:rPr>
            <a:t>Guinée</a:t>
          </a:r>
          <a:r>
            <a:rPr lang="en-US" sz="1200" b="1" dirty="0" smtClean="0">
              <a:solidFill>
                <a:srgbClr val="990000"/>
              </a:solidFill>
            </a:rPr>
            <a:t> B.</a:t>
          </a:r>
          <a:endParaRPr lang="en-US" sz="1200" b="1" dirty="0">
            <a:solidFill>
              <a:srgbClr val="990000"/>
            </a:solidFill>
          </a:endParaRPr>
        </a:p>
      </cdr:txBody>
    </cdr:sp>
  </cdr:relSizeAnchor>
  <cdr:relSizeAnchor xmlns:cdr="http://schemas.openxmlformats.org/drawingml/2006/chartDrawing">
    <cdr:from>
      <cdr:x>0.36207</cdr:x>
      <cdr:y>0.70345</cdr:y>
    </cdr:from>
    <cdr:to>
      <cdr:x>0.47414</cdr:x>
      <cdr:y>0.74572</cdr:y>
    </cdr:to>
    <cdr:sp macro="" textlink="">
      <cdr:nvSpPr>
        <cdr:cNvPr id="19" name="TextBox 5"/>
        <cdr:cNvSpPr txBox="1"/>
      </cdr:nvSpPr>
      <cdr:spPr>
        <a:xfrm xmlns:a="http://schemas.openxmlformats.org/drawingml/2006/main">
          <a:off x="3200400" y="4609871"/>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990000"/>
              </a:solidFill>
            </a:rPr>
            <a:t>Kenya</a:t>
          </a:r>
          <a:endParaRPr lang="en-US" sz="1200" b="1" dirty="0">
            <a:solidFill>
              <a:srgbClr val="990000"/>
            </a:solidFill>
          </a:endParaRPr>
        </a:p>
      </cdr:txBody>
    </cdr:sp>
  </cdr:relSizeAnchor>
  <cdr:relSizeAnchor xmlns:cdr="http://schemas.openxmlformats.org/drawingml/2006/chartDrawing">
    <cdr:from>
      <cdr:x>0.36207</cdr:x>
      <cdr:y>0.6482</cdr:y>
    </cdr:from>
    <cdr:to>
      <cdr:x>0.47414</cdr:x>
      <cdr:y>0.69047</cdr:y>
    </cdr:to>
    <cdr:sp macro="" textlink="">
      <cdr:nvSpPr>
        <cdr:cNvPr id="20" name="TextBox 5"/>
        <cdr:cNvSpPr txBox="1"/>
      </cdr:nvSpPr>
      <cdr:spPr>
        <a:xfrm xmlns:a="http://schemas.openxmlformats.org/drawingml/2006/main">
          <a:off x="3200400" y="4247807"/>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990000"/>
              </a:solidFill>
            </a:rPr>
            <a:t>Mali</a:t>
          </a:r>
          <a:endParaRPr lang="en-US" sz="1200" b="1" dirty="0">
            <a:solidFill>
              <a:srgbClr val="990000"/>
            </a:solidFill>
          </a:endParaRPr>
        </a:p>
      </cdr:txBody>
    </cdr:sp>
  </cdr:relSizeAnchor>
  <cdr:relSizeAnchor xmlns:cdr="http://schemas.openxmlformats.org/drawingml/2006/chartDrawing">
    <cdr:from>
      <cdr:x>0.44828</cdr:x>
      <cdr:y>0.42095</cdr:y>
    </cdr:from>
    <cdr:to>
      <cdr:x>0.56034</cdr:x>
      <cdr:y>0.46322</cdr:y>
    </cdr:to>
    <cdr:sp macro="" textlink="">
      <cdr:nvSpPr>
        <cdr:cNvPr id="21" name="TextBox 5"/>
        <cdr:cNvSpPr txBox="1"/>
      </cdr:nvSpPr>
      <cdr:spPr>
        <a:xfrm xmlns:a="http://schemas.openxmlformats.org/drawingml/2006/main">
          <a:off x="3962400" y="2758545"/>
          <a:ext cx="990520"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660033"/>
              </a:solidFill>
            </a:rPr>
            <a:t>Cap </a:t>
          </a:r>
          <a:r>
            <a:rPr lang="en-US" sz="1200" b="1" dirty="0" err="1" smtClean="0">
              <a:solidFill>
                <a:srgbClr val="660033"/>
              </a:solidFill>
            </a:rPr>
            <a:t>Vert</a:t>
          </a:r>
          <a:endParaRPr lang="en-US" sz="1200" b="1" dirty="0">
            <a:solidFill>
              <a:srgbClr val="660033"/>
            </a:solidFill>
          </a:endParaRPr>
        </a:p>
      </cdr:txBody>
    </cdr:sp>
  </cdr:relSizeAnchor>
  <cdr:relSizeAnchor xmlns:cdr="http://schemas.openxmlformats.org/drawingml/2006/chartDrawing">
    <cdr:from>
      <cdr:x>0.44828</cdr:x>
      <cdr:y>0.36047</cdr:y>
    </cdr:from>
    <cdr:to>
      <cdr:x>0.56034</cdr:x>
      <cdr:y>0.40273</cdr:y>
    </cdr:to>
    <cdr:sp macro="" textlink="">
      <cdr:nvSpPr>
        <cdr:cNvPr id="22" name="TextBox 5"/>
        <cdr:cNvSpPr txBox="1"/>
      </cdr:nvSpPr>
      <cdr:spPr>
        <a:xfrm xmlns:a="http://schemas.openxmlformats.org/drawingml/2006/main">
          <a:off x="3962400" y="2362200"/>
          <a:ext cx="990520" cy="277003"/>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660033"/>
              </a:solidFill>
            </a:rPr>
            <a:t>Ghana</a:t>
          </a:r>
          <a:endParaRPr lang="en-US" sz="1200" b="1" dirty="0">
            <a:solidFill>
              <a:srgbClr val="660033"/>
            </a:solidFill>
          </a:endParaRPr>
        </a:p>
      </cdr:txBody>
    </cdr:sp>
  </cdr:relSizeAnchor>
  <cdr:relSizeAnchor xmlns:cdr="http://schemas.openxmlformats.org/drawingml/2006/chartDrawing">
    <cdr:from>
      <cdr:x>0.44828</cdr:x>
      <cdr:y>0.30233</cdr:y>
    </cdr:from>
    <cdr:to>
      <cdr:x>0.56034</cdr:x>
      <cdr:y>0.3446</cdr:y>
    </cdr:to>
    <cdr:sp macro="" textlink="">
      <cdr:nvSpPr>
        <cdr:cNvPr id="23" name="TextBox 5"/>
        <cdr:cNvSpPr txBox="1"/>
      </cdr:nvSpPr>
      <cdr:spPr>
        <a:xfrm xmlns:a="http://schemas.openxmlformats.org/drawingml/2006/main">
          <a:off x="3962400" y="1981200"/>
          <a:ext cx="990520"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660033"/>
              </a:solidFill>
            </a:rPr>
            <a:t>Seychelles</a:t>
          </a:r>
          <a:endParaRPr lang="en-US" sz="1200" b="1" dirty="0">
            <a:solidFill>
              <a:srgbClr val="660033"/>
            </a:solidFill>
          </a:endParaRPr>
        </a:p>
      </cdr:txBody>
    </cdr:sp>
  </cdr:relSizeAnchor>
  <cdr:relSizeAnchor xmlns:cdr="http://schemas.openxmlformats.org/drawingml/2006/chartDrawing">
    <cdr:from>
      <cdr:x>0.44828</cdr:x>
      <cdr:y>0.24419</cdr:y>
    </cdr:from>
    <cdr:to>
      <cdr:x>0.56034</cdr:x>
      <cdr:y>0.28646</cdr:y>
    </cdr:to>
    <cdr:sp macro="" textlink="">
      <cdr:nvSpPr>
        <cdr:cNvPr id="24" name="TextBox 5"/>
        <cdr:cNvSpPr txBox="1"/>
      </cdr:nvSpPr>
      <cdr:spPr>
        <a:xfrm xmlns:a="http://schemas.openxmlformats.org/drawingml/2006/main">
          <a:off x="3962400" y="1600200"/>
          <a:ext cx="990520"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660033"/>
              </a:solidFill>
            </a:rPr>
            <a:t>Togo</a:t>
          </a:r>
          <a:endParaRPr lang="en-US" sz="1200" b="1" dirty="0">
            <a:solidFill>
              <a:srgbClr val="660033"/>
            </a:solidFill>
          </a:endParaRPr>
        </a:p>
      </cdr:txBody>
    </cdr:sp>
  </cdr:relSizeAnchor>
  <cdr:relSizeAnchor xmlns:cdr="http://schemas.openxmlformats.org/drawingml/2006/chartDrawing">
    <cdr:from>
      <cdr:x>0.44828</cdr:x>
      <cdr:y>0.18605</cdr:y>
    </cdr:from>
    <cdr:to>
      <cdr:x>0.56034</cdr:x>
      <cdr:y>0.22832</cdr:y>
    </cdr:to>
    <cdr:sp macro="" textlink="">
      <cdr:nvSpPr>
        <cdr:cNvPr id="25" name="TextBox 5"/>
        <cdr:cNvSpPr txBox="1"/>
      </cdr:nvSpPr>
      <cdr:spPr>
        <a:xfrm xmlns:a="http://schemas.openxmlformats.org/drawingml/2006/main">
          <a:off x="3962400" y="1219200"/>
          <a:ext cx="990520" cy="277003"/>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660033"/>
              </a:solidFill>
            </a:rPr>
            <a:t>Zambie</a:t>
          </a:r>
          <a:endParaRPr lang="en-US" sz="1200" b="1" dirty="0">
            <a:solidFill>
              <a:srgbClr val="660033"/>
            </a:solidFill>
          </a:endParaRPr>
        </a:p>
      </cdr:txBody>
    </cdr:sp>
  </cdr:relSizeAnchor>
  <cdr:relSizeAnchor xmlns:cdr="http://schemas.openxmlformats.org/drawingml/2006/chartDrawing">
    <cdr:from>
      <cdr:x>0.54041</cdr:x>
      <cdr:y>0.87064</cdr:y>
    </cdr:from>
    <cdr:to>
      <cdr:x>0.65248</cdr:x>
      <cdr:y>0.91291</cdr:y>
    </cdr:to>
    <cdr:sp macro="" textlink="">
      <cdr:nvSpPr>
        <cdr:cNvPr id="26" name="TextBox 5"/>
        <cdr:cNvSpPr txBox="1"/>
      </cdr:nvSpPr>
      <cdr:spPr>
        <a:xfrm xmlns:a="http://schemas.openxmlformats.org/drawingml/2006/main">
          <a:off x="4776790" y="5705492"/>
          <a:ext cx="990609" cy="277004"/>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0000CC"/>
              </a:solidFill>
            </a:rPr>
            <a:t>Botswana</a:t>
          </a:r>
          <a:endParaRPr lang="en-US" sz="1200" b="1" dirty="0">
            <a:solidFill>
              <a:srgbClr val="0000CC"/>
            </a:solidFill>
          </a:endParaRPr>
        </a:p>
      </cdr:txBody>
    </cdr:sp>
  </cdr:relSizeAnchor>
  <cdr:relSizeAnchor xmlns:cdr="http://schemas.openxmlformats.org/drawingml/2006/chartDrawing">
    <cdr:from>
      <cdr:x>0.54041</cdr:x>
      <cdr:y>0.79433</cdr:y>
    </cdr:from>
    <cdr:to>
      <cdr:x>0.65248</cdr:x>
      <cdr:y>0.86478</cdr:y>
    </cdr:to>
    <cdr:sp macro="" textlink="">
      <cdr:nvSpPr>
        <cdr:cNvPr id="27" name="TextBox 5"/>
        <cdr:cNvSpPr txBox="1"/>
      </cdr:nvSpPr>
      <cdr:spPr>
        <a:xfrm xmlns:a="http://schemas.openxmlformats.org/drawingml/2006/main">
          <a:off x="4776790" y="5205426"/>
          <a:ext cx="990609" cy="461665"/>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0000CC"/>
              </a:solidFill>
            </a:rPr>
            <a:t>Iles </a:t>
          </a:r>
          <a:r>
            <a:rPr lang="en-US" sz="1200" b="1" dirty="0" err="1" smtClean="0">
              <a:solidFill>
                <a:srgbClr val="0000CC"/>
              </a:solidFill>
            </a:rPr>
            <a:t>Maurices</a:t>
          </a:r>
          <a:endParaRPr lang="en-US" sz="1200" b="1" dirty="0">
            <a:solidFill>
              <a:srgbClr val="0000CC"/>
            </a:solidFill>
          </a:endParaRPr>
        </a:p>
      </cdr:txBody>
    </cdr:sp>
  </cdr:relSizeAnchor>
  <cdr:relSizeAnchor xmlns:cdr="http://schemas.openxmlformats.org/drawingml/2006/chartDrawing">
    <cdr:from>
      <cdr:x>0.54041</cdr:x>
      <cdr:y>0.73983</cdr:y>
    </cdr:from>
    <cdr:to>
      <cdr:x>0.65248</cdr:x>
      <cdr:y>0.7821</cdr:y>
    </cdr:to>
    <cdr:sp macro="" textlink="">
      <cdr:nvSpPr>
        <cdr:cNvPr id="28" name="TextBox 5"/>
        <cdr:cNvSpPr txBox="1"/>
      </cdr:nvSpPr>
      <cdr:spPr>
        <a:xfrm xmlns:a="http://schemas.openxmlformats.org/drawingml/2006/main">
          <a:off x="4776790" y="4848236"/>
          <a:ext cx="990609" cy="277004"/>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0000CC"/>
              </a:solidFill>
            </a:rPr>
            <a:t>Namibie</a:t>
          </a:r>
          <a:endParaRPr lang="en-US" sz="1200" b="1" dirty="0">
            <a:solidFill>
              <a:srgbClr val="0000CC"/>
            </a:solidFill>
          </a:endParaRPr>
        </a:p>
      </cdr:txBody>
    </cdr:sp>
  </cdr:relSizeAnchor>
  <cdr:relSizeAnchor xmlns:cdr="http://schemas.openxmlformats.org/drawingml/2006/chartDrawing">
    <cdr:from>
      <cdr:x>0.54041</cdr:x>
      <cdr:y>0.65262</cdr:y>
    </cdr:from>
    <cdr:to>
      <cdr:x>0.65248</cdr:x>
      <cdr:y>0.72307</cdr:y>
    </cdr:to>
    <cdr:sp macro="" textlink="">
      <cdr:nvSpPr>
        <cdr:cNvPr id="29" name="TextBox 5"/>
        <cdr:cNvSpPr txBox="1"/>
      </cdr:nvSpPr>
      <cdr:spPr>
        <a:xfrm xmlns:a="http://schemas.openxmlformats.org/drawingml/2006/main">
          <a:off x="4776790" y="4276732"/>
          <a:ext cx="990609" cy="461665"/>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0000CC"/>
              </a:solidFill>
            </a:rPr>
            <a:t>Afrique</a:t>
          </a:r>
          <a:r>
            <a:rPr lang="en-US" sz="1200" b="1" dirty="0" smtClean="0">
              <a:solidFill>
                <a:srgbClr val="0000CC"/>
              </a:solidFill>
            </a:rPr>
            <a:t> du </a:t>
          </a:r>
          <a:r>
            <a:rPr lang="en-US" sz="1200" b="1" dirty="0" err="1" smtClean="0">
              <a:solidFill>
                <a:srgbClr val="0000CC"/>
              </a:solidFill>
            </a:rPr>
            <a:t>Sud</a:t>
          </a:r>
          <a:endParaRPr lang="en-US" sz="1200" b="1" dirty="0">
            <a:solidFill>
              <a:srgbClr val="0000CC"/>
            </a:solidFill>
          </a:endParaRPr>
        </a:p>
      </cdr:txBody>
    </cdr:sp>
  </cdr:relSizeAnchor>
  <cdr:relSizeAnchor xmlns:cdr="http://schemas.openxmlformats.org/drawingml/2006/chartDrawing">
    <cdr:from>
      <cdr:x>0.62069</cdr:x>
      <cdr:y>0.42095</cdr:y>
    </cdr:from>
    <cdr:to>
      <cdr:x>0.73276</cdr:x>
      <cdr:y>0.46322</cdr:y>
    </cdr:to>
    <cdr:sp macro="" textlink="">
      <cdr:nvSpPr>
        <cdr:cNvPr id="30" name="TextBox 5"/>
        <cdr:cNvSpPr txBox="1"/>
      </cdr:nvSpPr>
      <cdr:spPr>
        <a:xfrm xmlns:a="http://schemas.openxmlformats.org/drawingml/2006/main">
          <a:off x="5486400" y="2758545"/>
          <a:ext cx="990609"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9900FF"/>
              </a:solidFill>
            </a:rPr>
            <a:t>Niger</a:t>
          </a:r>
          <a:endParaRPr lang="en-US" sz="1200" b="1" dirty="0">
            <a:solidFill>
              <a:srgbClr val="9900FF"/>
            </a:solidFill>
          </a:endParaRPr>
        </a:p>
      </cdr:txBody>
    </cdr:sp>
  </cdr:relSizeAnchor>
  <cdr:relSizeAnchor xmlns:cdr="http://schemas.openxmlformats.org/drawingml/2006/chartDrawing">
    <cdr:from>
      <cdr:x>0.62069</cdr:x>
      <cdr:y>0.36047</cdr:y>
    </cdr:from>
    <cdr:to>
      <cdr:x>0.73276</cdr:x>
      <cdr:y>0.40273</cdr:y>
    </cdr:to>
    <cdr:sp macro="" textlink="">
      <cdr:nvSpPr>
        <cdr:cNvPr id="31" name="TextBox 5"/>
        <cdr:cNvSpPr txBox="1"/>
      </cdr:nvSpPr>
      <cdr:spPr>
        <a:xfrm xmlns:a="http://schemas.openxmlformats.org/drawingml/2006/main">
          <a:off x="5486400" y="2362200"/>
          <a:ext cx="990609" cy="277003"/>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9900FF"/>
              </a:solidFill>
            </a:rPr>
            <a:t>Rwanda</a:t>
          </a:r>
          <a:endParaRPr lang="en-US" sz="1200" b="1" dirty="0">
            <a:solidFill>
              <a:srgbClr val="9900FF"/>
            </a:solidFill>
          </a:endParaRPr>
        </a:p>
      </cdr:txBody>
    </cdr:sp>
  </cdr:relSizeAnchor>
  <cdr:relSizeAnchor xmlns:cdr="http://schemas.openxmlformats.org/drawingml/2006/chartDrawing">
    <cdr:from>
      <cdr:x>0.62069</cdr:x>
      <cdr:y>0.30233</cdr:y>
    </cdr:from>
    <cdr:to>
      <cdr:x>0.73276</cdr:x>
      <cdr:y>0.3446</cdr:y>
    </cdr:to>
    <cdr:sp macro="" textlink="">
      <cdr:nvSpPr>
        <cdr:cNvPr id="32" name="TextBox 5"/>
        <cdr:cNvSpPr txBox="1"/>
      </cdr:nvSpPr>
      <cdr:spPr>
        <a:xfrm xmlns:a="http://schemas.openxmlformats.org/drawingml/2006/main">
          <a:off x="5486400" y="1981200"/>
          <a:ext cx="990609"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9900FF"/>
              </a:solidFill>
            </a:rPr>
            <a:t>Sao Tomé</a:t>
          </a:r>
          <a:endParaRPr lang="en-US" sz="1200" b="1" dirty="0">
            <a:solidFill>
              <a:srgbClr val="9900FF"/>
            </a:solidFill>
          </a:endParaRPr>
        </a:p>
      </cdr:txBody>
    </cdr:sp>
  </cdr:relSizeAnchor>
  <cdr:relSizeAnchor xmlns:cdr="http://schemas.openxmlformats.org/drawingml/2006/chartDrawing">
    <cdr:from>
      <cdr:x>0.62069</cdr:x>
      <cdr:y>0.24419</cdr:y>
    </cdr:from>
    <cdr:to>
      <cdr:x>0.73276</cdr:x>
      <cdr:y>0.28646</cdr:y>
    </cdr:to>
    <cdr:sp macro="" textlink="">
      <cdr:nvSpPr>
        <cdr:cNvPr id="33" name="TextBox 5"/>
        <cdr:cNvSpPr txBox="1"/>
      </cdr:nvSpPr>
      <cdr:spPr>
        <a:xfrm xmlns:a="http://schemas.openxmlformats.org/drawingml/2006/main">
          <a:off x="5486400" y="1600200"/>
          <a:ext cx="990609"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9900FF"/>
              </a:solidFill>
            </a:rPr>
            <a:t>Tanzanie</a:t>
          </a:r>
          <a:endParaRPr lang="en-US" sz="1200" b="1" dirty="0">
            <a:solidFill>
              <a:srgbClr val="9900FF"/>
            </a:solidFill>
          </a:endParaRPr>
        </a:p>
      </cdr:txBody>
    </cdr:sp>
  </cdr:relSizeAnchor>
  <cdr:relSizeAnchor xmlns:cdr="http://schemas.openxmlformats.org/drawingml/2006/chartDrawing">
    <cdr:from>
      <cdr:x>0.62931</cdr:x>
      <cdr:y>0.19477</cdr:y>
    </cdr:from>
    <cdr:to>
      <cdr:x>0.74138</cdr:x>
      <cdr:y>0.23704</cdr:y>
    </cdr:to>
    <cdr:sp macro="" textlink="">
      <cdr:nvSpPr>
        <cdr:cNvPr id="34" name="TextBox 5"/>
        <cdr:cNvSpPr txBox="1"/>
      </cdr:nvSpPr>
      <cdr:spPr>
        <a:xfrm xmlns:a="http://schemas.openxmlformats.org/drawingml/2006/main">
          <a:off x="5562608" y="1276336"/>
          <a:ext cx="990609"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9900FF"/>
              </a:solidFill>
            </a:rPr>
            <a:t>Zimbabwé</a:t>
          </a:r>
          <a:endParaRPr lang="en-US" sz="1200" b="1" dirty="0">
            <a:solidFill>
              <a:srgbClr val="9900FF"/>
            </a:solidFill>
          </a:endParaRPr>
        </a:p>
      </cdr:txBody>
    </cdr:sp>
  </cdr:relSizeAnchor>
  <cdr:relSizeAnchor xmlns:cdr="http://schemas.openxmlformats.org/drawingml/2006/chartDrawing">
    <cdr:from>
      <cdr:x>0.71552</cdr:x>
      <cdr:y>0.82558</cdr:y>
    </cdr:from>
    <cdr:to>
      <cdr:x>0.82759</cdr:x>
      <cdr:y>0.86785</cdr:y>
    </cdr:to>
    <cdr:sp macro="" textlink="">
      <cdr:nvSpPr>
        <cdr:cNvPr id="35" name="TextBox 5"/>
        <cdr:cNvSpPr txBox="1"/>
      </cdr:nvSpPr>
      <cdr:spPr>
        <a:xfrm xmlns:a="http://schemas.openxmlformats.org/drawingml/2006/main">
          <a:off x="6324600" y="5410200"/>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333300"/>
              </a:solidFill>
            </a:rPr>
            <a:t>Bénin</a:t>
          </a:r>
          <a:endParaRPr lang="en-US" sz="1200" b="1" dirty="0">
            <a:solidFill>
              <a:srgbClr val="333300"/>
            </a:solidFill>
          </a:endParaRPr>
        </a:p>
      </cdr:txBody>
    </cdr:sp>
  </cdr:relSizeAnchor>
  <cdr:relSizeAnchor xmlns:cdr="http://schemas.openxmlformats.org/drawingml/2006/chartDrawing">
    <cdr:from>
      <cdr:x>0.80172</cdr:x>
      <cdr:y>0.24419</cdr:y>
    </cdr:from>
    <cdr:to>
      <cdr:x>0.91379</cdr:x>
      <cdr:y>0.28646</cdr:y>
    </cdr:to>
    <cdr:sp macro="" textlink="">
      <cdr:nvSpPr>
        <cdr:cNvPr id="36" name="TextBox 5"/>
        <cdr:cNvSpPr txBox="1"/>
      </cdr:nvSpPr>
      <cdr:spPr>
        <a:xfrm xmlns:a="http://schemas.openxmlformats.org/drawingml/2006/main">
          <a:off x="7086563" y="1600200"/>
          <a:ext cx="990610"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FF3300"/>
              </a:solidFill>
            </a:rPr>
            <a:t>Comores</a:t>
          </a:r>
          <a:endParaRPr lang="en-US" sz="1200" b="1" dirty="0">
            <a:solidFill>
              <a:srgbClr val="FF3300"/>
            </a:solidFill>
          </a:endParaRPr>
        </a:p>
      </cdr:txBody>
    </cdr:sp>
  </cdr:relSizeAnchor>
  <cdr:relSizeAnchor xmlns:cdr="http://schemas.openxmlformats.org/drawingml/2006/chartDrawing">
    <cdr:from>
      <cdr:x>0.71552</cdr:x>
      <cdr:y>0.76744</cdr:y>
    </cdr:from>
    <cdr:to>
      <cdr:x>0.82759</cdr:x>
      <cdr:y>0.80971</cdr:y>
    </cdr:to>
    <cdr:sp macro="" textlink="">
      <cdr:nvSpPr>
        <cdr:cNvPr id="37" name="TextBox 5"/>
        <cdr:cNvSpPr txBox="1"/>
      </cdr:nvSpPr>
      <cdr:spPr>
        <a:xfrm xmlns:a="http://schemas.openxmlformats.org/drawingml/2006/main">
          <a:off x="6324600" y="5029200"/>
          <a:ext cx="990610" cy="277004"/>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333300"/>
              </a:solidFill>
            </a:rPr>
            <a:t>Gabon</a:t>
          </a:r>
          <a:endParaRPr lang="en-US" sz="1200" b="1" dirty="0">
            <a:solidFill>
              <a:srgbClr val="333300"/>
            </a:solidFill>
          </a:endParaRPr>
        </a:p>
      </cdr:txBody>
    </cdr:sp>
  </cdr:relSizeAnchor>
  <cdr:relSizeAnchor xmlns:cdr="http://schemas.openxmlformats.org/drawingml/2006/chartDrawing">
    <cdr:from>
      <cdr:x>0.71552</cdr:x>
      <cdr:y>0.7093</cdr:y>
    </cdr:from>
    <cdr:to>
      <cdr:x>0.82759</cdr:x>
      <cdr:y>0.75157</cdr:y>
    </cdr:to>
    <cdr:sp macro="" textlink="">
      <cdr:nvSpPr>
        <cdr:cNvPr id="38" name="TextBox 5"/>
        <cdr:cNvSpPr txBox="1"/>
      </cdr:nvSpPr>
      <cdr:spPr>
        <a:xfrm xmlns:a="http://schemas.openxmlformats.org/drawingml/2006/main">
          <a:off x="6324600" y="4648200"/>
          <a:ext cx="990610" cy="277003"/>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333300"/>
              </a:solidFill>
            </a:rPr>
            <a:t>Gambie</a:t>
          </a:r>
          <a:endParaRPr lang="en-US" sz="1200" b="1" dirty="0">
            <a:solidFill>
              <a:srgbClr val="333300"/>
            </a:solidFill>
          </a:endParaRPr>
        </a:p>
      </cdr:txBody>
    </cdr:sp>
  </cdr:relSizeAnchor>
  <cdr:relSizeAnchor xmlns:cdr="http://schemas.openxmlformats.org/drawingml/2006/chartDrawing">
    <cdr:from>
      <cdr:x>0.71552</cdr:x>
      <cdr:y>0.65116</cdr:y>
    </cdr:from>
    <cdr:to>
      <cdr:x>0.82759</cdr:x>
      <cdr:y>0.69343</cdr:y>
    </cdr:to>
    <cdr:sp macro="" textlink="">
      <cdr:nvSpPr>
        <cdr:cNvPr id="39" name="TextBox 5"/>
        <cdr:cNvSpPr txBox="1"/>
      </cdr:nvSpPr>
      <cdr:spPr>
        <a:xfrm xmlns:a="http://schemas.openxmlformats.org/drawingml/2006/main">
          <a:off x="6324600" y="4267200"/>
          <a:ext cx="990610" cy="277004"/>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333300"/>
              </a:solidFill>
            </a:rPr>
            <a:t>Mauritanie</a:t>
          </a:r>
          <a:endParaRPr lang="en-US" sz="1200" b="1" dirty="0">
            <a:solidFill>
              <a:srgbClr val="333300"/>
            </a:solidFill>
          </a:endParaRPr>
        </a:p>
      </cdr:txBody>
    </cdr:sp>
  </cdr:relSizeAnchor>
  <cdr:relSizeAnchor xmlns:cdr="http://schemas.openxmlformats.org/drawingml/2006/chartDrawing">
    <cdr:from>
      <cdr:x>0.71552</cdr:x>
      <cdr:y>0.59302</cdr:y>
    </cdr:from>
    <cdr:to>
      <cdr:x>0.82759</cdr:x>
      <cdr:y>0.63529</cdr:y>
    </cdr:to>
    <cdr:sp macro="" textlink="">
      <cdr:nvSpPr>
        <cdr:cNvPr id="40" name="TextBox 5"/>
        <cdr:cNvSpPr txBox="1"/>
      </cdr:nvSpPr>
      <cdr:spPr>
        <a:xfrm xmlns:a="http://schemas.openxmlformats.org/drawingml/2006/main">
          <a:off x="6324600" y="3886200"/>
          <a:ext cx="990610" cy="277004"/>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333300"/>
              </a:solidFill>
            </a:rPr>
            <a:t>Senegal</a:t>
          </a:r>
          <a:endParaRPr lang="en-US" sz="1200" b="1" dirty="0">
            <a:solidFill>
              <a:srgbClr val="333300"/>
            </a:solidFill>
          </a:endParaRPr>
        </a:p>
      </cdr:txBody>
    </cdr:sp>
  </cdr:relSizeAnchor>
  <cdr:relSizeAnchor xmlns:cdr="http://schemas.openxmlformats.org/drawingml/2006/chartDrawing">
    <cdr:from>
      <cdr:x>0.80172</cdr:x>
      <cdr:y>0.29007</cdr:y>
    </cdr:from>
    <cdr:to>
      <cdr:x>0.91379</cdr:x>
      <cdr:y>0.33234</cdr:y>
    </cdr:to>
    <cdr:sp macro="" textlink="">
      <cdr:nvSpPr>
        <cdr:cNvPr id="41" name="TextBox 5"/>
        <cdr:cNvSpPr txBox="1"/>
      </cdr:nvSpPr>
      <cdr:spPr>
        <a:xfrm xmlns:a="http://schemas.openxmlformats.org/drawingml/2006/main">
          <a:off x="7086563" y="1900887"/>
          <a:ext cx="990610" cy="277003"/>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FF3300"/>
              </a:solidFill>
            </a:rPr>
            <a:t>Angola</a:t>
          </a:r>
          <a:endParaRPr lang="en-US" sz="1200" b="1" dirty="0">
            <a:solidFill>
              <a:srgbClr val="FF3300"/>
            </a:solidFill>
          </a:endParaRPr>
        </a:p>
      </cdr:txBody>
    </cdr:sp>
  </cdr:relSizeAnchor>
  <cdr:relSizeAnchor xmlns:cdr="http://schemas.openxmlformats.org/drawingml/2006/chartDrawing">
    <cdr:from>
      <cdr:x>0.80172</cdr:x>
      <cdr:y>0.19767</cdr:y>
    </cdr:from>
    <cdr:to>
      <cdr:x>0.92241</cdr:x>
      <cdr:y>0.23994</cdr:y>
    </cdr:to>
    <cdr:sp macro="" textlink="">
      <cdr:nvSpPr>
        <cdr:cNvPr id="42" name="TextBox 5"/>
        <cdr:cNvSpPr txBox="1"/>
      </cdr:nvSpPr>
      <cdr:spPr>
        <a:xfrm xmlns:a="http://schemas.openxmlformats.org/drawingml/2006/main">
          <a:off x="7086600" y="1295400"/>
          <a:ext cx="1066800" cy="276999"/>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FF3300"/>
              </a:solidFill>
            </a:rPr>
            <a:t>Côte d’Ivoire</a:t>
          </a:r>
          <a:endParaRPr lang="en-US" sz="1200" b="1" dirty="0">
            <a:solidFill>
              <a:srgbClr val="FF3300"/>
            </a:solidFill>
          </a:endParaRPr>
        </a:p>
      </cdr:txBody>
    </cdr:sp>
  </cdr:relSizeAnchor>
  <cdr:relSizeAnchor xmlns:cdr="http://schemas.openxmlformats.org/drawingml/2006/chartDrawing">
    <cdr:from>
      <cdr:x>0.80172</cdr:x>
      <cdr:y>0.15116</cdr:y>
    </cdr:from>
    <cdr:to>
      <cdr:x>0.91379</cdr:x>
      <cdr:y>0.19343</cdr:y>
    </cdr:to>
    <cdr:sp macro="" textlink="">
      <cdr:nvSpPr>
        <cdr:cNvPr id="43" name="TextBox 5"/>
        <cdr:cNvSpPr txBox="1"/>
      </cdr:nvSpPr>
      <cdr:spPr>
        <a:xfrm xmlns:a="http://schemas.openxmlformats.org/drawingml/2006/main">
          <a:off x="7086600" y="990600"/>
          <a:ext cx="990610"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FF3300"/>
              </a:solidFill>
            </a:rPr>
            <a:t>Maroc</a:t>
          </a:r>
          <a:endParaRPr lang="en-US" sz="1200" b="1" dirty="0">
            <a:solidFill>
              <a:srgbClr val="FF3300"/>
            </a:solidFill>
          </a:endParaRPr>
        </a:p>
      </cdr:txBody>
    </cdr:sp>
  </cdr:relSizeAnchor>
  <cdr:relSizeAnchor xmlns:cdr="http://schemas.openxmlformats.org/drawingml/2006/chartDrawing">
    <cdr:from>
      <cdr:x>0.80172</cdr:x>
      <cdr:y>0.10465</cdr:y>
    </cdr:from>
    <cdr:to>
      <cdr:x>0.91379</cdr:x>
      <cdr:y>0.14692</cdr:y>
    </cdr:to>
    <cdr:sp macro="" textlink="">
      <cdr:nvSpPr>
        <cdr:cNvPr id="44" name="TextBox 5"/>
        <cdr:cNvSpPr txBox="1"/>
      </cdr:nvSpPr>
      <cdr:spPr>
        <a:xfrm xmlns:a="http://schemas.openxmlformats.org/drawingml/2006/main">
          <a:off x="7086600" y="685800"/>
          <a:ext cx="990610"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FF3300"/>
              </a:solidFill>
            </a:rPr>
            <a:t>Sierra Leone</a:t>
          </a:r>
          <a:endParaRPr lang="en-US" sz="1200" b="1" dirty="0">
            <a:solidFill>
              <a:srgbClr val="FF3300"/>
            </a:solidFill>
          </a:endParaRPr>
        </a:p>
      </cdr:txBody>
    </cdr:sp>
  </cdr:relSizeAnchor>
  <cdr:relSizeAnchor xmlns:cdr="http://schemas.openxmlformats.org/drawingml/2006/chartDrawing">
    <cdr:from>
      <cdr:x>0.28179</cdr:x>
      <cdr:y>0.20567</cdr:y>
    </cdr:from>
    <cdr:to>
      <cdr:x>0.4111</cdr:x>
      <cdr:y>0.24794</cdr:y>
    </cdr:to>
    <cdr:sp macro="" textlink="">
      <cdr:nvSpPr>
        <cdr:cNvPr id="45" name="TextBox 5"/>
        <cdr:cNvSpPr txBox="1"/>
      </cdr:nvSpPr>
      <cdr:spPr>
        <a:xfrm xmlns:a="http://schemas.openxmlformats.org/drawingml/2006/main">
          <a:off x="2490774" y="1347774"/>
          <a:ext cx="1143008" cy="276999"/>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chemeClr val="bg2">
                  <a:lumMod val="50000"/>
                </a:schemeClr>
              </a:solidFill>
            </a:rPr>
            <a:t>Soudan du </a:t>
          </a:r>
          <a:r>
            <a:rPr lang="en-US" sz="1200" b="1" dirty="0" err="1" smtClean="0">
              <a:solidFill>
                <a:schemeClr val="bg2">
                  <a:lumMod val="50000"/>
                </a:schemeClr>
              </a:solidFill>
            </a:rPr>
            <a:t>Sud</a:t>
          </a:r>
          <a:endParaRPr lang="en-US" sz="1200" b="1" dirty="0">
            <a:solidFill>
              <a:schemeClr val="bg2">
                <a:lumMod val="50000"/>
              </a:schemeClr>
            </a:solidFill>
          </a:endParaRPr>
        </a:p>
      </cdr:txBody>
    </cdr:sp>
  </cdr:relSizeAnchor>
  <cdr:relSizeAnchor xmlns:cdr="http://schemas.openxmlformats.org/drawingml/2006/chartDrawing">
    <cdr:from>
      <cdr:x>0.80172</cdr:x>
      <cdr:y>0.01163</cdr:y>
    </cdr:from>
    <cdr:to>
      <cdr:x>0.91379</cdr:x>
      <cdr:y>0.0539</cdr:y>
    </cdr:to>
    <cdr:sp macro="" textlink="">
      <cdr:nvSpPr>
        <cdr:cNvPr id="46" name="TextBox 5"/>
        <cdr:cNvSpPr txBox="1"/>
      </cdr:nvSpPr>
      <cdr:spPr>
        <a:xfrm xmlns:a="http://schemas.openxmlformats.org/drawingml/2006/main">
          <a:off x="7086600" y="76200"/>
          <a:ext cx="990610" cy="277004"/>
        </a:xfrm>
        <a:prstGeom xmlns:a="http://schemas.openxmlformats.org/drawingml/2006/main" prst="rect">
          <a:avLst/>
        </a:prstGeom>
        <a:solidFill xmlns:a="http://schemas.openxmlformats.org/drawingml/2006/main">
          <a:schemeClr val="tx2">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FF3300"/>
              </a:solidFill>
            </a:rPr>
            <a:t>Ouganda</a:t>
          </a:r>
          <a:endParaRPr lang="en-US" sz="1200" b="1" dirty="0">
            <a:solidFill>
              <a:srgbClr val="FF3300"/>
            </a:solidFill>
          </a:endParaRPr>
        </a:p>
      </cdr:txBody>
    </cdr:sp>
  </cdr:relSizeAnchor>
  <cdr:relSizeAnchor xmlns:cdr="http://schemas.openxmlformats.org/drawingml/2006/chartDrawing">
    <cdr:from>
      <cdr:x>0.88793</cdr:x>
      <cdr:y>0.87209</cdr:y>
    </cdr:from>
    <cdr:to>
      <cdr:x>1</cdr:x>
      <cdr:y>0.91436</cdr:y>
    </cdr:to>
    <cdr:sp macro="" textlink="">
      <cdr:nvSpPr>
        <cdr:cNvPr id="47" name="TextBox 5"/>
        <cdr:cNvSpPr txBox="1"/>
      </cdr:nvSpPr>
      <cdr:spPr>
        <a:xfrm xmlns:a="http://schemas.openxmlformats.org/drawingml/2006/main">
          <a:off x="7848600" y="5715000"/>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008080"/>
              </a:solidFill>
            </a:rPr>
            <a:t>RCA</a:t>
          </a:r>
          <a:endParaRPr lang="en-US" sz="1200" b="1" dirty="0">
            <a:solidFill>
              <a:srgbClr val="008080"/>
            </a:solidFill>
          </a:endParaRPr>
        </a:p>
      </cdr:txBody>
    </cdr:sp>
  </cdr:relSizeAnchor>
  <cdr:relSizeAnchor xmlns:cdr="http://schemas.openxmlformats.org/drawingml/2006/chartDrawing">
    <cdr:from>
      <cdr:x>0.88793</cdr:x>
      <cdr:y>0.81395</cdr:y>
    </cdr:from>
    <cdr:to>
      <cdr:x>1</cdr:x>
      <cdr:y>0.85622</cdr:y>
    </cdr:to>
    <cdr:sp macro="" textlink="">
      <cdr:nvSpPr>
        <cdr:cNvPr id="48" name="TextBox 5"/>
        <cdr:cNvSpPr txBox="1"/>
      </cdr:nvSpPr>
      <cdr:spPr>
        <a:xfrm xmlns:a="http://schemas.openxmlformats.org/drawingml/2006/main">
          <a:off x="7848600" y="5334000"/>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008080"/>
              </a:solidFill>
            </a:rPr>
            <a:t>RDC</a:t>
          </a:r>
          <a:endParaRPr lang="en-US" sz="1200" b="1" dirty="0">
            <a:solidFill>
              <a:srgbClr val="008080"/>
            </a:solidFill>
          </a:endParaRPr>
        </a:p>
      </cdr:txBody>
    </cdr:sp>
  </cdr:relSizeAnchor>
  <cdr:relSizeAnchor xmlns:cdr="http://schemas.openxmlformats.org/drawingml/2006/chartDrawing">
    <cdr:from>
      <cdr:x>0.88793</cdr:x>
      <cdr:y>0.75581</cdr:y>
    </cdr:from>
    <cdr:to>
      <cdr:x>1</cdr:x>
      <cdr:y>0.79573</cdr:y>
    </cdr:to>
    <cdr:sp macro="" textlink="">
      <cdr:nvSpPr>
        <cdr:cNvPr id="49" name="TextBox 5"/>
        <cdr:cNvSpPr txBox="1"/>
      </cdr:nvSpPr>
      <cdr:spPr>
        <a:xfrm xmlns:a="http://schemas.openxmlformats.org/drawingml/2006/main">
          <a:off x="8000991" y="4953000"/>
          <a:ext cx="990609" cy="261610"/>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100" b="1" dirty="0" err="1" smtClean="0">
              <a:solidFill>
                <a:srgbClr val="008080"/>
              </a:solidFill>
            </a:rPr>
            <a:t>Guinée</a:t>
          </a:r>
          <a:r>
            <a:rPr lang="en-US" sz="1100" b="1" dirty="0" smtClean="0">
              <a:solidFill>
                <a:srgbClr val="008080"/>
              </a:solidFill>
            </a:rPr>
            <a:t> Eq. </a:t>
          </a:r>
          <a:endParaRPr lang="en-US" sz="1100" b="1" dirty="0">
            <a:solidFill>
              <a:srgbClr val="008080"/>
            </a:solidFill>
          </a:endParaRPr>
        </a:p>
      </cdr:txBody>
    </cdr:sp>
  </cdr:relSizeAnchor>
  <cdr:relSizeAnchor xmlns:cdr="http://schemas.openxmlformats.org/drawingml/2006/chartDrawing">
    <cdr:from>
      <cdr:x>0.87931</cdr:x>
      <cdr:y>0.69767</cdr:y>
    </cdr:from>
    <cdr:to>
      <cdr:x>0.99138</cdr:x>
      <cdr:y>0.73994</cdr:y>
    </cdr:to>
    <cdr:sp macro="" textlink="">
      <cdr:nvSpPr>
        <cdr:cNvPr id="50" name="TextBox 5"/>
        <cdr:cNvSpPr txBox="1"/>
      </cdr:nvSpPr>
      <cdr:spPr>
        <a:xfrm xmlns:a="http://schemas.openxmlformats.org/drawingml/2006/main">
          <a:off x="7772400" y="4572000"/>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008080"/>
              </a:solidFill>
            </a:rPr>
            <a:t>Erythrée</a:t>
          </a:r>
          <a:endParaRPr lang="en-US" sz="1200" b="1" dirty="0">
            <a:solidFill>
              <a:srgbClr val="008080"/>
            </a:solidFill>
          </a:endParaRPr>
        </a:p>
      </cdr:txBody>
    </cdr:sp>
  </cdr:relSizeAnchor>
  <cdr:relSizeAnchor xmlns:cdr="http://schemas.openxmlformats.org/drawingml/2006/chartDrawing">
    <cdr:from>
      <cdr:x>0.88793</cdr:x>
      <cdr:y>0.63953</cdr:y>
    </cdr:from>
    <cdr:to>
      <cdr:x>1</cdr:x>
      <cdr:y>0.6818</cdr:y>
    </cdr:to>
    <cdr:sp macro="" textlink="">
      <cdr:nvSpPr>
        <cdr:cNvPr id="51" name="TextBox 5"/>
        <cdr:cNvSpPr txBox="1"/>
      </cdr:nvSpPr>
      <cdr:spPr>
        <a:xfrm xmlns:a="http://schemas.openxmlformats.org/drawingml/2006/main">
          <a:off x="8000991" y="4191000"/>
          <a:ext cx="990609" cy="276999"/>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008080"/>
              </a:solidFill>
            </a:rPr>
            <a:t>Guinée</a:t>
          </a:r>
          <a:endParaRPr lang="en-US" sz="1200" b="1" dirty="0">
            <a:solidFill>
              <a:srgbClr val="008080"/>
            </a:solidFill>
          </a:endParaRPr>
        </a:p>
      </cdr:txBody>
    </cdr:sp>
  </cdr:relSizeAnchor>
  <cdr:relSizeAnchor xmlns:cdr="http://schemas.openxmlformats.org/drawingml/2006/chartDrawing">
    <cdr:from>
      <cdr:x>0.88793</cdr:x>
      <cdr:y>0.5814</cdr:y>
    </cdr:from>
    <cdr:to>
      <cdr:x>1</cdr:x>
      <cdr:y>0.62367</cdr:y>
    </cdr:to>
    <cdr:sp macro="" textlink="">
      <cdr:nvSpPr>
        <cdr:cNvPr id="52" name="TextBox 5"/>
        <cdr:cNvSpPr txBox="1"/>
      </cdr:nvSpPr>
      <cdr:spPr>
        <a:xfrm xmlns:a="http://schemas.openxmlformats.org/drawingml/2006/main">
          <a:off x="8000991" y="3810000"/>
          <a:ext cx="990609" cy="277003"/>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smtClean="0">
              <a:solidFill>
                <a:srgbClr val="008080"/>
              </a:solidFill>
            </a:rPr>
            <a:t>Madagascar</a:t>
          </a:r>
          <a:endParaRPr lang="en-US" sz="1200" b="1" dirty="0">
            <a:solidFill>
              <a:srgbClr val="008080"/>
            </a:solidFill>
          </a:endParaRPr>
        </a:p>
      </cdr:txBody>
    </cdr:sp>
  </cdr:relSizeAnchor>
  <cdr:relSizeAnchor xmlns:cdr="http://schemas.openxmlformats.org/drawingml/2006/chartDrawing">
    <cdr:from>
      <cdr:x>0.88793</cdr:x>
      <cdr:y>0.52326</cdr:y>
    </cdr:from>
    <cdr:to>
      <cdr:x>1</cdr:x>
      <cdr:y>0.56553</cdr:y>
    </cdr:to>
    <cdr:sp macro="" textlink="">
      <cdr:nvSpPr>
        <cdr:cNvPr id="53" name="TextBox 5"/>
        <cdr:cNvSpPr txBox="1"/>
      </cdr:nvSpPr>
      <cdr:spPr>
        <a:xfrm xmlns:a="http://schemas.openxmlformats.org/drawingml/2006/main">
          <a:off x="7848600" y="3429000"/>
          <a:ext cx="990609" cy="277004"/>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algn="ctr"/>
          <a:r>
            <a:rPr lang="en-US" sz="1200" b="1" dirty="0" err="1" smtClean="0">
              <a:solidFill>
                <a:srgbClr val="008080"/>
              </a:solidFill>
            </a:rPr>
            <a:t>Somalie</a:t>
          </a:r>
          <a:endParaRPr lang="en-US" sz="1200" b="1" dirty="0">
            <a:solidFill>
              <a:srgbClr val="008080"/>
            </a:solidFill>
          </a:endParaRPr>
        </a:p>
      </cdr:txBody>
    </cdr:sp>
  </cdr:relSizeAnchor>
  <cdr:relSizeAnchor xmlns:cdr="http://schemas.openxmlformats.org/drawingml/2006/chartDrawing">
    <cdr:from>
      <cdr:x>0.80172</cdr:x>
      <cdr:y>0.05814</cdr:y>
    </cdr:from>
    <cdr:to>
      <cdr:x>0.91379</cdr:x>
      <cdr:y>0.10041</cdr:y>
    </cdr:to>
    <cdr:sp macro="" textlink="">
      <cdr:nvSpPr>
        <cdr:cNvPr id="54" name="TextBox 5"/>
        <cdr:cNvSpPr txBox="1"/>
      </cdr:nvSpPr>
      <cdr:spPr>
        <a:xfrm xmlns:a="http://schemas.openxmlformats.org/drawingml/2006/main">
          <a:off x="7086600" y="381000"/>
          <a:ext cx="990610" cy="277004"/>
        </a:xfrm>
        <a:prstGeom xmlns:a="http://schemas.openxmlformats.org/drawingml/2006/main" prst="rect">
          <a:avLst/>
        </a:prstGeom>
        <a:solidFill xmlns:a="http://schemas.openxmlformats.org/drawingml/2006/main">
          <a:srgbClr val="1F497D">
            <a:lumMod val="20000"/>
            <a:lumOff val="80000"/>
          </a:srgbClr>
        </a:solidFill>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err="1" smtClean="0">
              <a:solidFill>
                <a:srgbClr val="FF3300"/>
              </a:solidFill>
            </a:rPr>
            <a:t>Tunisie</a:t>
          </a:r>
          <a:endParaRPr lang="en-US" sz="1200" b="1" dirty="0">
            <a:solidFill>
              <a:srgbClr val="FF3300"/>
            </a:solidFill>
          </a:endParaRPr>
        </a:p>
      </cdr:txBody>
    </cdr:sp>
  </cdr:relSizeAnchor>
  <cdr:relSizeAnchor xmlns:cdr="http://schemas.openxmlformats.org/drawingml/2006/chartDrawing">
    <cdr:from>
      <cdr:x>0.03448</cdr:x>
      <cdr:y>0.74419</cdr:y>
    </cdr:from>
    <cdr:to>
      <cdr:x>0.14655</cdr:x>
      <cdr:y>0.78646</cdr:y>
    </cdr:to>
    <cdr:sp macro="" textlink="">
      <cdr:nvSpPr>
        <cdr:cNvPr id="55" name="TextBox 5"/>
        <cdr:cNvSpPr txBox="1"/>
      </cdr:nvSpPr>
      <cdr:spPr>
        <a:xfrm xmlns:a="http://schemas.openxmlformats.org/drawingml/2006/main">
          <a:off x="304800" y="4876800"/>
          <a:ext cx="990609" cy="276999"/>
        </a:xfrm>
        <a:prstGeom xmlns:a="http://schemas.openxmlformats.org/drawingml/2006/main" prst="rect">
          <a:avLst/>
        </a:prstGeom>
        <a:solidFill xmlns:a="http://schemas.openxmlformats.org/drawingml/2006/main">
          <a:srgbClr val="1F497D">
            <a:lumMod val="20000"/>
            <a:lumOff val="80000"/>
          </a:srgbClr>
        </a:solidFill>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1200" b="1" dirty="0" smtClean="0">
              <a:solidFill>
                <a:schemeClr val="accent1">
                  <a:lumMod val="50000"/>
                </a:schemeClr>
              </a:solidFill>
            </a:rPr>
            <a:t>Cameroun</a:t>
          </a:r>
          <a:endParaRPr lang="en-US" sz="1200" b="1" dirty="0">
            <a:solidFill>
              <a:schemeClr val="accent1">
                <a:lumMod val="50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14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14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4DFD60A-E301-420B-9F88-2DA27D94ACBD}" type="slidenum">
              <a:rPr lang="fr-FR"/>
              <a:pPr>
                <a:defRPr/>
              </a:pPr>
              <a:t>‹N°›</a:t>
            </a:fld>
            <a:endParaRPr lang="fr-FR"/>
          </a:p>
        </p:txBody>
      </p:sp>
    </p:spTree>
    <p:extLst>
      <p:ext uri="{BB962C8B-B14F-4D97-AF65-F5344CB8AC3E}">
        <p14:creationId xmlns="" xmlns:p14="http://schemas.microsoft.com/office/powerpoint/2010/main" val="3884862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fr-FR"/>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fld id="{7B30B0A0-3ECE-46C1-8BDB-18A90D01F203}" type="datetimeFigureOut">
              <a:rPr lang="fr-FR"/>
              <a:pPr>
                <a:defRPr/>
              </a:pPr>
              <a:t>26/06/2015</a:t>
            </a:fld>
            <a:endParaRPr lang="fr-FR"/>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fr-FR"/>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874933BD-0ACB-4DBC-B65C-5AAD8F7CB760}" type="slidenum">
              <a:rPr lang="fr-FR"/>
              <a:pPr>
                <a:defRPr/>
              </a:pPr>
              <a:t>‹N°›</a:t>
            </a:fld>
            <a:endParaRPr lang="fr-FR"/>
          </a:p>
        </p:txBody>
      </p:sp>
    </p:spTree>
    <p:extLst>
      <p:ext uri="{BB962C8B-B14F-4D97-AF65-F5344CB8AC3E}">
        <p14:creationId xmlns="" xmlns:p14="http://schemas.microsoft.com/office/powerpoint/2010/main" val="1560147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Ces tableaux sont illisibles !</a:t>
            </a:r>
            <a:endParaRPr lang="fr-FR" dirty="0"/>
          </a:p>
        </p:txBody>
      </p:sp>
      <p:sp>
        <p:nvSpPr>
          <p:cNvPr id="4" name="Espace réservé du numéro de diapositive 3"/>
          <p:cNvSpPr>
            <a:spLocks noGrp="1"/>
          </p:cNvSpPr>
          <p:nvPr>
            <p:ph type="sldNum" sz="quarter" idx="10"/>
          </p:nvPr>
        </p:nvSpPr>
        <p:spPr/>
        <p:txBody>
          <a:bodyPr/>
          <a:lstStyle/>
          <a:p>
            <a:pPr>
              <a:defRPr/>
            </a:pPr>
            <a:fld id="{874933BD-0ACB-4DBC-B65C-5AAD8F7CB760}" type="slidenum">
              <a:rPr lang="fr-FR" smtClean="0"/>
              <a:pPr>
                <a:defRPr/>
              </a:pPr>
              <a:t>12</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99CCFF"/>
            </a:gs>
          </a:gsLst>
          <a:lin ang="5400000" scaled="1"/>
        </a:gradFill>
        <a:effectLst/>
      </p:bgPr>
    </p:bg>
    <p:spTree>
      <p:nvGrpSpPr>
        <p:cNvPr id="1" name=""/>
        <p:cNvGrpSpPr/>
        <p:nvPr/>
      </p:nvGrpSpPr>
      <p:grpSpPr>
        <a:xfrm>
          <a:off x="0" y="0"/>
          <a:ext cx="0" cy="0"/>
          <a:chOff x="0" y="0"/>
          <a:chExt cx="0" cy="0"/>
        </a:xfrm>
      </p:grpSpPr>
      <p:pic>
        <p:nvPicPr>
          <p:cNvPr id="1026" name="Picture 2" descr="logo"/>
          <p:cNvPicPr>
            <a:picLocks noChangeAspect="1" noChangeArrowheads="1"/>
          </p:cNvPicPr>
          <p:nvPr/>
        </p:nvPicPr>
        <p:blipFill>
          <a:blip r:embed="rId13" cstate="print"/>
          <a:srcRect/>
          <a:stretch>
            <a:fillRect/>
          </a:stretch>
        </p:blipFill>
        <p:spPr bwMode="auto">
          <a:xfrm>
            <a:off x="228600" y="304800"/>
            <a:ext cx="1939925" cy="1279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Times New Roman" pitchFamily="18" charset="0"/>
        </a:defRPr>
      </a:lvl2pPr>
      <a:lvl3pPr algn="l" rtl="0" eaLnBrk="0" fontAlgn="base" hangingPunct="0">
        <a:spcBef>
          <a:spcPct val="0"/>
        </a:spcBef>
        <a:spcAft>
          <a:spcPct val="0"/>
        </a:spcAft>
        <a:defRPr sz="2000" b="1">
          <a:solidFill>
            <a:schemeClr val="tx2"/>
          </a:solidFill>
          <a:latin typeface="Times New Roman" pitchFamily="18" charset="0"/>
        </a:defRPr>
      </a:lvl3pPr>
      <a:lvl4pPr algn="l" rtl="0" eaLnBrk="0" fontAlgn="base" hangingPunct="0">
        <a:spcBef>
          <a:spcPct val="0"/>
        </a:spcBef>
        <a:spcAft>
          <a:spcPct val="0"/>
        </a:spcAft>
        <a:defRPr sz="2000" b="1">
          <a:solidFill>
            <a:schemeClr val="tx2"/>
          </a:solidFill>
          <a:latin typeface="Times New Roman" pitchFamily="18" charset="0"/>
        </a:defRPr>
      </a:lvl4pPr>
      <a:lvl5pPr algn="l" rtl="0" eaLnBrk="0" fontAlgn="base" hangingPunct="0">
        <a:spcBef>
          <a:spcPct val="0"/>
        </a:spcBef>
        <a:spcAft>
          <a:spcPct val="0"/>
        </a:spcAft>
        <a:defRPr sz="2000" b="1">
          <a:solidFill>
            <a:schemeClr val="tx2"/>
          </a:solidFill>
          <a:latin typeface="Times New Roman" pitchFamily="18" charset="0"/>
        </a:defRPr>
      </a:lvl5pPr>
      <a:lvl6pPr marL="457200" algn="l" rtl="0" fontAlgn="base">
        <a:spcBef>
          <a:spcPct val="0"/>
        </a:spcBef>
        <a:spcAft>
          <a:spcPct val="0"/>
        </a:spcAft>
        <a:defRPr sz="2000" b="1">
          <a:solidFill>
            <a:schemeClr val="tx2"/>
          </a:solidFill>
          <a:latin typeface="Times New Roman" pitchFamily="18" charset="0"/>
        </a:defRPr>
      </a:lvl6pPr>
      <a:lvl7pPr marL="914400" algn="l" rtl="0" fontAlgn="base">
        <a:spcBef>
          <a:spcPct val="0"/>
        </a:spcBef>
        <a:spcAft>
          <a:spcPct val="0"/>
        </a:spcAft>
        <a:defRPr sz="2000" b="1">
          <a:solidFill>
            <a:schemeClr val="tx2"/>
          </a:solidFill>
          <a:latin typeface="Times New Roman" pitchFamily="18" charset="0"/>
        </a:defRPr>
      </a:lvl7pPr>
      <a:lvl8pPr marL="1371600" algn="l" rtl="0" fontAlgn="base">
        <a:spcBef>
          <a:spcPct val="0"/>
        </a:spcBef>
        <a:spcAft>
          <a:spcPct val="0"/>
        </a:spcAft>
        <a:defRPr sz="2000" b="1">
          <a:solidFill>
            <a:schemeClr val="tx2"/>
          </a:solidFill>
          <a:latin typeface="Times New Roman" pitchFamily="18" charset="0"/>
        </a:defRPr>
      </a:lvl8pPr>
      <a:lvl9pPr marL="1828800" algn="l" rtl="0" fontAlgn="base">
        <a:spcBef>
          <a:spcPct val="0"/>
        </a:spcBef>
        <a:spcAft>
          <a:spcPct val="0"/>
        </a:spcAft>
        <a:defRPr sz="2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bwMode="auto">
          <a:xfrm>
            <a:off x="611560" y="1700809"/>
            <a:ext cx="7918450" cy="3384376"/>
          </a:xfrm>
          <a:pattFill prst="pct5">
            <a:fgClr>
              <a:srgbClr val="7030A0"/>
            </a:fgClr>
            <a:bgClr>
              <a:schemeClr val="bg1"/>
            </a:bgClr>
          </a:patt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4000" dirty="0" smtClean="0">
                <a:solidFill>
                  <a:schemeClr val="accent5">
                    <a:lumMod val="50000"/>
                  </a:schemeClr>
                </a:solidFill>
                <a:latin typeface="Arial" pitchFamily="34" charset="0"/>
                <a:cs typeface="Arial" pitchFamily="34" charset="0"/>
              </a:rPr>
              <a:t> Recensement Général de la Population et de l’Habitat (RGPH) : </a:t>
            </a:r>
            <a:r>
              <a:rPr lang="fr-FR" sz="4000" dirty="0" smtClean="0">
                <a:solidFill>
                  <a:schemeClr val="accent5">
                    <a:lumMod val="50000"/>
                  </a:schemeClr>
                </a:solidFill>
                <a:latin typeface="Arial" pitchFamily="34" charset="0"/>
                <a:cs typeface="Arial" pitchFamily="34" charset="0"/>
              </a:rPr>
              <a:t>outil </a:t>
            </a:r>
            <a:r>
              <a:rPr lang="fr-FR" sz="4000" dirty="0" smtClean="0">
                <a:solidFill>
                  <a:schemeClr val="accent5">
                    <a:lumMod val="50000"/>
                  </a:schemeClr>
                </a:solidFill>
                <a:latin typeface="Arial" pitchFamily="34" charset="0"/>
                <a:cs typeface="Arial" pitchFamily="34" charset="0"/>
              </a:rPr>
              <a:t>de suivi des OMD et ODD</a:t>
            </a:r>
            <a:r>
              <a:rPr lang="fr-FR" dirty="0" smtClean="0">
                <a:solidFill>
                  <a:schemeClr val="accent2"/>
                </a:solidFill>
                <a:latin typeface="Arial" charset="0"/>
              </a:rPr>
              <a:t/>
            </a:r>
            <a:br>
              <a:rPr lang="fr-FR" dirty="0" smtClean="0">
                <a:solidFill>
                  <a:schemeClr val="accent2"/>
                </a:solidFill>
                <a:latin typeface="Arial" charset="0"/>
              </a:rPr>
            </a:br>
            <a:r>
              <a:rPr lang="fr-FR" b="0" dirty="0" smtClean="0">
                <a:latin typeface="Arial" charset="0"/>
              </a:rPr>
              <a:t/>
            </a:r>
            <a:br>
              <a:rPr lang="fr-FR" b="0" dirty="0" smtClean="0">
                <a:latin typeface="Arial" charset="0"/>
              </a:rPr>
            </a:br>
            <a:r>
              <a:rPr lang="fr-FR" b="0" dirty="0" smtClean="0">
                <a:solidFill>
                  <a:srgbClr val="FF3300"/>
                </a:solidFill>
                <a:latin typeface="Arial" charset="0"/>
              </a:rPr>
              <a:t/>
            </a:r>
            <a:br>
              <a:rPr lang="fr-FR" b="0" dirty="0" smtClean="0">
                <a:solidFill>
                  <a:srgbClr val="FF3300"/>
                </a:solidFill>
                <a:latin typeface="Arial" charset="0"/>
              </a:rPr>
            </a:br>
            <a:r>
              <a:rPr lang="fr-FR" sz="1800" b="0" dirty="0" smtClean="0">
                <a:latin typeface="Arial" charset="0"/>
              </a:rPr>
              <a:t/>
            </a:r>
            <a:br>
              <a:rPr lang="fr-FR" sz="1800" b="0" dirty="0" smtClean="0">
                <a:latin typeface="Arial" charset="0"/>
              </a:rPr>
            </a:br>
            <a:r>
              <a:rPr lang="fr-FR" sz="1400" dirty="0" smtClean="0">
                <a:latin typeface="Arial" charset="0"/>
              </a:rPr>
              <a:t/>
            </a:r>
            <a:br>
              <a:rPr lang="fr-FR" sz="1400" dirty="0" smtClean="0">
                <a:latin typeface="Arial" charset="0"/>
              </a:rPr>
            </a:br>
            <a:endParaRPr lang="fr-FR" sz="1400" dirty="0" smtClean="0">
              <a:latin typeface="Arial" charset="0"/>
            </a:endParaRPr>
          </a:p>
        </p:txBody>
      </p:sp>
      <p:sp>
        <p:nvSpPr>
          <p:cNvPr id="2051" name="Rectangle 5"/>
          <p:cNvSpPr>
            <a:spLocks noChangeArrowheads="1"/>
          </p:cNvSpPr>
          <p:nvPr/>
        </p:nvSpPr>
        <p:spPr bwMode="auto">
          <a:xfrm>
            <a:off x="2268538" y="404813"/>
            <a:ext cx="6589742" cy="1200329"/>
          </a:xfrm>
          <a:prstGeom prst="rect">
            <a:avLst/>
          </a:prstGeom>
          <a:noFill/>
          <a:ln w="9525">
            <a:noFill/>
            <a:miter lim="800000"/>
            <a:headEnd/>
            <a:tailEnd/>
          </a:ln>
        </p:spPr>
        <p:txBody>
          <a:bodyPr wrap="square">
            <a:spAutoFit/>
          </a:bodyPr>
          <a:lstStyle/>
          <a:p>
            <a:pPr algn="ctr"/>
            <a:r>
              <a:rPr lang="fr-FR" sz="1800" b="1" dirty="0" smtClean="0">
                <a:solidFill>
                  <a:srgbClr val="FF0000"/>
                </a:solidFill>
              </a:rPr>
              <a:t>Séminaire de CEFIL, « Valorisation et utilisation des données du Recensement Général de la Population et de l’Habitat pour le suivi des Objectifs de développement Durable </a:t>
            </a:r>
            <a:endParaRPr lang="fr-FR" sz="1800" dirty="0">
              <a:solidFill>
                <a:srgbClr val="FF0000"/>
              </a:solidFill>
            </a:endParaRPr>
          </a:p>
        </p:txBody>
      </p:sp>
      <p:sp>
        <p:nvSpPr>
          <p:cNvPr id="4" name="Rectangle 5"/>
          <p:cNvSpPr>
            <a:spLocks noChangeArrowheads="1"/>
          </p:cNvSpPr>
          <p:nvPr/>
        </p:nvSpPr>
        <p:spPr bwMode="auto">
          <a:xfrm>
            <a:off x="1000100" y="5229200"/>
            <a:ext cx="6572296" cy="923330"/>
          </a:xfrm>
          <a:prstGeom prst="rect">
            <a:avLst/>
          </a:prstGeom>
          <a:noFill/>
          <a:ln w="9525">
            <a:noFill/>
            <a:miter lim="800000"/>
            <a:headEnd/>
            <a:tailEnd/>
          </a:ln>
        </p:spPr>
        <p:txBody>
          <a:bodyPr wrap="square">
            <a:spAutoFit/>
          </a:bodyPr>
          <a:lstStyle/>
          <a:p>
            <a:pPr algn="ctr"/>
            <a:r>
              <a:rPr lang="fr-FR" sz="1800" b="1" dirty="0" smtClean="0">
                <a:solidFill>
                  <a:schemeClr val="accent6">
                    <a:lumMod val="75000"/>
                  </a:schemeClr>
                </a:solidFill>
              </a:rPr>
              <a:t>Bruno NOUATIN, </a:t>
            </a:r>
          </a:p>
          <a:p>
            <a:pPr algn="ctr"/>
            <a:r>
              <a:rPr lang="fr-FR" sz="1800" b="1" dirty="0" smtClean="0">
                <a:solidFill>
                  <a:schemeClr val="accent6">
                    <a:lumMod val="75000"/>
                  </a:schemeClr>
                </a:solidFill>
              </a:rPr>
              <a:t>Expert en statistiques démographiques </a:t>
            </a:r>
          </a:p>
          <a:p>
            <a:pPr algn="ctr"/>
            <a:r>
              <a:rPr lang="fr-FR" sz="1800" b="1" dirty="0" smtClean="0">
                <a:solidFill>
                  <a:schemeClr val="accent6">
                    <a:lumMod val="75000"/>
                  </a:schemeClr>
                </a:solidFill>
              </a:rPr>
              <a:t>Libourne, 6-10 juillet 2015</a:t>
            </a:r>
            <a:endParaRPr lang="fr-FR" sz="18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14546" y="142852"/>
            <a:ext cx="6419056" cy="1143000"/>
          </a:xfrm>
        </p:spPr>
        <p:txBody>
          <a:bodyPr/>
          <a:lstStyle/>
          <a:p>
            <a:pPr algn="ctr" eaLnBrk="1" hangingPunct="1"/>
            <a:r>
              <a:rPr lang="fr-FR" sz="2400" dirty="0" smtClean="0">
                <a:solidFill>
                  <a:srgbClr val="FF0000"/>
                </a:solidFill>
                <a:latin typeface="Arial" charset="0"/>
              </a:rPr>
              <a:t>Objectifs du Millénaire pour le Développement: Objectifs, cibles et indicateurs</a:t>
            </a:r>
          </a:p>
        </p:txBody>
      </p:sp>
      <p:graphicFrame>
        <p:nvGraphicFramePr>
          <p:cNvPr id="5" name="Espace réservé du contenu 4"/>
          <p:cNvGraphicFramePr>
            <a:graphicFrameLocks noGrp="1"/>
          </p:cNvGraphicFramePr>
          <p:nvPr>
            <p:ph idx="1"/>
          </p:nvPr>
        </p:nvGraphicFramePr>
        <p:xfrm>
          <a:off x="142844" y="1857364"/>
          <a:ext cx="8715435" cy="4223978"/>
        </p:xfrm>
        <a:graphic>
          <a:graphicData uri="http://schemas.openxmlformats.org/drawingml/2006/table">
            <a:tbl>
              <a:tblPr firstRow="1" bandRow="1">
                <a:tableStyleId>{5C22544A-7EE6-4342-B048-85BDC9FD1C3A}</a:tableStyleId>
              </a:tblPr>
              <a:tblGrid>
                <a:gridCol w="2178860"/>
                <a:gridCol w="3536180"/>
                <a:gridCol w="1571636"/>
                <a:gridCol w="1428759"/>
              </a:tblGrid>
              <a:tr h="918398">
                <a:tc>
                  <a:txBody>
                    <a:bodyPr/>
                    <a:lstStyle/>
                    <a:p>
                      <a:r>
                        <a:rPr lang="fr-FR" dirty="0" smtClean="0"/>
                        <a:t>Objectifs</a:t>
                      </a:r>
                      <a:endParaRPr lang="fr-FR" dirty="0"/>
                    </a:p>
                  </a:txBody>
                  <a:tcPr/>
                </a:tc>
                <a:tc>
                  <a:txBody>
                    <a:bodyPr/>
                    <a:lstStyle/>
                    <a:p>
                      <a:r>
                        <a:rPr lang="fr-FR" dirty="0" smtClean="0"/>
                        <a:t>Cibles</a:t>
                      </a:r>
                      <a:endParaRPr lang="fr-FR" dirty="0"/>
                    </a:p>
                  </a:txBody>
                  <a:tcPr/>
                </a:tc>
                <a:tc>
                  <a:txBody>
                    <a:bodyPr/>
                    <a:lstStyle/>
                    <a:p>
                      <a:r>
                        <a:rPr lang="fr-FR" dirty="0" smtClean="0"/>
                        <a:t>Nombre d’indicateurs</a:t>
                      </a:r>
                      <a:endParaRPr lang="fr-FR" dirty="0"/>
                    </a:p>
                  </a:txBody>
                  <a:tcPr/>
                </a:tc>
                <a:tc>
                  <a:txBody>
                    <a:bodyPr/>
                    <a:lstStyle/>
                    <a:p>
                      <a:r>
                        <a:rPr lang="fr-FR" dirty="0" smtClean="0"/>
                        <a:t>Nombre d’indicateurs RGPH</a:t>
                      </a:r>
                      <a:endParaRPr lang="fr-FR" dirty="0"/>
                    </a:p>
                  </a:txBody>
                  <a:tcPr/>
                </a:tc>
              </a:tr>
              <a:tr h="1071465">
                <a:tc rowSpan="3">
                  <a:txBody>
                    <a:bodyPr/>
                    <a:lstStyle/>
                    <a:p>
                      <a:pPr algn="ctr"/>
                      <a:r>
                        <a:rPr lang="fr-FR" sz="1800" b="1" kern="1200" dirty="0" smtClean="0">
                          <a:solidFill>
                            <a:schemeClr val="dk1"/>
                          </a:solidFill>
                          <a:latin typeface="+mn-lt"/>
                          <a:ea typeface="+mn-ea"/>
                          <a:cs typeface="+mn-cs"/>
                        </a:rPr>
                        <a:t>Objectif  6 : Combattre le VIH/Sida, le paludisme et d’autres maladies</a:t>
                      </a:r>
                      <a:endParaRPr lang="fr-FR" dirty="0"/>
                    </a:p>
                  </a:txBody>
                  <a:tcPr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6A : D’ici à 2015, avoir enrayé la propagation du VIH/Sida et commencer à inverser la tendance actuelle</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4</a:t>
                      </a:r>
                    </a:p>
                  </a:txBody>
                  <a:tcPr marL="44450" marR="44450" marT="0" marB="0" anchor="ctr"/>
                </a:tc>
                <a:tc>
                  <a:txBody>
                    <a:bodyPr/>
                    <a:lstStyle/>
                    <a:p>
                      <a:pPr marL="0" algn="ctr" defTabSz="914400" rtl="0" eaLnBrk="1" latinLnBrk="0" hangingPunct="1">
                        <a:lnSpc>
                          <a:spcPct val="115000"/>
                        </a:lnSpc>
                        <a:spcAft>
                          <a:spcPts val="0"/>
                        </a:spcAft>
                      </a:pPr>
                      <a:r>
                        <a:rPr lang="fr-FR" sz="1800" kern="1200" dirty="0" smtClean="0">
                          <a:solidFill>
                            <a:schemeClr val="dk1"/>
                          </a:solidFill>
                          <a:latin typeface="+mn-lt"/>
                          <a:ea typeface="+mn-ea"/>
                          <a:cs typeface="+mn-cs"/>
                        </a:rPr>
                        <a:t>-</a:t>
                      </a:r>
                    </a:p>
                  </a:txBody>
                  <a:tcPr marL="44450" marR="44450" marT="0" marB="0" anchor="ctr"/>
                </a:tc>
              </a:tr>
              <a:tr h="1081971">
                <a:tc vMerge="1">
                  <a:txBody>
                    <a:bodyPr/>
                    <a:lstStyle/>
                    <a:p>
                      <a:endParaRPr lang="fr-FR" dirty="0"/>
                    </a:p>
                  </a:txBody>
                  <a:tcP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6B : D’ici 2010, assurer à tous ceux qui en ont besoin l’accès aux traitements contre le VIH/Sida</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1</a:t>
                      </a:r>
                    </a:p>
                  </a:txBody>
                  <a:tcPr marL="44450" marR="44450" marT="0" marB="0" anchor="ctr"/>
                </a:tc>
                <a:tc>
                  <a:txBody>
                    <a:bodyPr/>
                    <a:lstStyle/>
                    <a:p>
                      <a:pPr marL="0" algn="ctr" defTabSz="914400" rtl="0" eaLnBrk="1" latinLnBrk="0" hangingPunct="1">
                        <a:lnSpc>
                          <a:spcPct val="115000"/>
                        </a:lnSpc>
                        <a:spcAft>
                          <a:spcPts val="0"/>
                        </a:spcAft>
                      </a:pPr>
                      <a:r>
                        <a:rPr lang="fr-FR" sz="1800" kern="1200" dirty="0" smtClean="0">
                          <a:solidFill>
                            <a:schemeClr val="dk1"/>
                          </a:solidFill>
                          <a:latin typeface="+mn-lt"/>
                          <a:ea typeface="+mn-ea"/>
                          <a:cs typeface="+mn-cs"/>
                        </a:rPr>
                        <a:t>-</a:t>
                      </a:r>
                    </a:p>
                  </a:txBody>
                  <a:tcPr marL="44450" marR="44450" marT="0" marB="0" anchor="ctr"/>
                </a:tc>
              </a:tr>
              <a:tr h="826558">
                <a:tc vMerge="1">
                  <a:txBody>
                    <a:bodyPr/>
                    <a:lstStyle/>
                    <a:p>
                      <a:endParaRPr lang="fr-FR" dirty="0"/>
                    </a:p>
                  </a:txBody>
                  <a:tcP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6C : D’ici à 2015, avoir maîtrisé le paludisme et d’autres grandes maladies et commencé à inverser la tendance</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5</a:t>
                      </a:r>
                    </a:p>
                  </a:txBody>
                  <a:tcPr marL="44450" marR="44450" marT="0" marB="0" anchor="ctr"/>
                </a:tc>
                <a:tc>
                  <a:txBody>
                    <a:bodyPr/>
                    <a:lstStyle/>
                    <a:p>
                      <a:pPr algn="ctr"/>
                      <a:r>
                        <a:rPr lang="fr-FR" dirty="0" smtClean="0"/>
                        <a:t>-</a:t>
                      </a:r>
                      <a:endParaRPr lang="fr-FR" dirty="0"/>
                    </a:p>
                  </a:txBody>
                  <a:tcPr/>
                </a:tc>
              </a:tr>
              <a:tr h="173574">
                <a:tc>
                  <a:txBody>
                    <a:bodyPr/>
                    <a:lstStyle/>
                    <a:p>
                      <a:pPr>
                        <a:lnSpc>
                          <a:spcPct val="80000"/>
                        </a:lnSpc>
                      </a:pPr>
                      <a:endParaRPr lang="fr-FR" dirty="0"/>
                    </a:p>
                  </a:txBody>
                  <a:tcPr/>
                </a:tc>
                <a:tc>
                  <a:txBody>
                    <a:bodyPr/>
                    <a:lstStyle/>
                    <a:p>
                      <a:pPr>
                        <a:lnSpc>
                          <a:spcPct val="80000"/>
                        </a:lnSpc>
                      </a:pPr>
                      <a:endParaRPr lang="fr-FR" dirty="0"/>
                    </a:p>
                  </a:txBody>
                  <a:tcPr/>
                </a:tc>
                <a:tc>
                  <a:txBody>
                    <a:bodyPr/>
                    <a:lstStyle/>
                    <a:p>
                      <a:pPr algn="ctr">
                        <a:lnSpc>
                          <a:spcPct val="80000"/>
                        </a:lnSpc>
                      </a:pPr>
                      <a:endParaRPr lang="fr-FR" dirty="0"/>
                    </a:p>
                  </a:txBody>
                  <a:tcPr/>
                </a:tc>
                <a:tc>
                  <a:txBody>
                    <a:bodyPr/>
                    <a:lstStyle/>
                    <a:p>
                      <a:pPr algn="ctr">
                        <a:lnSpc>
                          <a:spcPct val="80000"/>
                        </a:lnSpc>
                      </a:pPr>
                      <a:endParaRPr lang="fr-FR"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142844" y="1071546"/>
          <a:ext cx="8829708" cy="5651008"/>
        </p:xfrm>
        <a:graphic>
          <a:graphicData uri="http://schemas.openxmlformats.org/drawingml/2006/table">
            <a:tbl>
              <a:tblPr firstRow="1" bandRow="1">
                <a:tableStyleId>{5C22544A-7EE6-4342-B048-85BDC9FD1C3A}</a:tableStyleId>
              </a:tblPr>
              <a:tblGrid>
                <a:gridCol w="2214578"/>
                <a:gridCol w="3786214"/>
                <a:gridCol w="1428760"/>
                <a:gridCol w="1400156"/>
              </a:tblGrid>
              <a:tr h="839713">
                <a:tc>
                  <a:txBody>
                    <a:bodyPr/>
                    <a:lstStyle/>
                    <a:p>
                      <a:r>
                        <a:rPr lang="fr-FR" sz="1600" dirty="0" smtClean="0"/>
                        <a:t>Objectifs</a:t>
                      </a:r>
                      <a:endParaRPr lang="fr-FR" sz="1600" dirty="0"/>
                    </a:p>
                  </a:txBody>
                  <a:tcPr/>
                </a:tc>
                <a:tc>
                  <a:txBody>
                    <a:bodyPr/>
                    <a:lstStyle/>
                    <a:p>
                      <a:r>
                        <a:rPr lang="fr-FR" sz="1600" dirty="0" smtClean="0"/>
                        <a:t>Cibles</a:t>
                      </a:r>
                      <a:endParaRPr lang="fr-FR" sz="1600" dirty="0"/>
                    </a:p>
                  </a:txBody>
                  <a:tcPr/>
                </a:tc>
                <a:tc>
                  <a:txBody>
                    <a:bodyPr/>
                    <a:lstStyle/>
                    <a:p>
                      <a:r>
                        <a:rPr lang="fr-FR" sz="1600" dirty="0" smtClean="0"/>
                        <a:t>Nombre d’indicateurs</a:t>
                      </a:r>
                      <a:endParaRPr lang="fr-FR" sz="1600" dirty="0"/>
                    </a:p>
                  </a:txBody>
                  <a:tcPr/>
                </a:tc>
                <a:tc>
                  <a:txBody>
                    <a:bodyPr/>
                    <a:lstStyle/>
                    <a:p>
                      <a:r>
                        <a:rPr lang="fr-FR" sz="1600" dirty="0" smtClean="0"/>
                        <a:t>Nombre d’indicateurs RGPH</a:t>
                      </a:r>
                      <a:endParaRPr lang="fr-FR" sz="1600" dirty="0"/>
                    </a:p>
                  </a:txBody>
                  <a:tcPr/>
                </a:tc>
              </a:tr>
              <a:tr h="1446303">
                <a:tc rowSpan="4">
                  <a:txBody>
                    <a:bodyPr/>
                    <a:lstStyle/>
                    <a:p>
                      <a:pPr algn="ctr"/>
                      <a:r>
                        <a:rPr lang="fr-FR" sz="1800" b="1" kern="1200" dirty="0" smtClean="0">
                          <a:solidFill>
                            <a:schemeClr val="dk1"/>
                          </a:solidFill>
                          <a:latin typeface="+mn-lt"/>
                          <a:ea typeface="+mn-ea"/>
                          <a:cs typeface="+mn-cs"/>
                        </a:rPr>
                        <a:t>Objectif  7 : Assurer un environnement durable  </a:t>
                      </a:r>
                      <a:endParaRPr lang="fr-FR" dirty="0"/>
                    </a:p>
                  </a:txBody>
                  <a:tcPr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7A : Intégrer les principes du développement durable dans les politiques et programmes nationaux et inverser la tendance actuelle à la déperdition des ressources environnementales</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5</a:t>
                      </a:r>
                    </a:p>
                  </a:txBody>
                  <a:tcPr marL="44450" marR="44450" marT="0" marB="0" anchor="ctr"/>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 </a:t>
                      </a:r>
                    </a:p>
                  </a:txBody>
                  <a:tcPr marL="44450" marR="44450" marT="0" marB="0" anchor="ctr"/>
                </a:tc>
              </a:tr>
              <a:tr h="223922">
                <a:tc vMerge="1">
                  <a:txBody>
                    <a:bodyPr/>
                    <a:lstStyle/>
                    <a:p>
                      <a:pPr algn="ctr">
                        <a:lnSpc>
                          <a:spcPct val="50000"/>
                        </a:lnSpc>
                      </a:pPr>
                      <a:endParaRPr lang="fr-FR" dirty="0"/>
                    </a:p>
                  </a:txBody>
                  <a:tcPr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7.B : Réduire la perte de la</a:t>
                      </a:r>
                      <a:br>
                        <a:rPr lang="fr-FR" sz="1600" b="1" i="1" kern="1200" dirty="0" smtClean="0">
                          <a:solidFill>
                            <a:schemeClr val="dk1"/>
                          </a:solidFill>
                          <a:latin typeface="+mn-lt"/>
                          <a:ea typeface="+mn-ea"/>
                          <a:cs typeface="+mn-cs"/>
                        </a:rPr>
                      </a:br>
                      <a:r>
                        <a:rPr lang="fr-FR" sz="1600" b="1" i="1" kern="1200" dirty="0" smtClean="0">
                          <a:solidFill>
                            <a:schemeClr val="dk1"/>
                          </a:solidFill>
                          <a:latin typeface="+mn-lt"/>
                          <a:ea typeface="+mn-ea"/>
                          <a:cs typeface="+mn-cs"/>
                        </a:rPr>
                        <a:t>biodiversité et atteindre d'ici à 2010</a:t>
                      </a:r>
                      <a:br>
                        <a:rPr lang="fr-FR" sz="1600" b="1" i="1" kern="1200" dirty="0" smtClean="0">
                          <a:solidFill>
                            <a:schemeClr val="dk1"/>
                          </a:solidFill>
                          <a:latin typeface="+mn-lt"/>
                          <a:ea typeface="+mn-ea"/>
                          <a:cs typeface="+mn-cs"/>
                        </a:rPr>
                      </a:br>
                      <a:r>
                        <a:rPr lang="fr-FR" sz="1600" b="1" i="1" kern="1200" dirty="0" smtClean="0">
                          <a:solidFill>
                            <a:schemeClr val="dk1"/>
                          </a:solidFill>
                          <a:latin typeface="+mn-lt"/>
                          <a:ea typeface="+mn-ea"/>
                          <a:cs typeface="+mn-cs"/>
                        </a:rPr>
                        <a:t>une diminution significative du</a:t>
                      </a:r>
                      <a:br>
                        <a:rPr lang="fr-FR" sz="1600" b="1" i="1" kern="1200" dirty="0" smtClean="0">
                          <a:solidFill>
                            <a:schemeClr val="dk1"/>
                          </a:solidFill>
                          <a:latin typeface="+mn-lt"/>
                          <a:ea typeface="+mn-ea"/>
                          <a:cs typeface="+mn-cs"/>
                        </a:rPr>
                      </a:br>
                      <a:r>
                        <a:rPr lang="fr-FR" sz="1600" b="1" i="1" kern="1200" dirty="0" smtClean="0">
                          <a:solidFill>
                            <a:schemeClr val="dk1"/>
                          </a:solidFill>
                          <a:latin typeface="+mn-lt"/>
                          <a:ea typeface="+mn-ea"/>
                          <a:cs typeface="+mn-cs"/>
                        </a:rPr>
                        <a:t>taux de perte</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2</a:t>
                      </a:r>
                    </a:p>
                  </a:txBody>
                  <a:tcPr marL="44450" marR="44450" marT="0" marB="0" anchor="ctr"/>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 </a:t>
                      </a:r>
                    </a:p>
                  </a:txBody>
                  <a:tcPr marL="44450" marR="44450" marT="0" marB="0" anchor="ctr"/>
                </a:tc>
              </a:tr>
              <a:tr h="1200760">
                <a:tc vMerge="1">
                  <a:txBody>
                    <a:bodyPr/>
                    <a:lstStyle/>
                    <a:p>
                      <a:pPr marL="0" algn="ctr" defTabSz="914400" rtl="0" eaLnBrk="1" latinLnBrk="0" hangingPunct="1">
                        <a:lnSpc>
                          <a:spcPct val="115000"/>
                        </a:lnSpc>
                        <a:spcAft>
                          <a:spcPts val="0"/>
                        </a:spcAft>
                      </a:pPr>
                      <a:endParaRPr lang="fr-FR" sz="1800" b="1" kern="1200" dirty="0" smtClean="0">
                        <a:solidFill>
                          <a:schemeClr val="dk1"/>
                        </a:solidFill>
                        <a:latin typeface="+mn-lt"/>
                        <a:ea typeface="+mn-ea"/>
                        <a:cs typeface="+mn-cs"/>
                      </a:endParaRPr>
                    </a:p>
                  </a:txBody>
                  <a:tcPr marL="44450" marR="44450" marT="0" marB="0"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7C: Réduire de moitié, d’ici à 2015, le pourcentage de la population qui n’a pas d’accès de façon durable à un approvisionnement en eau potable ni à des services d’assainissement de base</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2</a:t>
                      </a:r>
                    </a:p>
                  </a:txBody>
                  <a:tcPr marL="44450" marR="44450" marT="0" marB="0" anchor="ctr"/>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2</a:t>
                      </a:r>
                    </a:p>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(7.8 et 7.9)</a:t>
                      </a:r>
                    </a:p>
                  </a:txBody>
                  <a:tcPr marL="44450" marR="44450" marT="0" marB="0" anchor="ctr"/>
                </a:tc>
              </a:tr>
              <a:tr h="223922">
                <a:tc vMerge="1">
                  <a:txBody>
                    <a:bodyPr/>
                    <a:lstStyle/>
                    <a:p>
                      <a:pPr>
                        <a:lnSpc>
                          <a:spcPct val="50000"/>
                        </a:lnSpc>
                      </a:pPr>
                      <a:endParaRPr lang="fr-FR" dirty="0"/>
                    </a:p>
                  </a:txBody>
                  <a:tcP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7D: Améliorer sensiblement, d’ici à 2020, les conditions de vie d’au moins 100 millions d’habitants de taudis</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1</a:t>
                      </a:r>
                    </a:p>
                  </a:txBody>
                  <a:tcPr marL="44450" marR="44450" marT="0" marB="0" anchor="ctr"/>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1</a:t>
                      </a:r>
                    </a:p>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(7.10)</a:t>
                      </a:r>
                    </a:p>
                  </a:txBody>
                  <a:tcPr marL="44450" marR="44450" marT="0" marB="0" anchor="ctr"/>
                </a:tc>
              </a:tr>
            </a:tbl>
          </a:graphicData>
        </a:graphic>
      </p:graphicFrame>
      <p:sp>
        <p:nvSpPr>
          <p:cNvPr id="6" name="Titre 1"/>
          <p:cNvSpPr>
            <a:spLocks noGrp="1"/>
          </p:cNvSpPr>
          <p:nvPr>
            <p:ph type="title"/>
          </p:nvPr>
        </p:nvSpPr>
        <p:spPr>
          <a:xfrm>
            <a:off x="2214546" y="0"/>
            <a:ext cx="6419056" cy="1143000"/>
          </a:xfrm>
        </p:spPr>
        <p:txBody>
          <a:bodyPr/>
          <a:lstStyle/>
          <a:p>
            <a:pPr algn="ctr" eaLnBrk="1" hangingPunct="1"/>
            <a:r>
              <a:rPr lang="fr-FR" sz="2400" dirty="0" smtClean="0">
                <a:solidFill>
                  <a:srgbClr val="FF0000"/>
                </a:solidFill>
                <a:latin typeface="Arial" charset="0"/>
              </a:rPr>
              <a:t>Objectifs du Millénaire pour le Développement: Objectifs, cibles et indicateurs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0" y="0"/>
          <a:ext cx="9001156" cy="6923736"/>
        </p:xfrm>
        <a:graphic>
          <a:graphicData uri="http://schemas.openxmlformats.org/drawingml/2006/table">
            <a:tbl>
              <a:tblPr firstRow="1" bandRow="1">
                <a:tableStyleId>{5C22544A-7EE6-4342-B048-85BDC9FD1C3A}</a:tableStyleId>
              </a:tblPr>
              <a:tblGrid>
                <a:gridCol w="2330404"/>
                <a:gridCol w="4005382"/>
                <a:gridCol w="1308048"/>
                <a:gridCol w="1357322"/>
              </a:tblGrid>
              <a:tr h="839713">
                <a:tc>
                  <a:txBody>
                    <a:bodyPr/>
                    <a:lstStyle/>
                    <a:p>
                      <a:r>
                        <a:rPr lang="fr-FR" sz="1600" dirty="0" smtClean="0"/>
                        <a:t>Objectifs</a:t>
                      </a:r>
                      <a:endParaRPr lang="fr-FR" sz="1600" dirty="0"/>
                    </a:p>
                  </a:txBody>
                  <a:tcPr/>
                </a:tc>
                <a:tc>
                  <a:txBody>
                    <a:bodyPr/>
                    <a:lstStyle/>
                    <a:p>
                      <a:r>
                        <a:rPr lang="fr-FR" sz="1600" dirty="0" smtClean="0"/>
                        <a:t>Cibles</a:t>
                      </a:r>
                      <a:endParaRPr lang="fr-FR" sz="1600" dirty="0"/>
                    </a:p>
                  </a:txBody>
                  <a:tcPr/>
                </a:tc>
                <a:tc>
                  <a:txBody>
                    <a:bodyPr/>
                    <a:lstStyle/>
                    <a:p>
                      <a:r>
                        <a:rPr lang="fr-FR" sz="1600" dirty="0" smtClean="0"/>
                        <a:t>Nombre d’indicateurs</a:t>
                      </a:r>
                      <a:endParaRPr lang="fr-FR" sz="1600" dirty="0"/>
                    </a:p>
                  </a:txBody>
                  <a:tcPr/>
                </a:tc>
                <a:tc>
                  <a:txBody>
                    <a:bodyPr/>
                    <a:lstStyle/>
                    <a:p>
                      <a:r>
                        <a:rPr lang="fr-FR" sz="1600" dirty="0" smtClean="0"/>
                        <a:t>Nombre d’indicateurs RGPH</a:t>
                      </a:r>
                      <a:endParaRPr lang="fr-FR" sz="1600" dirty="0"/>
                    </a:p>
                  </a:txBody>
                  <a:tcPr/>
                </a:tc>
              </a:tr>
              <a:tr h="1089113">
                <a:tc rowSpan="4">
                  <a:txBody>
                    <a:bodyPr/>
                    <a:lstStyle/>
                    <a:p>
                      <a:pPr algn="ctr"/>
                      <a:r>
                        <a:rPr lang="fr-FR" sz="1800" b="1" kern="1200" dirty="0" smtClean="0">
                          <a:solidFill>
                            <a:schemeClr val="dk1"/>
                          </a:solidFill>
                          <a:latin typeface="+mn-lt"/>
                          <a:ea typeface="+mn-ea"/>
                          <a:cs typeface="+mn-cs"/>
                        </a:rPr>
                        <a:t>Objectif  8 : Mettre en place un partenariat mondial pour le développement </a:t>
                      </a:r>
                      <a:endParaRPr lang="fr-FR" dirty="0"/>
                    </a:p>
                  </a:txBody>
                  <a:tcPr anchor="ctr"/>
                </a:tc>
                <a:tc>
                  <a:txBody>
                    <a:bodyPr/>
                    <a:lstStyle/>
                    <a:p>
                      <a:pPr marL="0" algn="l" defTabSz="914400" rtl="0" eaLnBrk="1" latinLnBrk="0" hangingPunct="1">
                        <a:lnSpc>
                          <a:spcPct val="115000"/>
                        </a:lnSpc>
                        <a:spcAft>
                          <a:spcPts val="0"/>
                        </a:spcAft>
                      </a:pPr>
                      <a:r>
                        <a:rPr lang="fr-FR" sz="1500" b="1" i="1" kern="1200" dirty="0" smtClean="0">
                          <a:solidFill>
                            <a:schemeClr val="dk1"/>
                          </a:solidFill>
                          <a:latin typeface="+mn-lt"/>
                          <a:ea typeface="+mn-ea"/>
                          <a:cs typeface="+mn-cs"/>
                        </a:rPr>
                        <a:t>Cible 8.A : Poursuivre la mise en</a:t>
                      </a:r>
                      <a:br>
                        <a:rPr lang="fr-FR" sz="1500" b="1" i="1" kern="1200" dirty="0" smtClean="0">
                          <a:solidFill>
                            <a:schemeClr val="dk1"/>
                          </a:solidFill>
                          <a:latin typeface="+mn-lt"/>
                          <a:ea typeface="+mn-ea"/>
                          <a:cs typeface="+mn-cs"/>
                        </a:rPr>
                      </a:br>
                      <a:r>
                        <a:rPr lang="fr-FR" sz="1500" b="1" i="1" kern="1200" dirty="0" smtClean="0">
                          <a:solidFill>
                            <a:schemeClr val="dk1"/>
                          </a:solidFill>
                          <a:latin typeface="+mn-lt"/>
                          <a:ea typeface="+mn-ea"/>
                          <a:cs typeface="+mn-cs"/>
                        </a:rPr>
                        <a:t>place d’un système commercial et</a:t>
                      </a:r>
                      <a:br>
                        <a:rPr lang="fr-FR" sz="1500" b="1" i="1" kern="1200" dirty="0" smtClean="0">
                          <a:solidFill>
                            <a:schemeClr val="dk1"/>
                          </a:solidFill>
                          <a:latin typeface="+mn-lt"/>
                          <a:ea typeface="+mn-ea"/>
                          <a:cs typeface="+mn-cs"/>
                        </a:rPr>
                      </a:br>
                      <a:r>
                        <a:rPr lang="fr-FR" sz="1500" b="1" i="1" kern="1200" dirty="0" smtClean="0">
                          <a:solidFill>
                            <a:schemeClr val="dk1"/>
                          </a:solidFill>
                          <a:latin typeface="+mn-lt"/>
                          <a:ea typeface="+mn-ea"/>
                          <a:cs typeface="+mn-cs"/>
                        </a:rPr>
                        <a:t>financier multilatéral ouvert, réglementé, prévisible et non discriminatoire</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5</a:t>
                      </a:r>
                    </a:p>
                  </a:txBody>
                  <a:tcPr marL="44450" marR="44450" marT="0" marB="0" anchor="ctr"/>
                </a:tc>
                <a:tc>
                  <a:txBody>
                    <a:bodyPr/>
                    <a:lstStyle/>
                    <a:p>
                      <a:pPr marL="0" algn="ctr" defTabSz="914400" rtl="0" eaLnBrk="1" latinLnBrk="0" hangingPunct="1">
                        <a:lnSpc>
                          <a:spcPct val="115000"/>
                        </a:lnSpc>
                        <a:spcAft>
                          <a:spcPts val="0"/>
                        </a:spcAft>
                      </a:pPr>
                      <a:endParaRPr lang="fr-FR" sz="1600" b="1" i="1" kern="1200" dirty="0" smtClean="0">
                        <a:solidFill>
                          <a:schemeClr val="dk1"/>
                        </a:solidFill>
                        <a:latin typeface="+mn-lt"/>
                        <a:ea typeface="+mn-ea"/>
                        <a:cs typeface="+mn-cs"/>
                      </a:endParaRPr>
                    </a:p>
                  </a:txBody>
                  <a:tcPr marL="44450" marR="44450" marT="0" marB="0" anchor="ctr"/>
                </a:tc>
              </a:tr>
              <a:tr h="223922">
                <a:tc vMerge="1">
                  <a:txBody>
                    <a:bodyPr/>
                    <a:lstStyle/>
                    <a:p>
                      <a:pPr algn="ctr">
                        <a:lnSpc>
                          <a:spcPct val="50000"/>
                        </a:lnSpc>
                      </a:pPr>
                      <a:endParaRPr lang="fr-FR" dirty="0"/>
                    </a:p>
                  </a:txBody>
                  <a:tcPr anchor="ctr"/>
                </a:tc>
                <a:tc>
                  <a:txBody>
                    <a:bodyPr/>
                    <a:lstStyle/>
                    <a:p>
                      <a:pPr marL="0" algn="l" defTabSz="914400" rtl="0" eaLnBrk="1" latinLnBrk="0" hangingPunct="1">
                        <a:lnSpc>
                          <a:spcPct val="115000"/>
                        </a:lnSpc>
                        <a:spcAft>
                          <a:spcPts val="0"/>
                        </a:spcAft>
                      </a:pPr>
                      <a:r>
                        <a:rPr lang="fr-FR" sz="1500" b="1" i="1" kern="1200" dirty="0" smtClean="0">
                          <a:solidFill>
                            <a:schemeClr val="dk1"/>
                          </a:solidFill>
                          <a:latin typeface="+mn-lt"/>
                          <a:ea typeface="+mn-ea"/>
                          <a:cs typeface="+mn-cs"/>
                        </a:rPr>
                        <a:t>Cible 8B: Répondre aux besoins particuliers des pays les moins avancés </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2</a:t>
                      </a:r>
                    </a:p>
                  </a:txBody>
                  <a:tcPr marL="44450" marR="44450" marT="0" marB="0" anchor="ctr"/>
                </a:tc>
                <a:tc>
                  <a:txBody>
                    <a:bodyPr/>
                    <a:lstStyle/>
                    <a:p>
                      <a:pPr marL="0" algn="ctr" defTabSz="914400" rtl="0" eaLnBrk="1" latinLnBrk="0" hangingPunct="1">
                        <a:lnSpc>
                          <a:spcPct val="115000"/>
                        </a:lnSpc>
                        <a:spcAft>
                          <a:spcPts val="0"/>
                        </a:spcAft>
                      </a:pPr>
                      <a:endParaRPr lang="fr-FR" sz="1600" b="1" i="1" kern="1200" dirty="0" smtClean="0">
                        <a:solidFill>
                          <a:schemeClr val="dk1"/>
                        </a:solidFill>
                        <a:latin typeface="+mn-lt"/>
                        <a:ea typeface="+mn-ea"/>
                        <a:cs typeface="+mn-cs"/>
                      </a:endParaRPr>
                    </a:p>
                  </a:txBody>
                  <a:tcPr marL="44450" marR="44450" marT="0" marB="0" anchor="ctr"/>
                </a:tc>
              </a:tr>
              <a:tr h="995500">
                <a:tc vMerge="1">
                  <a:txBody>
                    <a:bodyPr/>
                    <a:lstStyle/>
                    <a:p>
                      <a:pPr marL="0" algn="ctr" defTabSz="914400" rtl="0" eaLnBrk="1" latinLnBrk="0" hangingPunct="1">
                        <a:lnSpc>
                          <a:spcPct val="115000"/>
                        </a:lnSpc>
                        <a:spcAft>
                          <a:spcPts val="0"/>
                        </a:spcAft>
                      </a:pPr>
                      <a:endParaRPr lang="fr-FR" sz="1800" b="1" kern="1200" dirty="0" smtClean="0">
                        <a:solidFill>
                          <a:schemeClr val="dk1"/>
                        </a:solidFill>
                        <a:latin typeface="+mn-lt"/>
                        <a:ea typeface="+mn-ea"/>
                        <a:cs typeface="+mn-cs"/>
                      </a:endParaRPr>
                    </a:p>
                  </a:txBody>
                  <a:tcPr marL="44450" marR="44450" marT="0" marB="0" anchor="ctr"/>
                </a:tc>
                <a:tc>
                  <a:txBody>
                    <a:bodyPr/>
                    <a:lstStyle/>
                    <a:p>
                      <a:pPr marL="0" algn="l" defTabSz="914400" rtl="0" eaLnBrk="1" latinLnBrk="0" hangingPunct="1">
                        <a:lnSpc>
                          <a:spcPct val="115000"/>
                        </a:lnSpc>
                        <a:spcAft>
                          <a:spcPts val="0"/>
                        </a:spcAft>
                      </a:pPr>
                      <a:r>
                        <a:rPr lang="fr-FR" sz="1500" b="1" i="1" kern="1200" dirty="0" smtClean="0">
                          <a:solidFill>
                            <a:schemeClr val="dk1"/>
                          </a:solidFill>
                          <a:latin typeface="+mn-lt"/>
                          <a:ea typeface="+mn-ea"/>
                          <a:cs typeface="+mn-cs"/>
                        </a:rPr>
                        <a:t>Cible 8. C : Répondre aux besoins</a:t>
                      </a:r>
                      <a:br>
                        <a:rPr lang="fr-FR" sz="1500" b="1" i="1" kern="1200" dirty="0" smtClean="0">
                          <a:solidFill>
                            <a:schemeClr val="dk1"/>
                          </a:solidFill>
                          <a:latin typeface="+mn-lt"/>
                          <a:ea typeface="+mn-ea"/>
                          <a:cs typeface="+mn-cs"/>
                        </a:rPr>
                      </a:br>
                      <a:r>
                        <a:rPr lang="fr-FR" sz="1500" b="1" i="1" kern="1200" dirty="0" smtClean="0">
                          <a:solidFill>
                            <a:schemeClr val="dk1"/>
                          </a:solidFill>
                          <a:latin typeface="+mn-lt"/>
                          <a:ea typeface="+mn-ea"/>
                          <a:cs typeface="+mn-cs"/>
                        </a:rPr>
                        <a:t>particuliers des pays en développement sans littoral et des petits États insulaires en développement</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2</a:t>
                      </a:r>
                    </a:p>
                  </a:txBody>
                  <a:tcPr marL="44450" marR="44450" marT="0" marB="0" anchor="ctr"/>
                </a:tc>
                <a:tc>
                  <a:txBody>
                    <a:bodyPr/>
                    <a:lstStyle/>
                    <a:p>
                      <a:pPr marL="0" algn="ctr" defTabSz="914400" rtl="0" eaLnBrk="1" latinLnBrk="0" hangingPunct="1">
                        <a:lnSpc>
                          <a:spcPct val="115000"/>
                        </a:lnSpc>
                        <a:spcAft>
                          <a:spcPts val="0"/>
                        </a:spcAft>
                      </a:pPr>
                      <a:endParaRPr lang="fr-FR" sz="1600" b="1" i="1" kern="1200" dirty="0" smtClean="0">
                        <a:solidFill>
                          <a:schemeClr val="dk1"/>
                        </a:solidFill>
                        <a:latin typeface="+mn-lt"/>
                        <a:ea typeface="+mn-ea"/>
                        <a:cs typeface="+mn-cs"/>
                      </a:endParaRPr>
                    </a:p>
                  </a:txBody>
                  <a:tcPr marL="44450" marR="44450" marT="0" marB="0" anchor="ctr"/>
                </a:tc>
              </a:tr>
              <a:tr h="223922">
                <a:tc vMerge="1">
                  <a:txBody>
                    <a:bodyPr/>
                    <a:lstStyle/>
                    <a:p>
                      <a:pPr>
                        <a:lnSpc>
                          <a:spcPct val="50000"/>
                        </a:lnSpc>
                      </a:pPr>
                      <a:endParaRPr lang="fr-FR" dirty="0"/>
                    </a:p>
                  </a:txBody>
                  <a:tcPr/>
                </a:tc>
                <a:tc>
                  <a:txBody>
                    <a:bodyPr/>
                    <a:lstStyle/>
                    <a:p>
                      <a:pPr marL="0" algn="l" defTabSz="914400" rtl="0" eaLnBrk="1" latinLnBrk="0" hangingPunct="1">
                        <a:lnSpc>
                          <a:spcPct val="115000"/>
                        </a:lnSpc>
                        <a:spcAft>
                          <a:spcPts val="0"/>
                        </a:spcAft>
                      </a:pPr>
                      <a:r>
                        <a:rPr lang="fr-FR" sz="1500" b="1" i="1" kern="1200" dirty="0" smtClean="0">
                          <a:solidFill>
                            <a:schemeClr val="dk1"/>
                          </a:solidFill>
                          <a:latin typeface="+mn-lt"/>
                          <a:ea typeface="+mn-ea"/>
                          <a:cs typeface="+mn-cs"/>
                        </a:rPr>
                        <a:t>Cible 8D: Traiter globalement le problème de la dette des pays en développement par des mesures d’ordre national et international propres à rendre l’endettement viable à long terme</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3</a:t>
                      </a:r>
                    </a:p>
                  </a:txBody>
                  <a:tcPr marL="44450" marR="44450" marT="0" marB="0" anchor="ctr"/>
                </a:tc>
                <a:tc>
                  <a:txBody>
                    <a:bodyPr/>
                    <a:lstStyle/>
                    <a:p>
                      <a:pPr marL="0" algn="ctr" defTabSz="914400" rtl="0" eaLnBrk="1" latinLnBrk="0" hangingPunct="1">
                        <a:lnSpc>
                          <a:spcPct val="115000"/>
                        </a:lnSpc>
                        <a:spcAft>
                          <a:spcPts val="0"/>
                        </a:spcAft>
                      </a:pPr>
                      <a:endParaRPr lang="fr-FR" sz="1600" b="1" i="1" kern="1200" dirty="0" smtClean="0">
                        <a:solidFill>
                          <a:schemeClr val="dk1"/>
                        </a:solidFill>
                        <a:latin typeface="+mn-lt"/>
                        <a:ea typeface="+mn-ea"/>
                        <a:cs typeface="+mn-cs"/>
                      </a:endParaRPr>
                    </a:p>
                  </a:txBody>
                  <a:tcPr marL="44450" marR="44450" marT="0" marB="0" anchor="ctr"/>
                </a:tc>
              </a:tr>
              <a:tr h="223922">
                <a:tc>
                  <a:txBody>
                    <a:bodyPr/>
                    <a:lstStyle/>
                    <a:p>
                      <a:pPr algn="ctr"/>
                      <a:endParaRPr lang="fr-FR" dirty="0"/>
                    </a:p>
                  </a:txBody>
                  <a:tcPr anchor="ctr"/>
                </a:tc>
                <a:tc>
                  <a:txBody>
                    <a:bodyPr/>
                    <a:lstStyle/>
                    <a:p>
                      <a:pPr marL="0" algn="l" defTabSz="914400" rtl="0" eaLnBrk="1" latinLnBrk="0" hangingPunct="1">
                        <a:lnSpc>
                          <a:spcPct val="115000"/>
                        </a:lnSpc>
                        <a:spcAft>
                          <a:spcPts val="0"/>
                        </a:spcAft>
                      </a:pPr>
                      <a:r>
                        <a:rPr lang="fr-FR" sz="1500" b="1" i="1" kern="1200" dirty="0" smtClean="0">
                          <a:solidFill>
                            <a:schemeClr val="dk1"/>
                          </a:solidFill>
                          <a:latin typeface="+mn-lt"/>
                          <a:ea typeface="+mn-ea"/>
                          <a:cs typeface="+mn-cs"/>
                        </a:rPr>
                        <a:t>Cible 8.E : En coopération avec</a:t>
                      </a:r>
                      <a:br>
                        <a:rPr lang="fr-FR" sz="1500" b="1" i="1" kern="1200" dirty="0" smtClean="0">
                          <a:solidFill>
                            <a:schemeClr val="dk1"/>
                          </a:solidFill>
                          <a:latin typeface="+mn-lt"/>
                          <a:ea typeface="+mn-ea"/>
                          <a:cs typeface="+mn-cs"/>
                        </a:rPr>
                      </a:br>
                      <a:r>
                        <a:rPr lang="fr-FR" sz="1500" b="1" i="1" kern="1200" dirty="0" smtClean="0">
                          <a:solidFill>
                            <a:schemeClr val="dk1"/>
                          </a:solidFill>
                          <a:latin typeface="+mn-lt"/>
                          <a:ea typeface="+mn-ea"/>
                          <a:cs typeface="+mn-cs"/>
                        </a:rPr>
                        <a:t>l'industrie pharmaceutique, rendre</a:t>
                      </a:r>
                      <a:br>
                        <a:rPr lang="fr-FR" sz="1500" b="1" i="1" kern="1200" dirty="0" smtClean="0">
                          <a:solidFill>
                            <a:schemeClr val="dk1"/>
                          </a:solidFill>
                          <a:latin typeface="+mn-lt"/>
                          <a:ea typeface="+mn-ea"/>
                          <a:cs typeface="+mn-cs"/>
                        </a:rPr>
                      </a:br>
                      <a:r>
                        <a:rPr lang="fr-FR" sz="1500" b="1" i="1" kern="1200" dirty="0" smtClean="0">
                          <a:solidFill>
                            <a:schemeClr val="dk1"/>
                          </a:solidFill>
                          <a:latin typeface="+mn-lt"/>
                          <a:ea typeface="+mn-ea"/>
                          <a:cs typeface="+mn-cs"/>
                        </a:rPr>
                        <a:t>les médicaments essentiels disponibles et abordables dans les pays en développement</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1</a:t>
                      </a:r>
                    </a:p>
                  </a:txBody>
                  <a:tcPr marL="44450" marR="44450" marT="0" marB="0" anchor="ctr"/>
                </a:tc>
                <a:tc>
                  <a:txBody>
                    <a:bodyPr/>
                    <a:lstStyle/>
                    <a:p>
                      <a:pPr marL="0" algn="ctr" defTabSz="914400" rtl="0" eaLnBrk="1" latinLnBrk="0" hangingPunct="1">
                        <a:lnSpc>
                          <a:spcPct val="115000"/>
                        </a:lnSpc>
                        <a:spcAft>
                          <a:spcPts val="0"/>
                        </a:spcAft>
                      </a:pPr>
                      <a:endParaRPr lang="fr-FR" sz="1600" b="1" i="1" kern="1200" dirty="0" smtClean="0">
                        <a:solidFill>
                          <a:schemeClr val="dk1"/>
                        </a:solidFill>
                        <a:latin typeface="+mn-lt"/>
                        <a:ea typeface="+mn-ea"/>
                        <a:cs typeface="+mn-cs"/>
                      </a:endParaRPr>
                    </a:p>
                  </a:txBody>
                  <a:tcPr marL="44450" marR="44450" marT="0" marB="0" anchor="ctr"/>
                </a:tc>
              </a:tr>
              <a:tr h="223922">
                <a:tc>
                  <a:txBody>
                    <a:bodyPr/>
                    <a:lstStyle/>
                    <a:p>
                      <a:pPr algn="ctr"/>
                      <a:endParaRPr lang="fr-FR" dirty="0"/>
                    </a:p>
                  </a:txBody>
                  <a:tcPr anchor="ctr"/>
                </a:tc>
                <a:tc>
                  <a:txBody>
                    <a:bodyPr/>
                    <a:lstStyle/>
                    <a:p>
                      <a:pPr marL="0" algn="l" defTabSz="914400" rtl="0" eaLnBrk="1" latinLnBrk="0" hangingPunct="1">
                        <a:lnSpc>
                          <a:spcPct val="115000"/>
                        </a:lnSpc>
                        <a:spcAft>
                          <a:spcPts val="0"/>
                        </a:spcAft>
                      </a:pPr>
                      <a:r>
                        <a:rPr lang="fr-FR" sz="1500" b="1" i="1" kern="1200" dirty="0" smtClean="0">
                          <a:solidFill>
                            <a:schemeClr val="dk1"/>
                          </a:solidFill>
                          <a:latin typeface="+mn-lt"/>
                          <a:ea typeface="+mn-ea"/>
                          <a:cs typeface="+mn-cs"/>
                        </a:rPr>
                        <a:t>Cible 8F: En coopération avec le secteur privé, faire en sorte que les avantages des nouvelles technologies, en particulier des technologies de l’information et de la communication, soient accordés à tous</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3</a:t>
                      </a:r>
                    </a:p>
                  </a:txBody>
                  <a:tcPr marL="44450" marR="44450" marT="0" marB="0" anchor="ctr"/>
                </a:tc>
                <a:tc>
                  <a:txBody>
                    <a:bodyPr/>
                    <a:lstStyle/>
                    <a:p>
                      <a:pPr marL="0" algn="ctr" defTabSz="914400" rtl="0" eaLnBrk="1" latinLnBrk="0" hangingPunct="1">
                        <a:lnSpc>
                          <a:spcPct val="115000"/>
                        </a:lnSpc>
                        <a:spcAft>
                          <a:spcPts val="0"/>
                        </a:spcAft>
                      </a:pPr>
                      <a:endParaRPr lang="fr-FR" sz="1600" b="1" i="1" kern="1200" dirty="0" smtClean="0">
                        <a:solidFill>
                          <a:schemeClr val="dk1"/>
                        </a:solidFill>
                        <a:latin typeface="+mn-lt"/>
                        <a:ea typeface="+mn-ea"/>
                        <a:cs typeface="+mn-cs"/>
                      </a:endParaRPr>
                    </a:p>
                  </a:txBody>
                  <a:tcPr marL="44450" marR="4445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274638"/>
            <a:ext cx="6419056" cy="1143000"/>
          </a:xfrm>
        </p:spPr>
        <p:txBody>
          <a:bodyPr/>
          <a:lstStyle/>
          <a:p>
            <a:pPr algn="ctr" eaLnBrk="1" hangingPunct="1"/>
            <a:r>
              <a:rPr lang="fr-FR" sz="3200" dirty="0" smtClean="0">
                <a:solidFill>
                  <a:srgbClr val="FF0000"/>
                </a:solidFill>
                <a:latin typeface="Arial" charset="0"/>
              </a:rPr>
              <a:t>Sources de suivi et évaluation des OMD: RGPH</a:t>
            </a:r>
          </a:p>
        </p:txBody>
      </p:sp>
      <p:sp>
        <p:nvSpPr>
          <p:cNvPr id="3" name="Espace réservé du contenu 2"/>
          <p:cNvSpPr>
            <a:spLocks noGrp="1"/>
          </p:cNvSpPr>
          <p:nvPr>
            <p:ph idx="1"/>
          </p:nvPr>
        </p:nvSpPr>
        <p:spPr>
          <a:xfrm>
            <a:off x="571472" y="1857364"/>
            <a:ext cx="8229600" cy="4608512"/>
          </a:xfrm>
        </p:spPr>
        <p:txBody>
          <a:bodyPr/>
          <a:lstStyle/>
          <a:p>
            <a:r>
              <a:rPr lang="fr-FR" sz="2600" dirty="0" smtClean="0">
                <a:latin typeface="Arial" pitchFamily="34" charset="0"/>
                <a:cs typeface="Arial" pitchFamily="34" charset="0"/>
              </a:rPr>
              <a:t>Dans </a:t>
            </a:r>
            <a:r>
              <a:rPr lang="fr-FR" sz="2600" dirty="0" smtClean="0">
                <a:latin typeface="Arial" pitchFamily="34" charset="0"/>
                <a:cs typeface="Arial" pitchFamily="34" charset="0"/>
              </a:rPr>
              <a:t>le but de faciliter le suivi de ce programme, de nombreux efforts ont été faits aux niveaux national, régional et international pour renforcer les capacités des systèmes statistiques dans les pays africains, afin d’améliorer la collecte, la compilation et la diffusion de données précises, fiables et actualisées sur les indicateurs de développement, y compris ceux concernant la réalisation des OMD. </a:t>
            </a:r>
          </a:p>
          <a:p>
            <a:r>
              <a:rPr lang="fr-FR" sz="2600" dirty="0" smtClean="0">
                <a:latin typeface="Arial" pitchFamily="34" charset="0"/>
                <a:cs typeface="Arial" pitchFamily="34" charset="0"/>
              </a:rPr>
              <a:t>Mais, les défis de développement auxquels sont confrontés les pays africains continueront bien au-delà de 2015, l’échéance des OMD.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274638"/>
            <a:ext cx="6419056" cy="1143000"/>
          </a:xfrm>
        </p:spPr>
        <p:txBody>
          <a:bodyPr/>
          <a:lstStyle/>
          <a:p>
            <a:pPr algn="ctr" eaLnBrk="1" hangingPunct="1"/>
            <a:r>
              <a:rPr lang="fr-FR" sz="3200" dirty="0" smtClean="0">
                <a:solidFill>
                  <a:srgbClr val="FF0000"/>
                </a:solidFill>
                <a:latin typeface="Arial" charset="0"/>
              </a:rPr>
              <a:t>Sources de suivi et évaluation des OMD: RGPH</a:t>
            </a:r>
          </a:p>
        </p:txBody>
      </p:sp>
      <p:sp>
        <p:nvSpPr>
          <p:cNvPr id="3" name="Espace réservé du contenu 2"/>
          <p:cNvSpPr>
            <a:spLocks noGrp="1"/>
          </p:cNvSpPr>
          <p:nvPr>
            <p:ph idx="1"/>
          </p:nvPr>
        </p:nvSpPr>
        <p:spPr>
          <a:xfrm>
            <a:off x="571472" y="1857364"/>
            <a:ext cx="8229600" cy="3286148"/>
          </a:xfrm>
        </p:spPr>
        <p:txBody>
          <a:bodyPr/>
          <a:lstStyle/>
          <a:p>
            <a:r>
              <a:rPr lang="fr-FR" sz="2600" dirty="0" smtClean="0">
                <a:latin typeface="Arial" pitchFamily="34" charset="0"/>
                <a:cs typeface="Arial" pitchFamily="34" charset="0"/>
              </a:rPr>
              <a:t>Les principaux outils de suivi et évaluation de ce programme sont:</a:t>
            </a:r>
          </a:p>
          <a:p>
            <a:pPr lvl="1">
              <a:buFont typeface="Wingdings" pitchFamily="2" charset="2"/>
              <a:buChar char="v"/>
            </a:pPr>
            <a:r>
              <a:rPr lang="fr-FR" sz="2200" dirty="0" smtClean="0">
                <a:latin typeface="Arial Black" pitchFamily="34" charset="0"/>
                <a:cs typeface="Arial" pitchFamily="34" charset="0"/>
              </a:rPr>
              <a:t>Enquêtes auprès des ménages et des entreprises;</a:t>
            </a:r>
          </a:p>
          <a:p>
            <a:pPr lvl="1">
              <a:buFont typeface="Wingdings" pitchFamily="2" charset="2"/>
              <a:buChar char="v"/>
            </a:pPr>
            <a:r>
              <a:rPr lang="fr-FR" sz="2200" dirty="0" smtClean="0">
                <a:latin typeface="Arial Black" pitchFamily="34" charset="0"/>
                <a:cs typeface="Arial" pitchFamily="34" charset="0"/>
              </a:rPr>
              <a:t>Les sources administratives;</a:t>
            </a:r>
          </a:p>
          <a:p>
            <a:pPr lvl="1">
              <a:buFont typeface="Wingdings" pitchFamily="2" charset="2"/>
              <a:buChar char="v"/>
            </a:pPr>
            <a:r>
              <a:rPr lang="fr-FR" sz="2200" dirty="0" smtClean="0">
                <a:latin typeface="Arial Black" pitchFamily="34" charset="0"/>
                <a:cs typeface="Arial" pitchFamily="34" charset="0"/>
              </a:rPr>
              <a:t>Le Recensement général des entreprises;</a:t>
            </a:r>
          </a:p>
          <a:p>
            <a:pPr lvl="1">
              <a:buFont typeface="Wingdings" pitchFamily="2" charset="2"/>
              <a:buChar char="v"/>
            </a:pPr>
            <a:r>
              <a:rPr lang="fr-FR" sz="2200" dirty="0" smtClean="0">
                <a:latin typeface="Arial Black" pitchFamily="34" charset="0"/>
                <a:cs typeface="Arial" pitchFamily="34" charset="0"/>
              </a:rPr>
              <a:t>Le Recensement général de la population et de l’habitat qui fera l’objet d’une étude spécifique</a:t>
            </a:r>
            <a:r>
              <a:rPr lang="fr-FR" sz="2200" dirty="0" smtClean="0">
                <a:solidFill>
                  <a:srgbClr val="7030A0"/>
                </a:solidFill>
                <a:latin typeface="Arial Black" pitchFamily="34" charset="0"/>
                <a:cs typeface="Arial" pitchFamily="34" charset="0"/>
              </a:rPr>
              <a:t>.</a:t>
            </a:r>
            <a:r>
              <a:rPr lang="fr-FR" sz="2200" dirty="0" smtClean="0">
                <a:latin typeface="Arial Black" pitchFamily="34" charset="0"/>
                <a:cs typeface="Arial"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8021" name="Rectangle 37"/>
          <p:cNvSpPr>
            <a:spLocks noGrp="1" noChangeArrowheads="1"/>
          </p:cNvSpPr>
          <p:nvPr>
            <p:ph type="title"/>
          </p:nvPr>
        </p:nvSpPr>
        <p:spPr>
          <a:xfrm>
            <a:off x="1143000" y="214290"/>
            <a:ext cx="7786718" cy="928694"/>
          </a:xfrm>
        </p:spPr>
        <p:txBody>
          <a:bodyPr/>
          <a:lstStyle/>
          <a:p>
            <a:pPr algn="ctr"/>
            <a:r>
              <a:rPr lang="fr-FR" sz="2800" dirty="0">
                <a:solidFill>
                  <a:srgbClr val="FF3300"/>
                </a:solidFill>
              </a:rPr>
              <a:t>Qu’est ce qu’un Recensement  Général de la Population  et de </a:t>
            </a:r>
            <a:r>
              <a:rPr lang="fr-FR" sz="2800" dirty="0" smtClean="0">
                <a:solidFill>
                  <a:srgbClr val="FF3300"/>
                </a:solidFill>
              </a:rPr>
              <a:t>l’Habitat?</a:t>
            </a:r>
            <a:endParaRPr lang="fr-FR" sz="2800" dirty="0">
              <a:solidFill>
                <a:srgbClr val="FF3300"/>
              </a:solidFill>
            </a:endParaRPr>
          </a:p>
        </p:txBody>
      </p:sp>
      <p:sp>
        <p:nvSpPr>
          <p:cNvPr id="298029" name="Rectangle 45"/>
          <p:cNvSpPr>
            <a:spLocks noChangeArrowheads="1"/>
          </p:cNvSpPr>
          <p:nvPr/>
        </p:nvSpPr>
        <p:spPr bwMode="auto">
          <a:xfrm>
            <a:off x="214282" y="1142984"/>
            <a:ext cx="8686800" cy="5410200"/>
          </a:xfrm>
          <a:prstGeom prst="rect">
            <a:avLst/>
          </a:prstGeom>
          <a:solidFill>
            <a:srgbClr val="CC6600"/>
          </a:solidFill>
          <a:ln w="9525">
            <a:solidFill>
              <a:srgbClr val="00FF99"/>
            </a:solidFill>
            <a:miter lim="800000"/>
            <a:headEnd/>
            <a:tailEnd/>
          </a:ln>
          <a:effectLst>
            <a:prstShdw prst="shdw17" dist="17961" dir="2700000">
              <a:srgbClr val="00FF99">
                <a:gamma/>
                <a:shade val="60000"/>
                <a:invGamma/>
              </a:srgbClr>
            </a:prstShdw>
          </a:effectLst>
        </p:spPr>
        <p:txBody>
          <a:bodyPr/>
          <a:lstStyle/>
          <a:p>
            <a:endParaRPr lang="en-GB" sz="3600" b="0">
              <a:solidFill>
                <a:schemeClr val="tx1"/>
              </a:solidFill>
            </a:endParaRPr>
          </a:p>
        </p:txBody>
      </p:sp>
      <p:sp>
        <p:nvSpPr>
          <p:cNvPr id="298030" name="Rectangle 46"/>
          <p:cNvSpPr>
            <a:spLocks noChangeArrowheads="1"/>
          </p:cNvSpPr>
          <p:nvPr/>
        </p:nvSpPr>
        <p:spPr bwMode="auto">
          <a:xfrm>
            <a:off x="277813" y="1438275"/>
            <a:ext cx="2160587" cy="1000125"/>
          </a:xfrm>
          <a:prstGeom prst="rect">
            <a:avLst/>
          </a:prstGeom>
          <a:solidFill>
            <a:srgbClr val="00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eaLnBrk="1" hangingPunct="1"/>
            <a:r>
              <a:rPr lang="fr-FR" b="1" dirty="0">
                <a:solidFill>
                  <a:schemeClr val="bg1"/>
                </a:solidFill>
              </a:rPr>
              <a:t>RECCUEILLIR</a:t>
            </a:r>
          </a:p>
        </p:txBody>
      </p:sp>
      <p:sp>
        <p:nvSpPr>
          <p:cNvPr id="298031" name="Rectangle 47"/>
          <p:cNvSpPr>
            <a:spLocks noChangeArrowheads="1"/>
          </p:cNvSpPr>
          <p:nvPr/>
        </p:nvSpPr>
        <p:spPr bwMode="auto">
          <a:xfrm>
            <a:off x="304800" y="2667000"/>
            <a:ext cx="2087563" cy="889000"/>
          </a:xfrm>
          <a:prstGeom prst="rect">
            <a:avLst/>
          </a:prstGeom>
          <a:solidFill>
            <a:srgbClr val="00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eaLnBrk="1" hangingPunct="1"/>
            <a:r>
              <a:rPr lang="en-US" b="1" dirty="0">
                <a:solidFill>
                  <a:schemeClr val="bg1"/>
                </a:solidFill>
              </a:rPr>
              <a:t>GROUPER</a:t>
            </a:r>
          </a:p>
        </p:txBody>
      </p:sp>
      <p:sp>
        <p:nvSpPr>
          <p:cNvPr id="298032" name="Rectangle 48"/>
          <p:cNvSpPr>
            <a:spLocks noChangeArrowheads="1"/>
          </p:cNvSpPr>
          <p:nvPr/>
        </p:nvSpPr>
        <p:spPr bwMode="auto">
          <a:xfrm>
            <a:off x="381000" y="3810000"/>
            <a:ext cx="2089150" cy="914400"/>
          </a:xfrm>
          <a:prstGeom prst="rect">
            <a:avLst/>
          </a:prstGeom>
          <a:solidFill>
            <a:srgbClr val="00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eaLnBrk="1" hangingPunct="1"/>
            <a:r>
              <a:rPr lang="fr-FR" b="1" dirty="0">
                <a:solidFill>
                  <a:schemeClr val="bg1"/>
                </a:solidFill>
              </a:rPr>
              <a:t>EVALUER</a:t>
            </a:r>
          </a:p>
        </p:txBody>
      </p:sp>
      <p:grpSp>
        <p:nvGrpSpPr>
          <p:cNvPr id="2" name="Group 49"/>
          <p:cNvGrpSpPr>
            <a:grpSpLocks/>
          </p:cNvGrpSpPr>
          <p:nvPr/>
        </p:nvGrpSpPr>
        <p:grpSpPr bwMode="auto">
          <a:xfrm>
            <a:off x="2572114" y="1642993"/>
            <a:ext cx="3785835" cy="2362200"/>
            <a:chOff x="2642" y="2814"/>
            <a:chExt cx="1824" cy="1104"/>
          </a:xfrm>
        </p:grpSpPr>
        <p:sp>
          <p:nvSpPr>
            <p:cNvPr id="298034" name="AutoShape 50"/>
            <p:cNvSpPr>
              <a:spLocks noChangeArrowheads="1"/>
            </p:cNvSpPr>
            <p:nvPr/>
          </p:nvSpPr>
          <p:spPr bwMode="auto">
            <a:xfrm>
              <a:off x="2642" y="2814"/>
              <a:ext cx="1824" cy="1104"/>
            </a:xfrm>
            <a:prstGeom prst="flowChartMagneticDisk">
              <a:avLst/>
            </a:prstGeom>
            <a:solidFill>
              <a:srgbClr val="70957E"/>
            </a:solidFill>
            <a:ln w="9525">
              <a:solidFill>
                <a:schemeClr val="tx1"/>
              </a:solidFill>
              <a:round/>
              <a:headEnd/>
              <a:tailEnd/>
            </a:ln>
            <a:effectLst/>
          </p:spPr>
          <p:txBody>
            <a:bodyPr wrap="none" anchor="ctr"/>
            <a:lstStyle/>
            <a:p>
              <a:endParaRPr lang="fr-FR"/>
            </a:p>
          </p:txBody>
        </p:sp>
        <p:sp>
          <p:nvSpPr>
            <p:cNvPr id="298035" name="Rectangle 51"/>
            <p:cNvSpPr>
              <a:spLocks noChangeArrowheads="1"/>
            </p:cNvSpPr>
            <p:nvPr/>
          </p:nvSpPr>
          <p:spPr bwMode="auto">
            <a:xfrm>
              <a:off x="2805" y="3128"/>
              <a:ext cx="1534" cy="734"/>
            </a:xfrm>
            <a:prstGeom prst="rect">
              <a:avLst/>
            </a:prstGeom>
            <a:noFill/>
            <a:ln w="9525">
              <a:noFill/>
              <a:miter lim="800000"/>
              <a:headEnd/>
              <a:tailEnd/>
            </a:ln>
            <a:effectLst/>
          </p:spPr>
          <p:txBody>
            <a:bodyPr wrap="square">
              <a:spAutoFit/>
            </a:bodyPr>
            <a:lstStyle/>
            <a:p>
              <a:r>
                <a:rPr lang="en-US" sz="2400" b="1" dirty="0" smtClean="0">
                  <a:solidFill>
                    <a:srgbClr val="FFFF66"/>
                  </a:solidFill>
                  <a:latin typeface="Arial" charset="0"/>
                </a:rPr>
                <a:t>Des </a:t>
              </a:r>
              <a:r>
                <a:rPr lang="en-US" sz="2400" b="1" dirty="0" err="1" smtClean="0">
                  <a:solidFill>
                    <a:srgbClr val="FFFF66"/>
                  </a:solidFill>
                  <a:latin typeface="Arial" charset="0"/>
                </a:rPr>
                <a:t>données</a:t>
              </a:r>
              <a:r>
                <a:rPr lang="en-US" sz="2400" b="1" dirty="0" smtClean="0">
                  <a:solidFill>
                    <a:srgbClr val="FFFF66"/>
                  </a:solidFill>
                  <a:latin typeface="Arial" charset="0"/>
                </a:rPr>
                <a:t> </a:t>
              </a:r>
              <a:r>
                <a:rPr lang="en-US" sz="2400" b="1" dirty="0" err="1">
                  <a:solidFill>
                    <a:srgbClr val="FFFF66"/>
                  </a:solidFill>
                  <a:latin typeface="Arial" charset="0"/>
                </a:rPr>
                <a:t>démographiques</a:t>
              </a:r>
              <a:r>
                <a:rPr lang="en-US" sz="2400" b="1" dirty="0">
                  <a:solidFill>
                    <a:srgbClr val="FFFF66"/>
                  </a:solidFill>
                  <a:latin typeface="Arial" charset="0"/>
                </a:rPr>
                <a:t>, </a:t>
              </a:r>
              <a:endParaRPr lang="en-US" sz="2400" b="1" dirty="0" smtClean="0">
                <a:solidFill>
                  <a:srgbClr val="FFFF66"/>
                </a:solidFill>
                <a:latin typeface="Arial" charset="0"/>
              </a:endParaRPr>
            </a:p>
            <a:p>
              <a:r>
                <a:rPr lang="en-US" sz="2400" b="1" dirty="0" err="1" smtClean="0">
                  <a:solidFill>
                    <a:srgbClr val="FFFF66"/>
                  </a:solidFill>
                  <a:latin typeface="Arial" charset="0"/>
                </a:rPr>
                <a:t>économiques</a:t>
              </a:r>
              <a:r>
                <a:rPr lang="en-US" sz="2400" b="1" dirty="0" smtClean="0">
                  <a:solidFill>
                    <a:srgbClr val="FFFF66"/>
                  </a:solidFill>
                  <a:latin typeface="Arial" charset="0"/>
                </a:rPr>
                <a:t> </a:t>
              </a:r>
              <a:r>
                <a:rPr lang="en-US" sz="2400" b="1" dirty="0">
                  <a:solidFill>
                    <a:srgbClr val="FFFF66"/>
                  </a:solidFill>
                  <a:latin typeface="Arial" charset="0"/>
                </a:rPr>
                <a:t>et </a:t>
              </a:r>
              <a:r>
                <a:rPr lang="en-US" sz="2400" b="1" dirty="0" err="1">
                  <a:solidFill>
                    <a:srgbClr val="FFFF66"/>
                  </a:solidFill>
                  <a:latin typeface="Arial" charset="0"/>
                </a:rPr>
                <a:t>socioculturelles</a:t>
              </a:r>
              <a:r>
                <a:rPr lang="en-US" sz="2400" b="1" dirty="0">
                  <a:solidFill>
                    <a:srgbClr val="FFFFFF"/>
                  </a:solidFill>
                  <a:latin typeface="Arial" charset="0"/>
                </a:rPr>
                <a:t> </a:t>
              </a:r>
              <a:endParaRPr lang="en-US" sz="2400" b="1" dirty="0">
                <a:solidFill>
                  <a:srgbClr val="FFFFFF"/>
                </a:solidFill>
                <a:latin typeface="Arial Black" pitchFamily="34" charset="0"/>
              </a:endParaRPr>
            </a:p>
          </p:txBody>
        </p:sp>
      </p:grpSp>
      <p:sp>
        <p:nvSpPr>
          <p:cNvPr id="298036" name="AutoShape 52"/>
          <p:cNvSpPr>
            <a:spLocks noChangeArrowheads="1"/>
          </p:cNvSpPr>
          <p:nvPr/>
        </p:nvSpPr>
        <p:spPr bwMode="auto">
          <a:xfrm rot="-14084">
            <a:off x="2219422" y="4009381"/>
            <a:ext cx="4338637" cy="2389406"/>
          </a:xfrm>
          <a:prstGeom prst="cloudCallout">
            <a:avLst>
              <a:gd name="adj1" fmla="val -13565"/>
              <a:gd name="adj2" fmla="val -52028"/>
            </a:avLst>
          </a:prstGeom>
          <a:gradFill rotWithShape="0">
            <a:gsLst>
              <a:gs pos="0">
                <a:srgbClr val="009900"/>
              </a:gs>
              <a:gs pos="100000">
                <a:srgbClr val="336600"/>
              </a:gs>
            </a:gsLst>
            <a:lin ang="18900000" scaled="1"/>
          </a:gradFill>
          <a:ln w="9525">
            <a:noFill/>
            <a:round/>
            <a:headEnd/>
            <a:tailEnd/>
          </a:ln>
          <a:effectLst>
            <a:prstShdw prst="shdw17" dist="17961" dir="2700000">
              <a:srgbClr val="336600">
                <a:gamma/>
                <a:shade val="60000"/>
                <a:invGamma/>
              </a:srgbClr>
            </a:prstShdw>
          </a:effectLst>
        </p:spPr>
        <p:txBody>
          <a:bodyPr>
            <a:spAutoFit/>
          </a:bodyPr>
          <a:lstStyle/>
          <a:p>
            <a:pPr>
              <a:spcBef>
                <a:spcPct val="50000"/>
              </a:spcBef>
            </a:pPr>
            <a:r>
              <a:rPr lang="en-GB" sz="2400" b="1" dirty="0">
                <a:latin typeface="Arial" pitchFamily="34" charset="0"/>
                <a:cs typeface="Arial" pitchFamily="34" charset="0"/>
              </a:rPr>
              <a:t>de </a:t>
            </a:r>
            <a:r>
              <a:rPr lang="en-GB" sz="2400" b="1" dirty="0" err="1">
                <a:latin typeface="Arial" pitchFamily="34" charset="0"/>
                <a:cs typeface="Arial" pitchFamily="34" charset="0"/>
              </a:rPr>
              <a:t>tous</a:t>
            </a:r>
            <a:r>
              <a:rPr lang="en-GB" sz="2400" b="1" dirty="0">
                <a:latin typeface="Arial" pitchFamily="34" charset="0"/>
                <a:cs typeface="Arial" pitchFamily="34" charset="0"/>
              </a:rPr>
              <a:t> les  habitants d’un pays à un moment </a:t>
            </a:r>
            <a:r>
              <a:rPr lang="en-GB" sz="2400" b="1" dirty="0" err="1">
                <a:latin typeface="Arial" pitchFamily="34" charset="0"/>
                <a:cs typeface="Arial" pitchFamily="34" charset="0"/>
              </a:rPr>
              <a:t>donné</a:t>
            </a:r>
            <a:r>
              <a:rPr lang="en-GB" sz="2000" b="1" dirty="0">
                <a:latin typeface="Arial" pitchFamily="34" charset="0"/>
                <a:cs typeface="Arial" pitchFamily="34" charset="0"/>
              </a:rPr>
              <a:t> </a:t>
            </a:r>
          </a:p>
        </p:txBody>
      </p:sp>
      <p:sp>
        <p:nvSpPr>
          <p:cNvPr id="298037" name="Rectangle 53"/>
          <p:cNvSpPr>
            <a:spLocks noChangeArrowheads="1"/>
          </p:cNvSpPr>
          <p:nvPr/>
        </p:nvSpPr>
        <p:spPr bwMode="auto">
          <a:xfrm>
            <a:off x="6629400" y="3200400"/>
            <a:ext cx="1871663" cy="838200"/>
          </a:xfrm>
          <a:prstGeom prst="rect">
            <a:avLst/>
          </a:prstGeom>
          <a:solidFill>
            <a:srgbClr val="00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eaLnBrk="1" hangingPunct="1"/>
            <a:r>
              <a:rPr lang="fr-FR" b="1" dirty="0">
                <a:solidFill>
                  <a:schemeClr val="bg1"/>
                </a:solidFill>
              </a:rPr>
              <a:t>PUBLIER</a:t>
            </a:r>
          </a:p>
        </p:txBody>
      </p:sp>
      <p:sp>
        <p:nvSpPr>
          <p:cNvPr id="298038" name="Rectangle 54"/>
          <p:cNvSpPr>
            <a:spLocks noChangeArrowheads="1"/>
          </p:cNvSpPr>
          <p:nvPr/>
        </p:nvSpPr>
        <p:spPr bwMode="auto">
          <a:xfrm>
            <a:off x="6586538" y="1600200"/>
            <a:ext cx="1871662" cy="850900"/>
          </a:xfrm>
          <a:prstGeom prst="rect">
            <a:avLst/>
          </a:prstGeom>
          <a:solidFill>
            <a:srgbClr val="00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eaLnBrk="1" hangingPunct="1"/>
            <a:r>
              <a:rPr lang="fr-FR" b="1" dirty="0">
                <a:solidFill>
                  <a:schemeClr val="bg1"/>
                </a:solidFill>
              </a:rPr>
              <a:t>DIFFUSER</a:t>
            </a:r>
          </a:p>
        </p:txBody>
      </p:sp>
      <p:sp>
        <p:nvSpPr>
          <p:cNvPr id="298039" name="Rectangle 55"/>
          <p:cNvSpPr>
            <a:spLocks noChangeArrowheads="1"/>
          </p:cNvSpPr>
          <p:nvPr/>
        </p:nvSpPr>
        <p:spPr bwMode="auto">
          <a:xfrm>
            <a:off x="6629400" y="4572000"/>
            <a:ext cx="1871663" cy="914400"/>
          </a:xfrm>
          <a:prstGeom prst="rect">
            <a:avLst/>
          </a:prstGeom>
          <a:solidFill>
            <a:srgbClr val="00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FF"/>
            </a:extrusionClr>
          </a:sp3d>
        </p:spPr>
        <p:txBody>
          <a:bodyPr wrap="none" anchor="ctr">
            <a:flatTx/>
          </a:bodyPr>
          <a:lstStyle/>
          <a:p>
            <a:pPr eaLnBrk="1" hangingPunct="1"/>
            <a:r>
              <a:rPr lang="fr-FR" b="1" dirty="0">
                <a:solidFill>
                  <a:schemeClr val="bg1"/>
                </a:solidFill>
              </a:rPr>
              <a:t>ANALYSER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8021"/>
                                        </p:tgtEl>
                                        <p:attrNameLst>
                                          <p:attrName>style.visibility</p:attrName>
                                        </p:attrNameLst>
                                      </p:cBhvr>
                                      <p:to>
                                        <p:strVal val="visible"/>
                                      </p:to>
                                    </p:set>
                                    <p:anim calcmode="lin" valueType="num">
                                      <p:cBhvr additive="base">
                                        <p:cTn id="7" dur="500" fill="hold"/>
                                        <p:tgtEl>
                                          <p:spTgt spid="298021"/>
                                        </p:tgtEl>
                                        <p:attrNameLst>
                                          <p:attrName>ppt_x</p:attrName>
                                        </p:attrNameLst>
                                      </p:cBhvr>
                                      <p:tavLst>
                                        <p:tav tm="0">
                                          <p:val>
                                            <p:strVal val="0-#ppt_w/2"/>
                                          </p:val>
                                        </p:tav>
                                        <p:tav tm="100000">
                                          <p:val>
                                            <p:strVal val="#ppt_x"/>
                                          </p:val>
                                        </p:tav>
                                      </p:tavLst>
                                    </p:anim>
                                    <p:anim calcmode="lin" valueType="num">
                                      <p:cBhvr additive="base">
                                        <p:cTn id="8" dur="500" fill="hold"/>
                                        <p:tgtEl>
                                          <p:spTgt spid="2980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12" fill="hold" grpId="0" nodeType="afterEffect">
                                  <p:stCondLst>
                                    <p:cond delay="0"/>
                                  </p:stCondLst>
                                  <p:childTnLst>
                                    <p:set>
                                      <p:cBhvr>
                                        <p:cTn id="11" dur="1" fill="hold">
                                          <p:stCondLst>
                                            <p:cond delay="0"/>
                                          </p:stCondLst>
                                        </p:cTn>
                                        <p:tgtEl>
                                          <p:spTgt spid="298029"/>
                                        </p:tgtEl>
                                        <p:attrNameLst>
                                          <p:attrName>style.visibility</p:attrName>
                                        </p:attrNameLst>
                                      </p:cBhvr>
                                      <p:to>
                                        <p:strVal val="visible"/>
                                      </p:to>
                                    </p:set>
                                    <p:animEffect transition="in" filter="strips(downLeft)">
                                      <p:cBhvr>
                                        <p:cTn id="12" dur="500"/>
                                        <p:tgtEl>
                                          <p:spTgt spid="29802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98030"/>
                                        </p:tgtEl>
                                        <p:attrNameLst>
                                          <p:attrName>style.visibility</p:attrName>
                                        </p:attrNameLst>
                                      </p:cBhvr>
                                      <p:to>
                                        <p:strVal val="visible"/>
                                      </p:to>
                                    </p:set>
                                    <p:animEffect transition="in" filter="slide(fromTop)">
                                      <p:cBhvr>
                                        <p:cTn id="17" dur="500"/>
                                        <p:tgtEl>
                                          <p:spTgt spid="29803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298031"/>
                                        </p:tgtEl>
                                        <p:attrNameLst>
                                          <p:attrName>style.visibility</p:attrName>
                                        </p:attrNameLst>
                                      </p:cBhvr>
                                      <p:to>
                                        <p:strVal val="visible"/>
                                      </p:to>
                                    </p:set>
                                    <p:animEffect transition="in" filter="slide(fromTop)">
                                      <p:cBhvr>
                                        <p:cTn id="22" dur="500"/>
                                        <p:tgtEl>
                                          <p:spTgt spid="298031"/>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298032"/>
                                        </p:tgtEl>
                                        <p:attrNameLst>
                                          <p:attrName>style.visibility</p:attrName>
                                        </p:attrNameLst>
                                      </p:cBhvr>
                                      <p:to>
                                        <p:strVal val="visible"/>
                                      </p:to>
                                    </p:set>
                                    <p:animEffect transition="in" filter="slide(fromTop)">
                                      <p:cBhvr>
                                        <p:cTn id="27" dur="500"/>
                                        <p:tgtEl>
                                          <p:spTgt spid="29803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298039"/>
                                        </p:tgtEl>
                                        <p:attrNameLst>
                                          <p:attrName>style.visibility</p:attrName>
                                        </p:attrNameLst>
                                      </p:cBhvr>
                                      <p:to>
                                        <p:strVal val="visible"/>
                                      </p:to>
                                    </p:set>
                                    <p:animEffect transition="in" filter="slide(fromTop)">
                                      <p:cBhvr>
                                        <p:cTn id="32" dur="500"/>
                                        <p:tgtEl>
                                          <p:spTgt spid="298039"/>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grpId="0" nodeType="clickEffect">
                                  <p:stCondLst>
                                    <p:cond delay="0"/>
                                  </p:stCondLst>
                                  <p:childTnLst>
                                    <p:set>
                                      <p:cBhvr>
                                        <p:cTn id="36" dur="1" fill="hold">
                                          <p:stCondLst>
                                            <p:cond delay="0"/>
                                          </p:stCondLst>
                                        </p:cTn>
                                        <p:tgtEl>
                                          <p:spTgt spid="298037"/>
                                        </p:tgtEl>
                                        <p:attrNameLst>
                                          <p:attrName>style.visibility</p:attrName>
                                        </p:attrNameLst>
                                      </p:cBhvr>
                                      <p:to>
                                        <p:strVal val="visible"/>
                                      </p:to>
                                    </p:set>
                                    <p:animEffect transition="in" filter="slide(fromTop)">
                                      <p:cBhvr>
                                        <p:cTn id="37" dur="500"/>
                                        <p:tgtEl>
                                          <p:spTgt spid="29803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grpId="0" nodeType="clickEffect">
                                  <p:stCondLst>
                                    <p:cond delay="0"/>
                                  </p:stCondLst>
                                  <p:childTnLst>
                                    <p:set>
                                      <p:cBhvr>
                                        <p:cTn id="41" dur="1" fill="hold">
                                          <p:stCondLst>
                                            <p:cond delay="0"/>
                                          </p:stCondLst>
                                        </p:cTn>
                                        <p:tgtEl>
                                          <p:spTgt spid="298038"/>
                                        </p:tgtEl>
                                        <p:attrNameLst>
                                          <p:attrName>style.visibility</p:attrName>
                                        </p:attrNameLst>
                                      </p:cBhvr>
                                      <p:to>
                                        <p:strVal val="visible"/>
                                      </p:to>
                                    </p:set>
                                    <p:animEffect transition="in" filter="slide(fromTop)">
                                      <p:cBhvr>
                                        <p:cTn id="42" dur="500"/>
                                        <p:tgtEl>
                                          <p:spTgt spid="298038"/>
                                        </p:tgtEl>
                                      </p:cBhvr>
                                    </p:animEffect>
                                  </p:childTnLst>
                                </p:cTn>
                              </p:par>
                            </p:childTnLst>
                          </p:cTn>
                        </p:par>
                      </p:childTnLst>
                    </p:cTn>
                  </p:par>
                  <p:par>
                    <p:cTn id="43" fill="hold">
                      <p:stCondLst>
                        <p:cond delay="indefinite"/>
                      </p:stCondLst>
                      <p:childTnLst>
                        <p:par>
                          <p:cTn id="44" fill="hold">
                            <p:stCondLst>
                              <p:cond delay="0"/>
                            </p:stCondLst>
                            <p:childTnLst>
                              <p:par>
                                <p:cTn id="45" presetID="23" presetClass="entr" presetSubtype="32"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500" fill="hold"/>
                                        <p:tgtEl>
                                          <p:spTgt spid="2"/>
                                        </p:tgtEl>
                                        <p:attrNameLst>
                                          <p:attrName>ppt_w</p:attrName>
                                        </p:attrNameLst>
                                      </p:cBhvr>
                                      <p:tavLst>
                                        <p:tav tm="0">
                                          <p:val>
                                            <p:strVal val="4*#ppt_w"/>
                                          </p:val>
                                        </p:tav>
                                        <p:tav tm="100000">
                                          <p:val>
                                            <p:strVal val="#ppt_w"/>
                                          </p:val>
                                        </p:tav>
                                      </p:tavLst>
                                    </p:anim>
                                    <p:anim calcmode="lin" valueType="num">
                                      <p:cBhvr>
                                        <p:cTn id="48" dur="500" fill="hold"/>
                                        <p:tgtEl>
                                          <p:spTgt spid="2"/>
                                        </p:tgtEl>
                                        <p:attrNameLst>
                                          <p:attrName>ppt_h</p:attrName>
                                        </p:attrNameLst>
                                      </p:cBhvr>
                                      <p:tavLst>
                                        <p:tav tm="0">
                                          <p:val>
                                            <p:strVal val="4*#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32" fill="hold" grpId="0" nodeType="clickEffect">
                                  <p:stCondLst>
                                    <p:cond delay="0"/>
                                  </p:stCondLst>
                                  <p:childTnLst>
                                    <p:set>
                                      <p:cBhvr>
                                        <p:cTn id="52" dur="1" fill="hold">
                                          <p:stCondLst>
                                            <p:cond delay="0"/>
                                          </p:stCondLst>
                                        </p:cTn>
                                        <p:tgtEl>
                                          <p:spTgt spid="298036"/>
                                        </p:tgtEl>
                                        <p:attrNameLst>
                                          <p:attrName>style.visibility</p:attrName>
                                        </p:attrNameLst>
                                      </p:cBhvr>
                                      <p:to>
                                        <p:strVal val="visible"/>
                                      </p:to>
                                    </p:set>
                                    <p:anim calcmode="lin" valueType="num">
                                      <p:cBhvr>
                                        <p:cTn id="53" dur="500" fill="hold"/>
                                        <p:tgtEl>
                                          <p:spTgt spid="298036"/>
                                        </p:tgtEl>
                                        <p:attrNameLst>
                                          <p:attrName>ppt_w</p:attrName>
                                        </p:attrNameLst>
                                      </p:cBhvr>
                                      <p:tavLst>
                                        <p:tav tm="0">
                                          <p:val>
                                            <p:strVal val="4*#ppt_w"/>
                                          </p:val>
                                        </p:tav>
                                        <p:tav tm="100000">
                                          <p:val>
                                            <p:strVal val="#ppt_w"/>
                                          </p:val>
                                        </p:tav>
                                      </p:tavLst>
                                    </p:anim>
                                    <p:anim calcmode="lin" valueType="num">
                                      <p:cBhvr>
                                        <p:cTn id="54" dur="500" fill="hold"/>
                                        <p:tgtEl>
                                          <p:spTgt spid="298036"/>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8021" grpId="0" autoUpdateAnimBg="0"/>
      <p:bldP spid="298029" grpId="0" animBg="1" autoUpdateAnimBg="0"/>
      <p:bldP spid="298030" grpId="0" animBg="1" autoUpdateAnimBg="0"/>
      <p:bldP spid="298031" grpId="0" animBg="1" autoUpdateAnimBg="0"/>
      <p:bldP spid="298032" grpId="0" animBg="1" autoUpdateAnimBg="0"/>
      <p:bldP spid="298036" grpId="0" animBg="1" autoUpdateAnimBg="0"/>
      <p:bldP spid="298037" grpId="0" animBg="1" autoUpdateAnimBg="0"/>
      <p:bldP spid="298038" grpId="0" animBg="1" autoUpdateAnimBg="0"/>
      <p:bldP spid="29803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346" name="Group 450"/>
          <p:cNvGraphicFramePr>
            <a:graphicFrameLocks noGrp="1"/>
          </p:cNvGraphicFramePr>
          <p:nvPr>
            <p:extLst>
              <p:ext uri="{D42A27DB-BD31-4B8C-83A1-F6EECF244321}">
                <p14:modId xmlns="" xmlns:p14="http://schemas.microsoft.com/office/powerpoint/2010/main" val="3101717045"/>
              </p:ext>
            </p:extLst>
          </p:nvPr>
        </p:nvGraphicFramePr>
        <p:xfrm>
          <a:off x="642910" y="838200"/>
          <a:ext cx="8272490" cy="2029968"/>
        </p:xfrm>
        <a:graphic>
          <a:graphicData uri="http://schemas.openxmlformats.org/drawingml/2006/table">
            <a:tbl>
              <a:tblPr/>
              <a:tblGrid>
                <a:gridCol w="2500330"/>
                <a:gridCol w="5772160"/>
              </a:tblGrid>
              <a:tr h="433386">
                <a:tc>
                  <a:txBody>
                    <a:bodyPr/>
                    <a:lstStyle/>
                    <a:p>
                      <a:pPr marL="0" marR="0" lvl="0" indent="0" algn="l" defTabSz="914400" rtl="0" eaLnBrk="1" fontAlgn="b" latinLnBrk="0" hangingPunct="1">
                        <a:lnSpc>
                          <a:spcPct val="100000"/>
                        </a:lnSpc>
                        <a:spcBef>
                          <a:spcPct val="20000"/>
                        </a:spcBef>
                        <a:spcAft>
                          <a:spcPct val="0"/>
                        </a:spcAft>
                        <a:buClrTx/>
                        <a:buSzTx/>
                        <a:buFontTx/>
                        <a:buNone/>
                        <a:tabLst/>
                      </a:pPr>
                      <a:endParaRPr kumimoji="0" lang="fr-FR" sz="2000" b="1"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fr-FR" sz="2400" b="1" i="0" u="none" strike="noStrike" cap="none" normalizeH="0" baseline="0" dirty="0" smtClean="0">
                          <a:ln>
                            <a:noFill/>
                          </a:ln>
                          <a:solidFill>
                            <a:srgbClr val="FF0000"/>
                          </a:solidFill>
                          <a:effectLst/>
                          <a:latin typeface="Arial Rounded MT Bold" pitchFamily="34" charset="0"/>
                          <a:cs typeface="Arial" charset="0"/>
                        </a:rPr>
                        <a:t>Principales activités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bg2">
                            <a:gamma/>
                            <a:shade val="46275"/>
                            <a:invGamma/>
                          </a:schemeClr>
                        </a:gs>
                        <a:gs pos="50000">
                          <a:schemeClr val="bg2"/>
                        </a:gs>
                        <a:gs pos="100000">
                          <a:schemeClr val="bg2">
                            <a:gamma/>
                            <a:shade val="46275"/>
                            <a:invGamma/>
                          </a:schemeClr>
                        </a:gs>
                      </a:gsLst>
                      <a:lin ang="5400000" scaled="1"/>
                    </a:gradFill>
                  </a:tcPr>
                </a:tc>
              </a:tr>
              <a:tr h="13001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fr-FR" sz="2400" kern="1200" dirty="0" smtClean="0">
                          <a:solidFill>
                            <a:schemeClr val="tx1"/>
                          </a:solidFill>
                          <a:latin typeface="+mn-lt"/>
                          <a:ea typeface="+mn-ea"/>
                          <a:cs typeface="+mn-cs"/>
                        </a:rPr>
                        <a:t>Travaux préliminaires </a:t>
                      </a:r>
                      <a:endParaRPr kumimoji="0" lang="fr-FR" sz="24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FF99">
                            <a:gamma/>
                            <a:shade val="46275"/>
                            <a:invGamma/>
                          </a:srgbClr>
                        </a:gs>
                        <a:gs pos="100000">
                          <a:srgbClr val="00FF99"/>
                        </a:gs>
                      </a:gsLst>
                      <a:lin ang="5400000" scaled="1"/>
                    </a:gradFill>
                  </a:tcPr>
                </a:tc>
                <a:tc>
                  <a:txBody>
                    <a:bodyPr/>
                    <a:lstStyle/>
                    <a:p>
                      <a:pPr marL="0" marR="0" lvl="0" indent="0" algn="l" defTabSz="914400" rtl="0" eaLnBrk="1" fontAlgn="b" latinLnBrk="0" hangingPunct="1">
                        <a:lnSpc>
                          <a:spcPct val="100000"/>
                        </a:lnSpc>
                        <a:spcBef>
                          <a:spcPct val="20000"/>
                        </a:spcBef>
                        <a:spcAft>
                          <a:spcPct val="0"/>
                        </a:spcAft>
                        <a:buClrTx/>
                        <a:buSzTx/>
                        <a:buFont typeface="Wingdings" pitchFamily="2" charset="2"/>
                        <a:buChar char="v"/>
                        <a:tabLst/>
                      </a:pPr>
                      <a:r>
                        <a:rPr lang="fr-FR" sz="1800" kern="1200" dirty="0" smtClean="0">
                          <a:solidFill>
                            <a:schemeClr val="bg1"/>
                          </a:solidFill>
                          <a:latin typeface="Arial Rounded MT Bold" pitchFamily="34" charset="0"/>
                          <a:ea typeface="+mn-ea"/>
                          <a:cs typeface="+mn-cs"/>
                        </a:rPr>
                        <a:t> Rédaction du document du projet du </a:t>
                      </a:r>
                      <a:r>
                        <a:rPr lang="fr-FR" sz="1800" kern="1200" dirty="0" err="1" smtClean="0">
                          <a:solidFill>
                            <a:schemeClr val="bg1"/>
                          </a:solidFill>
                          <a:latin typeface="Arial Rounded MT Bold" pitchFamily="34" charset="0"/>
                          <a:ea typeface="+mn-ea"/>
                          <a:cs typeface="+mn-cs"/>
                        </a:rPr>
                        <a:t>RGPH</a:t>
                      </a:r>
                      <a:r>
                        <a:rPr lang="fr-FR" sz="1800" kern="1200" dirty="0" smtClean="0">
                          <a:solidFill>
                            <a:schemeClr val="bg1"/>
                          </a:solidFill>
                          <a:latin typeface="Arial Rounded MT Bold" pitchFamily="34" charset="0"/>
                          <a:ea typeface="+mn-ea"/>
                          <a:cs typeface="+mn-cs"/>
                        </a:rPr>
                        <a:t> ; </a:t>
                      </a:r>
                    </a:p>
                    <a:p>
                      <a:pPr marL="0" marR="0" lvl="0" indent="0" algn="l" defTabSz="914400" rtl="0" eaLnBrk="1" fontAlgn="b" latinLnBrk="0" hangingPunct="1">
                        <a:lnSpc>
                          <a:spcPct val="100000"/>
                        </a:lnSpc>
                        <a:spcBef>
                          <a:spcPct val="20000"/>
                        </a:spcBef>
                        <a:spcAft>
                          <a:spcPct val="0"/>
                        </a:spcAft>
                        <a:buClrTx/>
                        <a:buSzTx/>
                        <a:buFont typeface="Wingdings" pitchFamily="2" charset="2"/>
                        <a:buChar char="v"/>
                        <a:tabLst/>
                      </a:pPr>
                      <a:r>
                        <a:rPr lang="fr-FR" sz="1800" kern="1200" dirty="0" smtClean="0">
                          <a:solidFill>
                            <a:schemeClr val="bg1"/>
                          </a:solidFill>
                          <a:latin typeface="Arial Rounded MT Bold" pitchFamily="34" charset="0"/>
                          <a:ea typeface="+mn-ea"/>
                          <a:cs typeface="+mn-cs"/>
                        </a:rPr>
                        <a:t>  Adoption du projet et des textes instituant le RGPH, </a:t>
                      </a:r>
                    </a:p>
                    <a:p>
                      <a:pPr marL="0" marR="0" lvl="0" indent="0" algn="l" defTabSz="914400" rtl="0" eaLnBrk="1" fontAlgn="b" latinLnBrk="0" hangingPunct="1">
                        <a:lnSpc>
                          <a:spcPct val="100000"/>
                        </a:lnSpc>
                        <a:spcBef>
                          <a:spcPct val="20000"/>
                        </a:spcBef>
                        <a:spcAft>
                          <a:spcPct val="0"/>
                        </a:spcAft>
                        <a:buClrTx/>
                        <a:buSzTx/>
                        <a:buFont typeface="Wingdings" pitchFamily="2" charset="2"/>
                        <a:buChar char="v"/>
                        <a:tabLst/>
                      </a:pPr>
                      <a:r>
                        <a:rPr lang="fr-FR" sz="1800" kern="1200" dirty="0" smtClean="0">
                          <a:solidFill>
                            <a:schemeClr val="bg1"/>
                          </a:solidFill>
                          <a:latin typeface="Arial Rounded MT Bold" pitchFamily="34" charset="0"/>
                          <a:ea typeface="+mn-ea"/>
                          <a:cs typeface="+mn-cs"/>
                        </a:rPr>
                        <a:t> Mobilisation des ressources financières, humaines et matérielles ;</a:t>
                      </a:r>
                      <a:endParaRPr kumimoji="0" lang="fr-FR" sz="2000" b="1" i="0" u="none" strike="noStrike" cap="none" normalizeH="0" baseline="0" dirty="0" smtClean="0">
                        <a:ln>
                          <a:noFill/>
                        </a:ln>
                        <a:solidFill>
                          <a:schemeClr val="bg1"/>
                        </a:solidFill>
                        <a:effectLst/>
                        <a:latin typeface="Arial Rounded MT Bold"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bg2">
                            <a:gamma/>
                            <a:shade val="46275"/>
                            <a:invGamma/>
                          </a:schemeClr>
                        </a:gs>
                        <a:gs pos="50000">
                          <a:schemeClr val="bg2"/>
                        </a:gs>
                        <a:gs pos="100000">
                          <a:schemeClr val="bg2">
                            <a:gamma/>
                            <a:shade val="46275"/>
                            <a:invGamma/>
                          </a:schemeClr>
                        </a:gs>
                      </a:gsLst>
                      <a:lin ang="5400000" scaled="1"/>
                    </a:gradFill>
                  </a:tcPr>
                </a:tc>
              </a:tr>
            </a:tbl>
          </a:graphicData>
        </a:graphic>
      </p:graphicFrame>
      <p:sp>
        <p:nvSpPr>
          <p:cNvPr id="337142" name="Rectangle 246"/>
          <p:cNvSpPr>
            <a:spLocks noChangeArrowheads="1"/>
          </p:cNvSpPr>
          <p:nvPr/>
        </p:nvSpPr>
        <p:spPr bwMode="auto">
          <a:xfrm>
            <a:off x="1371600" y="152400"/>
            <a:ext cx="7200928" cy="579438"/>
          </a:xfrm>
          <a:prstGeom prst="rect">
            <a:avLst/>
          </a:prstGeom>
          <a:noFill/>
          <a:ln w="50800">
            <a:noFill/>
            <a:miter lim="800000"/>
            <a:headEnd/>
            <a:tailEnd/>
          </a:ln>
          <a:effectLst>
            <a:prstShdw prst="shdw17" dist="17961" dir="2700000">
              <a:srgbClr val="000099">
                <a:gamma/>
                <a:shade val="60000"/>
                <a:invGamma/>
              </a:srgbClr>
            </a:prstShdw>
          </a:effectLst>
        </p:spPr>
        <p:txBody>
          <a:bodyPr wrap="square">
            <a:spAutoFit/>
          </a:bodyPr>
          <a:lstStyle/>
          <a:p>
            <a:r>
              <a:rPr lang="fr-FR" sz="3200" b="1" i="1" dirty="0">
                <a:solidFill>
                  <a:srgbClr val="FF0000"/>
                </a:solidFill>
              </a:rPr>
              <a:t>LES GRANDES PHASES DU </a:t>
            </a:r>
            <a:r>
              <a:rPr lang="fr-FR" sz="3200" b="1" i="1" dirty="0" smtClean="0">
                <a:solidFill>
                  <a:srgbClr val="FF0000"/>
                </a:solidFill>
              </a:rPr>
              <a:t>RGPH</a:t>
            </a:r>
            <a:endParaRPr lang="fr-FR" sz="3200" b="1" i="1" dirty="0">
              <a:solidFill>
                <a:srgbClr val="FF0000"/>
              </a:solidFill>
            </a:endParaRPr>
          </a:p>
        </p:txBody>
      </p:sp>
      <p:graphicFrame>
        <p:nvGraphicFramePr>
          <p:cNvPr id="337353" name="Group 457"/>
          <p:cNvGraphicFramePr>
            <a:graphicFrameLocks noGrp="1"/>
          </p:cNvGraphicFramePr>
          <p:nvPr/>
        </p:nvGraphicFramePr>
        <p:xfrm>
          <a:off x="642910" y="4429132"/>
          <a:ext cx="8286808" cy="714380"/>
        </p:xfrm>
        <a:graphic>
          <a:graphicData uri="http://schemas.openxmlformats.org/drawingml/2006/table">
            <a:tbl>
              <a:tblPr/>
              <a:tblGrid>
                <a:gridCol w="2500330"/>
                <a:gridCol w="5786478"/>
              </a:tblGrid>
              <a:tr h="7143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fr-FR" sz="2400" kern="1200" dirty="0" smtClean="0">
                          <a:solidFill>
                            <a:schemeClr val="tx1"/>
                          </a:solidFill>
                          <a:latin typeface="+mn-lt"/>
                          <a:ea typeface="+mn-ea"/>
                          <a:cs typeface="+mn-cs"/>
                        </a:rPr>
                        <a:t>Phase de collecte </a:t>
                      </a:r>
                      <a:endParaRPr kumimoji="0" lang="fr-FR" sz="24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FF99">
                            <a:gamma/>
                            <a:shade val="46275"/>
                            <a:invGamma/>
                          </a:srgbClr>
                        </a:gs>
                        <a:gs pos="100000">
                          <a:srgbClr val="00FF99"/>
                        </a:gs>
                      </a:gsLst>
                      <a:lin ang="5400000" scaled="1"/>
                    </a:gradFill>
                  </a:tcPr>
                </a:tc>
                <a:tc>
                  <a:txBody>
                    <a:bodyPr/>
                    <a:lstStyle/>
                    <a:p>
                      <a:pPr lvl="0">
                        <a:buFont typeface="Wingdings" pitchFamily="2" charset="2"/>
                        <a:buChar char="v"/>
                      </a:pPr>
                      <a:r>
                        <a:rPr lang="fr-FR" sz="1800" kern="1200" dirty="0" smtClean="0">
                          <a:solidFill>
                            <a:schemeClr val="bg1"/>
                          </a:solidFill>
                          <a:latin typeface="Arial Rounded MT Bold" pitchFamily="34" charset="0"/>
                          <a:ea typeface="+mn-ea"/>
                          <a:cs typeface="+mn-cs"/>
                        </a:rPr>
                        <a:t>Dénombrement général,</a:t>
                      </a:r>
                    </a:p>
                    <a:p>
                      <a:pPr lvl="0">
                        <a:buFont typeface="Wingdings" pitchFamily="2" charset="2"/>
                        <a:buChar char="v"/>
                      </a:pPr>
                      <a:r>
                        <a:rPr lang="fr-FR" sz="1800" kern="1200" dirty="0" smtClean="0">
                          <a:solidFill>
                            <a:schemeClr val="bg1"/>
                          </a:solidFill>
                          <a:latin typeface="Arial Rounded MT Bold" pitchFamily="34" charset="0"/>
                          <a:ea typeface="+mn-ea"/>
                          <a:cs typeface="+mn-cs"/>
                        </a:rPr>
                        <a:t>Réalisation de l’enquête post censitaire ;</a:t>
                      </a:r>
                      <a:endParaRPr lang="fr-FR" sz="1800" kern="1200" dirty="0">
                        <a:solidFill>
                          <a:schemeClr val="bg1"/>
                        </a:solidFill>
                        <a:latin typeface="Arial Rounded MT Bold"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bg2">
                            <a:gamma/>
                            <a:shade val="46275"/>
                            <a:invGamma/>
                          </a:schemeClr>
                        </a:gs>
                        <a:gs pos="50000">
                          <a:schemeClr val="bg2"/>
                        </a:gs>
                        <a:gs pos="100000">
                          <a:schemeClr val="bg2">
                            <a:gamma/>
                            <a:shade val="46275"/>
                            <a:invGamma/>
                          </a:schemeClr>
                        </a:gs>
                      </a:gsLst>
                      <a:lin ang="5400000" scaled="1"/>
                    </a:gradFill>
                  </a:tcPr>
                </a:tc>
              </a:tr>
            </a:tbl>
          </a:graphicData>
        </a:graphic>
      </p:graphicFrame>
      <p:graphicFrame>
        <p:nvGraphicFramePr>
          <p:cNvPr id="337348" name="Group 452"/>
          <p:cNvGraphicFramePr>
            <a:graphicFrameLocks noGrp="1"/>
          </p:cNvGraphicFramePr>
          <p:nvPr/>
        </p:nvGraphicFramePr>
        <p:xfrm>
          <a:off x="642910" y="2857496"/>
          <a:ext cx="8301047" cy="1572768"/>
        </p:xfrm>
        <a:graphic>
          <a:graphicData uri="http://schemas.openxmlformats.org/drawingml/2006/table">
            <a:tbl>
              <a:tblPr/>
              <a:tblGrid>
                <a:gridCol w="2500330"/>
                <a:gridCol w="5800717"/>
              </a:tblGrid>
              <a:tr h="12858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fr-FR" sz="2400" kern="1200" dirty="0" smtClean="0">
                          <a:solidFill>
                            <a:schemeClr val="tx1"/>
                          </a:solidFill>
                          <a:latin typeface="+mn-lt"/>
                          <a:ea typeface="+mn-ea"/>
                          <a:cs typeface="+mn-cs"/>
                        </a:rPr>
                        <a:t>Travaux préparatoire </a:t>
                      </a:r>
                      <a:endParaRPr kumimoji="0" lang="fr-FR" sz="24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FF99">
                            <a:gamma/>
                            <a:shade val="46275"/>
                            <a:invGamma/>
                          </a:srgbClr>
                        </a:gs>
                        <a:gs pos="100000">
                          <a:srgbClr val="00FF99"/>
                        </a:gs>
                      </a:gsLst>
                      <a:lin ang="5400000" scaled="1"/>
                    </a:gradFill>
                  </a:tcPr>
                </a:tc>
                <a:tc>
                  <a:txBody>
                    <a:bodyPr/>
                    <a:lstStyle/>
                    <a:p>
                      <a:pPr marL="0" marR="0" lvl="0" indent="0" algn="l" defTabSz="914400" rtl="0" eaLnBrk="1" fontAlgn="b" latinLnBrk="0" hangingPunct="1">
                        <a:lnSpc>
                          <a:spcPct val="100000"/>
                        </a:lnSpc>
                        <a:spcBef>
                          <a:spcPct val="20000"/>
                        </a:spcBef>
                        <a:spcAft>
                          <a:spcPct val="0"/>
                        </a:spcAft>
                        <a:buClrTx/>
                        <a:buSzTx/>
                        <a:buFont typeface="Wingdings" pitchFamily="2" charset="2"/>
                        <a:buChar char="v"/>
                        <a:tabLst/>
                      </a:pPr>
                      <a:r>
                        <a:rPr lang="fr-FR" sz="1800" kern="1200" dirty="0" smtClean="0">
                          <a:solidFill>
                            <a:schemeClr val="bg1"/>
                          </a:solidFill>
                          <a:latin typeface="Arial Rounded MT Bold" pitchFamily="34" charset="0"/>
                          <a:ea typeface="+mn-ea"/>
                          <a:cs typeface="+mn-cs"/>
                        </a:rPr>
                        <a:t>Elaboration des documents techniques et du plan d’analyse, </a:t>
                      </a:r>
                    </a:p>
                    <a:p>
                      <a:pPr marL="0" marR="0" lvl="0" indent="0" algn="l" defTabSz="914400" rtl="0" eaLnBrk="1" fontAlgn="b" latinLnBrk="0" hangingPunct="1">
                        <a:lnSpc>
                          <a:spcPct val="100000"/>
                        </a:lnSpc>
                        <a:spcBef>
                          <a:spcPct val="20000"/>
                        </a:spcBef>
                        <a:spcAft>
                          <a:spcPct val="0"/>
                        </a:spcAft>
                        <a:buClrTx/>
                        <a:buSzTx/>
                        <a:buFont typeface="Wingdings" pitchFamily="2" charset="2"/>
                        <a:buChar char="v"/>
                        <a:tabLst/>
                      </a:pPr>
                      <a:r>
                        <a:rPr lang="fr-FR" sz="1800" kern="1200" dirty="0" smtClean="0">
                          <a:solidFill>
                            <a:schemeClr val="bg1"/>
                          </a:solidFill>
                          <a:latin typeface="Arial Rounded MT Bold" pitchFamily="34" charset="0"/>
                          <a:ea typeface="+mn-ea"/>
                          <a:cs typeface="+mn-cs"/>
                        </a:rPr>
                        <a:t>Travaux cartographiques, </a:t>
                      </a:r>
                    </a:p>
                    <a:p>
                      <a:pPr marL="0" marR="0" lvl="0" indent="0" algn="l" defTabSz="914400" rtl="0" eaLnBrk="1" fontAlgn="b" latinLnBrk="0" hangingPunct="1">
                        <a:lnSpc>
                          <a:spcPct val="100000"/>
                        </a:lnSpc>
                        <a:spcBef>
                          <a:spcPct val="20000"/>
                        </a:spcBef>
                        <a:spcAft>
                          <a:spcPct val="0"/>
                        </a:spcAft>
                        <a:buClrTx/>
                        <a:buSzTx/>
                        <a:buFont typeface="Wingdings" pitchFamily="2" charset="2"/>
                        <a:buChar char="v"/>
                        <a:tabLst/>
                      </a:pPr>
                      <a:r>
                        <a:rPr lang="fr-FR" sz="1800" kern="1200" dirty="0" smtClean="0">
                          <a:solidFill>
                            <a:schemeClr val="bg1"/>
                          </a:solidFill>
                          <a:latin typeface="Arial Rounded MT Bold" pitchFamily="34" charset="0"/>
                          <a:ea typeface="+mn-ea"/>
                          <a:cs typeface="+mn-cs"/>
                        </a:rPr>
                        <a:t>Recensement pilote et enquête post censitaire pilote </a:t>
                      </a:r>
                      <a:endParaRPr kumimoji="0" lang="fr-FR" sz="2000" b="1" i="0" u="none" strike="noStrike" cap="none" normalizeH="0" baseline="0" dirty="0" smtClean="0">
                        <a:ln>
                          <a:noFill/>
                        </a:ln>
                        <a:solidFill>
                          <a:schemeClr val="bg1"/>
                        </a:solidFill>
                        <a:effectLst/>
                        <a:latin typeface="Arial Rounded MT Bold"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bg2">
                            <a:gamma/>
                            <a:shade val="46275"/>
                            <a:invGamma/>
                          </a:schemeClr>
                        </a:gs>
                        <a:gs pos="50000">
                          <a:schemeClr val="bg2"/>
                        </a:gs>
                        <a:gs pos="100000">
                          <a:schemeClr val="bg2">
                            <a:gamma/>
                            <a:shade val="46275"/>
                            <a:invGamma/>
                          </a:schemeClr>
                        </a:gs>
                      </a:gsLst>
                      <a:lin ang="5400000" scaled="1"/>
                    </a:gradFill>
                  </a:tcPr>
                </a:tc>
              </a:tr>
            </a:tbl>
          </a:graphicData>
        </a:graphic>
      </p:graphicFrame>
      <p:graphicFrame>
        <p:nvGraphicFramePr>
          <p:cNvPr id="13" name="Group 457"/>
          <p:cNvGraphicFramePr>
            <a:graphicFrameLocks noGrp="1"/>
          </p:cNvGraphicFramePr>
          <p:nvPr/>
        </p:nvGraphicFramePr>
        <p:xfrm>
          <a:off x="642910" y="5143512"/>
          <a:ext cx="8286808" cy="914400"/>
        </p:xfrm>
        <a:graphic>
          <a:graphicData uri="http://schemas.openxmlformats.org/drawingml/2006/table">
            <a:tbl>
              <a:tblPr/>
              <a:tblGrid>
                <a:gridCol w="2500330"/>
                <a:gridCol w="5786478"/>
              </a:tblGrid>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fr-FR" sz="2000" kern="1200" dirty="0" smtClean="0">
                          <a:solidFill>
                            <a:schemeClr val="tx1"/>
                          </a:solidFill>
                          <a:latin typeface="+mn-lt"/>
                          <a:ea typeface="+mn-ea"/>
                          <a:cs typeface="+mn-cs"/>
                        </a:rPr>
                        <a:t>Phase du traitement et analyse des données </a:t>
                      </a:r>
                      <a:endParaRPr kumimoji="0" lang="fr-FR"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FF99">
                            <a:gamma/>
                            <a:shade val="46275"/>
                            <a:invGamma/>
                          </a:srgbClr>
                        </a:gs>
                        <a:gs pos="100000">
                          <a:srgbClr val="00FF99"/>
                        </a:gs>
                      </a:gsLst>
                      <a:lin ang="5400000" scaled="1"/>
                    </a:gradFill>
                  </a:tcPr>
                </a:tc>
                <a:tc>
                  <a:txBody>
                    <a:bodyPr/>
                    <a:lstStyle/>
                    <a:p>
                      <a:pPr lvl="0">
                        <a:buFont typeface="Wingdings" pitchFamily="2" charset="2"/>
                        <a:buChar char="v"/>
                      </a:pPr>
                      <a:r>
                        <a:rPr lang="fr-FR" sz="1800" kern="1200" dirty="0" smtClean="0">
                          <a:solidFill>
                            <a:schemeClr val="bg1"/>
                          </a:solidFill>
                          <a:latin typeface="Arial Rounded MT Bold" pitchFamily="34" charset="0"/>
                          <a:ea typeface="+mn-ea"/>
                          <a:cs typeface="+mn-cs"/>
                        </a:rPr>
                        <a:t>Codification</a:t>
                      </a:r>
                      <a:r>
                        <a:rPr lang="fr-FR" sz="1800" kern="1200" baseline="0" dirty="0" smtClean="0">
                          <a:solidFill>
                            <a:schemeClr val="bg1"/>
                          </a:solidFill>
                          <a:latin typeface="Arial Rounded MT Bold" pitchFamily="34" charset="0"/>
                          <a:ea typeface="+mn-ea"/>
                          <a:cs typeface="+mn-cs"/>
                        </a:rPr>
                        <a:t> et</a:t>
                      </a:r>
                      <a:r>
                        <a:rPr lang="fr-FR" sz="1800" kern="1200" dirty="0" smtClean="0">
                          <a:solidFill>
                            <a:schemeClr val="bg1"/>
                          </a:solidFill>
                          <a:latin typeface="Arial Rounded MT Bold" pitchFamily="34" charset="0"/>
                          <a:ea typeface="+mn-ea"/>
                          <a:cs typeface="+mn-cs"/>
                        </a:rPr>
                        <a:t> saisie,</a:t>
                      </a:r>
                    </a:p>
                    <a:p>
                      <a:pPr lvl="0">
                        <a:buFont typeface="Wingdings" pitchFamily="2" charset="2"/>
                        <a:buChar char="v"/>
                      </a:pPr>
                      <a:r>
                        <a:rPr lang="fr-FR" sz="1800" kern="1200" dirty="0" smtClean="0">
                          <a:solidFill>
                            <a:schemeClr val="bg1"/>
                          </a:solidFill>
                          <a:latin typeface="Arial Rounded MT Bold" pitchFamily="34" charset="0"/>
                          <a:ea typeface="+mn-ea"/>
                          <a:cs typeface="+mn-cs"/>
                        </a:rPr>
                        <a:t>Constitution de la base de données stable, </a:t>
                      </a:r>
                    </a:p>
                    <a:p>
                      <a:pPr lvl="0">
                        <a:buFont typeface="Wingdings" pitchFamily="2" charset="2"/>
                        <a:buChar char="v"/>
                      </a:pPr>
                      <a:r>
                        <a:rPr lang="fr-FR" sz="1800" kern="1200" dirty="0" smtClean="0">
                          <a:solidFill>
                            <a:schemeClr val="bg1"/>
                          </a:solidFill>
                          <a:latin typeface="Arial Rounded MT Bold" pitchFamily="34" charset="0"/>
                          <a:ea typeface="+mn-ea"/>
                          <a:cs typeface="+mn-cs"/>
                        </a:rPr>
                        <a:t>Analyse des données </a:t>
                      </a:r>
                      <a:endParaRPr lang="fr-FR" sz="1800" kern="1200" dirty="0">
                        <a:solidFill>
                          <a:schemeClr val="bg1"/>
                        </a:solidFill>
                        <a:latin typeface="Arial Rounded MT Bold"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bg2">
                            <a:gamma/>
                            <a:shade val="46275"/>
                            <a:invGamma/>
                          </a:schemeClr>
                        </a:gs>
                        <a:gs pos="50000">
                          <a:schemeClr val="bg2"/>
                        </a:gs>
                        <a:gs pos="100000">
                          <a:schemeClr val="bg2">
                            <a:gamma/>
                            <a:shade val="46275"/>
                            <a:invGamma/>
                          </a:schemeClr>
                        </a:gs>
                      </a:gsLst>
                      <a:lin ang="5400000" scaled="1"/>
                    </a:gradFill>
                  </a:tcPr>
                </a:tc>
              </a:tr>
            </a:tbl>
          </a:graphicData>
        </a:graphic>
      </p:graphicFrame>
      <p:graphicFrame>
        <p:nvGraphicFramePr>
          <p:cNvPr id="14" name="Group 457"/>
          <p:cNvGraphicFramePr>
            <a:graphicFrameLocks noGrp="1"/>
          </p:cNvGraphicFramePr>
          <p:nvPr/>
        </p:nvGraphicFramePr>
        <p:xfrm>
          <a:off x="642910" y="6000768"/>
          <a:ext cx="8286808" cy="701040"/>
        </p:xfrm>
        <a:graphic>
          <a:graphicData uri="http://schemas.openxmlformats.org/drawingml/2006/table">
            <a:tbl>
              <a:tblPr/>
              <a:tblGrid>
                <a:gridCol w="2500330"/>
                <a:gridCol w="5786478"/>
              </a:tblGrid>
              <a:tr h="374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lang="fr-FR" sz="2000" kern="1200" dirty="0" smtClean="0">
                          <a:solidFill>
                            <a:schemeClr val="tx1"/>
                          </a:solidFill>
                          <a:latin typeface="+mn-lt"/>
                          <a:ea typeface="+mn-ea"/>
                          <a:cs typeface="+mn-cs"/>
                        </a:rPr>
                        <a:t>Phase  de la diffusion des résultats </a:t>
                      </a:r>
                      <a:endParaRPr kumimoji="0" lang="fr-FR" sz="20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rgbClr val="00FF99">
                            <a:gamma/>
                            <a:shade val="46275"/>
                            <a:invGamma/>
                          </a:srgbClr>
                        </a:gs>
                        <a:gs pos="100000">
                          <a:srgbClr val="00FF99"/>
                        </a:gs>
                      </a:gsLst>
                      <a:lin ang="5400000" scaled="1"/>
                    </a:gradFill>
                  </a:tcPr>
                </a:tc>
                <a:tc>
                  <a:txBody>
                    <a:bodyPr/>
                    <a:lstStyle/>
                    <a:p>
                      <a:pPr lvl="0">
                        <a:buFont typeface="Wingdings" pitchFamily="2" charset="2"/>
                        <a:buChar char="v"/>
                      </a:pPr>
                      <a:r>
                        <a:rPr lang="fr-FR" sz="1800" kern="1200" dirty="0" smtClean="0">
                          <a:solidFill>
                            <a:schemeClr val="bg1"/>
                          </a:solidFill>
                          <a:latin typeface="Arial Rounded MT Bold" pitchFamily="34" charset="0"/>
                          <a:ea typeface="+mn-ea"/>
                          <a:cs typeface="+mn-cs"/>
                        </a:rPr>
                        <a:t>Publication et dissémination des résultats</a:t>
                      </a:r>
                      <a:endParaRPr lang="fr-FR" sz="1800" kern="1200" dirty="0">
                        <a:solidFill>
                          <a:schemeClr val="bg1"/>
                        </a:solidFill>
                        <a:latin typeface="Arial Rounded MT Bold"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0">
                      <a:gsLst>
                        <a:gs pos="0">
                          <a:schemeClr val="bg2">
                            <a:gamma/>
                            <a:shade val="46275"/>
                            <a:invGamma/>
                          </a:schemeClr>
                        </a:gs>
                        <a:gs pos="50000">
                          <a:schemeClr val="bg2"/>
                        </a:gs>
                        <a:gs pos="100000">
                          <a:schemeClr val="bg2">
                            <a:gamma/>
                            <a:shade val="46275"/>
                            <a:invGamma/>
                          </a:schemeClr>
                        </a:gs>
                      </a:gsLst>
                      <a:lin ang="5400000" scaled="1"/>
                    </a:gra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37142"/>
                                        </p:tgtEl>
                                        <p:attrNameLst>
                                          <p:attrName>style.visibility</p:attrName>
                                        </p:attrNameLst>
                                      </p:cBhvr>
                                      <p:to>
                                        <p:strVal val="visible"/>
                                      </p:to>
                                    </p:set>
                                    <p:animEffect transition="in" filter="strips(downLeft)">
                                      <p:cBhvr>
                                        <p:cTn id="7" dur="500"/>
                                        <p:tgtEl>
                                          <p:spTgt spid="33714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37346"/>
                                        </p:tgtEl>
                                        <p:attrNameLst>
                                          <p:attrName>style.visibility</p:attrName>
                                        </p:attrNameLst>
                                      </p:cBhvr>
                                      <p:to>
                                        <p:strVal val="visible"/>
                                      </p:to>
                                    </p:set>
                                    <p:animEffect transition="in" filter="barn(inHorizontal)">
                                      <p:cBhvr>
                                        <p:cTn id="12" dur="500"/>
                                        <p:tgtEl>
                                          <p:spTgt spid="33734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337348"/>
                                        </p:tgtEl>
                                        <p:attrNameLst>
                                          <p:attrName>style.visibility</p:attrName>
                                        </p:attrNameLst>
                                      </p:cBhvr>
                                      <p:to>
                                        <p:strVal val="visible"/>
                                      </p:to>
                                    </p:set>
                                    <p:animEffect transition="in" filter="barn(inHorizontal)">
                                      <p:cBhvr>
                                        <p:cTn id="17" dur="500"/>
                                        <p:tgtEl>
                                          <p:spTgt spid="33734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337353"/>
                                        </p:tgtEl>
                                        <p:attrNameLst>
                                          <p:attrName>style.visibility</p:attrName>
                                        </p:attrNameLst>
                                      </p:cBhvr>
                                      <p:to>
                                        <p:strVal val="visible"/>
                                      </p:to>
                                    </p:set>
                                    <p:animEffect transition="in" filter="barn(inHorizontal)">
                                      <p:cBhvr>
                                        <p:cTn id="22" dur="500"/>
                                        <p:tgtEl>
                                          <p:spTgt spid="33735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arn(inHorizontal)">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14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57158" y="2571744"/>
            <a:ext cx="8458200" cy="3214710"/>
          </a:xfrm>
          <a:prstGeom prst="rect">
            <a:avLst/>
          </a:prstGeom>
        </p:spPr>
        <p:txBody>
          <a:bodyPr>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Arial Black" pitchFamily="34" charset="0"/>
                <a:ea typeface="+mj-ea"/>
                <a:cs typeface="+mj-cs"/>
              </a:rPr>
              <a:t>Point </a:t>
            </a:r>
            <a:r>
              <a:rPr kumimoji="0" lang="en-US" sz="3200" b="1" i="0" u="none" strike="noStrike" kern="0" cap="none" spc="0" normalizeH="0" baseline="0" noProof="0" dirty="0" err="1" smtClean="0">
                <a:ln>
                  <a:noFill/>
                </a:ln>
                <a:effectLst/>
                <a:uLnTx/>
                <a:uFillTx/>
                <a:latin typeface="Arial Black" pitchFamily="34" charset="0"/>
                <a:ea typeface="+mj-ea"/>
                <a:cs typeface="+mj-cs"/>
              </a:rPr>
              <a:t>sur</a:t>
            </a:r>
            <a:r>
              <a:rPr kumimoji="0" lang="en-US" sz="3200" b="1" i="0" u="none" strike="noStrike" kern="0" cap="none" spc="0" normalizeH="0" baseline="0" noProof="0" dirty="0" smtClean="0">
                <a:ln>
                  <a:noFill/>
                </a:ln>
                <a:effectLst/>
                <a:uLnTx/>
                <a:uFillTx/>
                <a:latin typeface="Arial Black" pitchFamily="34" charset="0"/>
                <a:ea typeface="+mj-ea"/>
                <a:cs typeface="+mj-cs"/>
              </a:rPr>
              <a:t> la </a:t>
            </a:r>
            <a:r>
              <a:rPr kumimoji="0" lang="en-US" sz="3200" b="1" i="0" u="none" strike="noStrike" kern="0" cap="none" spc="0" normalizeH="0" baseline="0" noProof="0" dirty="0" err="1" smtClean="0">
                <a:ln>
                  <a:noFill/>
                </a:ln>
                <a:solidFill>
                  <a:schemeClr val="tx2"/>
                </a:solidFill>
                <a:effectLst/>
                <a:uLnTx/>
                <a:uFillTx/>
                <a:latin typeface="Arial Black" pitchFamily="34" charset="0"/>
                <a:ea typeface="+mj-ea"/>
                <a:cs typeface="+mj-cs"/>
              </a:rPr>
              <a:t>réalisation</a:t>
            </a:r>
            <a:r>
              <a:rPr kumimoji="0" lang="en-US" sz="3200" b="1" i="0" u="none" strike="noStrike" kern="0" cap="none" spc="0" normalizeH="0" baseline="0" noProof="0" dirty="0" smtClean="0">
                <a:ln>
                  <a:noFill/>
                </a:ln>
                <a:solidFill>
                  <a:schemeClr val="tx2"/>
                </a:solidFill>
                <a:effectLst/>
                <a:uLnTx/>
                <a:uFillTx/>
                <a:latin typeface="Arial Black" pitchFamily="34" charset="0"/>
                <a:ea typeface="+mj-ea"/>
                <a:cs typeface="+mj-cs"/>
              </a:rPr>
              <a:t> du </a:t>
            </a:r>
            <a:r>
              <a:rPr kumimoji="0" lang="en-US" sz="3200" b="1" i="0" u="none" strike="noStrike" kern="0" cap="none" spc="0" normalizeH="0" baseline="0" noProof="0" dirty="0" err="1" smtClean="0">
                <a:ln>
                  <a:noFill/>
                </a:ln>
                <a:solidFill>
                  <a:schemeClr val="tx2"/>
                </a:solidFill>
                <a:effectLst/>
                <a:uLnTx/>
                <a:uFillTx/>
                <a:latin typeface="Arial Black" pitchFamily="34" charset="0"/>
                <a:ea typeface="+mj-ea"/>
                <a:cs typeface="+mj-cs"/>
              </a:rPr>
              <a:t>Recensement</a:t>
            </a:r>
            <a:r>
              <a:rPr kumimoji="0" lang="en-US" sz="3200" b="1" i="0" u="none" strike="noStrike" kern="0" cap="none" spc="0" normalizeH="0" baseline="0" noProof="0" dirty="0" smtClean="0">
                <a:ln>
                  <a:noFill/>
                </a:ln>
                <a:solidFill>
                  <a:schemeClr val="tx2"/>
                </a:solidFill>
                <a:effectLst/>
                <a:uLnTx/>
                <a:uFillTx/>
                <a:latin typeface="Arial Black" pitchFamily="34" charset="0"/>
                <a:ea typeface="+mj-ea"/>
                <a:cs typeface="+mj-cs"/>
              </a:rPr>
              <a:t> </a:t>
            </a:r>
            <a:r>
              <a:rPr kumimoji="0" lang="en-US" sz="3200" b="1" i="0" u="none" strike="noStrike" kern="0" cap="none" spc="0" normalizeH="0" baseline="0" noProof="0" dirty="0" err="1" smtClean="0">
                <a:ln>
                  <a:noFill/>
                </a:ln>
                <a:solidFill>
                  <a:schemeClr val="tx2"/>
                </a:solidFill>
                <a:effectLst/>
                <a:uLnTx/>
                <a:uFillTx/>
                <a:latin typeface="Arial Black" pitchFamily="34" charset="0"/>
                <a:ea typeface="+mj-ea"/>
                <a:cs typeface="+mj-cs"/>
              </a:rPr>
              <a:t>Général</a:t>
            </a:r>
            <a:r>
              <a:rPr kumimoji="0" lang="en-US" sz="3200" b="1" i="0" u="none" strike="noStrike" kern="0" cap="none" spc="0" normalizeH="0" baseline="0" noProof="0" dirty="0" smtClean="0">
                <a:ln>
                  <a:noFill/>
                </a:ln>
                <a:solidFill>
                  <a:schemeClr val="tx2"/>
                </a:solidFill>
                <a:effectLst/>
                <a:uLnTx/>
                <a:uFillTx/>
                <a:latin typeface="Arial Black" pitchFamily="34" charset="0"/>
                <a:ea typeface="+mj-ea"/>
                <a:cs typeface="+mj-cs"/>
              </a:rPr>
              <a:t> de la Population et de </a:t>
            </a:r>
            <a:r>
              <a:rPr kumimoji="0" lang="en-US" sz="3200" b="1" i="0" u="none" strike="noStrike" kern="0" cap="none" spc="0" normalizeH="0" baseline="0" noProof="0" dirty="0" err="1" smtClean="0">
                <a:ln>
                  <a:noFill/>
                </a:ln>
                <a:solidFill>
                  <a:schemeClr val="tx2"/>
                </a:solidFill>
                <a:effectLst/>
                <a:uLnTx/>
                <a:uFillTx/>
                <a:latin typeface="Arial Black" pitchFamily="34" charset="0"/>
                <a:ea typeface="+mj-ea"/>
                <a:cs typeface="+mj-cs"/>
              </a:rPr>
              <a:t>l’Habitat</a:t>
            </a:r>
            <a:r>
              <a:rPr kumimoji="0" lang="en-US" sz="3200" b="1" i="0" u="none" strike="noStrike" kern="0" cap="none" spc="0" normalizeH="0" baseline="0" noProof="0" dirty="0" smtClean="0">
                <a:ln>
                  <a:noFill/>
                </a:ln>
                <a:solidFill>
                  <a:schemeClr val="tx2"/>
                </a:solidFill>
                <a:effectLst/>
                <a:uLnTx/>
                <a:uFillTx/>
                <a:latin typeface="Arial Black" pitchFamily="34" charset="0"/>
                <a:ea typeface="+mj-ea"/>
                <a:cs typeface="+mj-cs"/>
              </a:rPr>
              <a:t> du round 2010 en </a:t>
            </a:r>
            <a:r>
              <a:rPr kumimoji="0" lang="en-US" sz="3200" b="1" i="0" u="none" strike="noStrike" kern="0" cap="none" spc="0" normalizeH="0" baseline="0" noProof="0" dirty="0" err="1" smtClean="0">
                <a:ln>
                  <a:noFill/>
                </a:ln>
                <a:solidFill>
                  <a:schemeClr val="tx2"/>
                </a:solidFill>
                <a:effectLst/>
                <a:uLnTx/>
                <a:uFillTx/>
                <a:latin typeface="Arial Black" pitchFamily="34" charset="0"/>
                <a:ea typeface="+mj-ea"/>
                <a:cs typeface="+mj-cs"/>
              </a:rPr>
              <a:t>Afrique</a:t>
            </a:r>
            <a:endParaRPr kumimoji="0" lang="en-US" sz="3200" b="1" i="0" u="none" strike="noStrike" kern="0" cap="none" spc="0" normalizeH="0" baseline="0" noProof="0" dirty="0" smtClean="0">
              <a:ln>
                <a:noFill/>
              </a:ln>
              <a:solidFill>
                <a:schemeClr val="tx2"/>
              </a:solidFill>
              <a:effectLst/>
              <a:uLnTx/>
              <a:uFillTx/>
              <a:latin typeface="Arial Black" pitchFamily="34" charset="0"/>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lang="en-US" sz="3200" b="1" kern="0" dirty="0" smtClean="0">
              <a:solidFill>
                <a:schemeClr val="tx2"/>
              </a:solidFill>
              <a:latin typeface="+mj-lt"/>
              <a:ea typeface="+mj-ea"/>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0" cap="none" spc="0" normalizeH="0" baseline="0" noProof="0" dirty="0" err="1" smtClean="0">
                <a:ln>
                  <a:noFill/>
                </a:ln>
                <a:solidFill>
                  <a:schemeClr val="accent1">
                    <a:lumMod val="50000"/>
                  </a:schemeClr>
                </a:solidFill>
                <a:effectLst/>
                <a:uLnTx/>
                <a:uFillTx/>
                <a:latin typeface="+mj-lt"/>
                <a:ea typeface="+mj-ea"/>
                <a:cs typeface="+mj-cs"/>
              </a:rPr>
              <a:t>Effectué</a:t>
            </a:r>
            <a:r>
              <a:rPr kumimoji="0" lang="en-US" sz="1800" b="1" i="0" u="none" strike="noStrike" kern="0" cap="none" spc="0" normalizeH="0" baseline="0" noProof="0" dirty="0" smtClean="0">
                <a:ln>
                  <a:noFill/>
                </a:ln>
                <a:solidFill>
                  <a:schemeClr val="accent1">
                    <a:lumMod val="50000"/>
                  </a:schemeClr>
                </a:solidFill>
                <a:effectLst/>
                <a:uLnTx/>
                <a:uFillTx/>
                <a:latin typeface="+mj-lt"/>
                <a:ea typeface="+mj-ea"/>
                <a:cs typeface="+mj-cs"/>
              </a:rPr>
              <a:t> par les Nations </a:t>
            </a:r>
            <a:r>
              <a:rPr kumimoji="0" lang="en-US" sz="1800" b="1" i="0" u="none" strike="noStrike" kern="0" cap="none" spc="0" normalizeH="0" baseline="0" noProof="0" dirty="0" err="1" smtClean="0">
                <a:ln>
                  <a:noFill/>
                </a:ln>
                <a:solidFill>
                  <a:schemeClr val="accent1">
                    <a:lumMod val="50000"/>
                  </a:schemeClr>
                </a:solidFill>
                <a:effectLst/>
                <a:uLnTx/>
                <a:uFillTx/>
                <a:latin typeface="+mj-lt"/>
                <a:ea typeface="+mj-ea"/>
                <a:cs typeface="+mj-cs"/>
              </a:rPr>
              <a:t>Unies</a:t>
            </a:r>
            <a:r>
              <a:rPr kumimoji="0" lang="en-US" sz="1800" b="1" i="0" u="none" strike="noStrike" kern="0" cap="none" spc="0" normalizeH="0" baseline="0" noProof="0" dirty="0" smtClean="0">
                <a:ln>
                  <a:noFill/>
                </a:ln>
                <a:solidFill>
                  <a:schemeClr val="accent1">
                    <a:lumMod val="50000"/>
                  </a:schemeClr>
                </a:solidFill>
                <a:effectLst/>
                <a:uLnTx/>
                <a:uFillTx/>
                <a:latin typeface="+mj-lt"/>
                <a:ea typeface="+mj-ea"/>
                <a:cs typeface="+mj-cs"/>
              </a:rPr>
              <a:t>.</a:t>
            </a:r>
            <a:endParaRPr kumimoji="0" lang="en-US" sz="1800" b="1" i="0" u="none" strike="noStrike" kern="0" cap="none" spc="0" normalizeH="0" baseline="0" noProof="0" dirty="0">
              <a:ln>
                <a:noFill/>
              </a:ln>
              <a:solidFill>
                <a:schemeClr val="accent1">
                  <a:lumMod val="50000"/>
                </a:schemeClr>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2" cstate="print"/>
          <a:srcRect/>
          <a:stretch>
            <a:fillRect/>
          </a:stretch>
        </p:blipFill>
        <p:spPr bwMode="auto">
          <a:xfrm>
            <a:off x="1214414" y="214266"/>
            <a:ext cx="6643734" cy="6643734"/>
          </a:xfrm>
          <a:prstGeom prst="rect">
            <a:avLst/>
          </a:prstGeom>
          <a:noFill/>
          <a:ln w="9525">
            <a:noFill/>
            <a:miter lim="800000"/>
            <a:headEnd/>
            <a:tailEnd/>
          </a:ln>
        </p:spPr>
      </p:pic>
      <p:sp>
        <p:nvSpPr>
          <p:cNvPr id="3" name="TextBox 2"/>
          <p:cNvSpPr txBox="1"/>
          <p:nvPr/>
        </p:nvSpPr>
        <p:spPr>
          <a:xfrm>
            <a:off x="7542312" y="1142984"/>
            <a:ext cx="1601688" cy="430887"/>
          </a:xfrm>
          <a:prstGeom prst="rect">
            <a:avLst/>
          </a:prstGeom>
          <a:solidFill>
            <a:schemeClr val="bg1">
              <a:lumMod val="85000"/>
            </a:schemeClr>
          </a:solidFill>
        </p:spPr>
        <p:txBody>
          <a:bodyPr wrap="square" rtlCol="0">
            <a:spAutoFit/>
          </a:bodyPr>
          <a:lstStyle/>
          <a:p>
            <a:pPr algn="r"/>
            <a:r>
              <a:rPr lang="en-US" sz="2200" b="1" dirty="0" err="1" smtClean="0">
                <a:solidFill>
                  <a:srgbClr val="0033CC"/>
                </a:solidFill>
              </a:rPr>
              <a:t>Erythrée</a:t>
            </a:r>
            <a:endParaRPr lang="en-US" sz="2200" b="1" dirty="0">
              <a:solidFill>
                <a:srgbClr val="0033CC"/>
              </a:solidFill>
            </a:endParaRPr>
          </a:p>
        </p:txBody>
      </p:sp>
      <p:sp>
        <p:nvSpPr>
          <p:cNvPr id="4" name="TextBox 3"/>
          <p:cNvSpPr txBox="1"/>
          <p:nvPr/>
        </p:nvSpPr>
        <p:spPr>
          <a:xfrm>
            <a:off x="7358082" y="4191000"/>
            <a:ext cx="1633518" cy="523220"/>
          </a:xfrm>
          <a:prstGeom prst="rect">
            <a:avLst/>
          </a:prstGeom>
          <a:solidFill>
            <a:schemeClr val="bg1">
              <a:lumMod val="85000"/>
            </a:schemeClr>
          </a:solidFill>
        </p:spPr>
        <p:txBody>
          <a:bodyPr wrap="square" rtlCol="0">
            <a:spAutoFit/>
          </a:bodyPr>
          <a:lstStyle/>
          <a:p>
            <a:pPr algn="r"/>
            <a:r>
              <a:rPr lang="en-US" sz="2800" b="1" dirty="0" err="1" smtClean="0">
                <a:solidFill>
                  <a:srgbClr val="0033CC"/>
                </a:solidFill>
              </a:rPr>
              <a:t>Somalie</a:t>
            </a:r>
            <a:endParaRPr lang="en-US" sz="2800" b="1" strike="sngStrike" dirty="0">
              <a:solidFill>
                <a:srgbClr val="0033CC"/>
              </a:solidFill>
            </a:endParaRPr>
          </a:p>
        </p:txBody>
      </p:sp>
      <p:sp>
        <p:nvSpPr>
          <p:cNvPr id="5" name="TextBox 4"/>
          <p:cNvSpPr txBox="1"/>
          <p:nvPr/>
        </p:nvSpPr>
        <p:spPr>
          <a:xfrm>
            <a:off x="7572396" y="2500306"/>
            <a:ext cx="1371600" cy="461665"/>
          </a:xfrm>
          <a:prstGeom prst="rect">
            <a:avLst/>
          </a:prstGeom>
          <a:solidFill>
            <a:schemeClr val="bg1">
              <a:lumMod val="85000"/>
            </a:schemeClr>
          </a:solidFill>
        </p:spPr>
        <p:txBody>
          <a:bodyPr wrap="square" rtlCol="0">
            <a:spAutoFit/>
          </a:bodyPr>
          <a:lstStyle/>
          <a:p>
            <a:pPr algn="r"/>
            <a:r>
              <a:rPr lang="en-US" sz="2400" b="1" dirty="0" err="1" smtClean="0">
                <a:solidFill>
                  <a:srgbClr val="0033CC"/>
                </a:solidFill>
              </a:rPr>
              <a:t>Guin</a:t>
            </a:r>
            <a:r>
              <a:rPr lang="en-US" b="1" dirty="0" err="1" smtClean="0">
                <a:solidFill>
                  <a:srgbClr val="0033CC"/>
                </a:solidFill>
              </a:rPr>
              <a:t>ée</a:t>
            </a:r>
            <a:endParaRPr lang="en-US" b="1" dirty="0">
              <a:solidFill>
                <a:srgbClr val="0033CC"/>
              </a:solidFill>
            </a:endParaRPr>
          </a:p>
        </p:txBody>
      </p:sp>
      <p:sp>
        <p:nvSpPr>
          <p:cNvPr id="6" name="TextBox 5"/>
          <p:cNvSpPr txBox="1"/>
          <p:nvPr/>
        </p:nvSpPr>
        <p:spPr>
          <a:xfrm>
            <a:off x="7620000" y="3581400"/>
            <a:ext cx="1371600" cy="461665"/>
          </a:xfrm>
          <a:prstGeom prst="rect">
            <a:avLst/>
          </a:prstGeom>
          <a:solidFill>
            <a:schemeClr val="bg1">
              <a:lumMod val="85000"/>
            </a:schemeClr>
          </a:solidFill>
        </p:spPr>
        <p:txBody>
          <a:bodyPr wrap="square" rtlCol="0">
            <a:spAutoFit/>
          </a:bodyPr>
          <a:lstStyle/>
          <a:p>
            <a:pPr algn="r"/>
            <a:r>
              <a:rPr lang="en-US" sz="2400" b="1" dirty="0" smtClean="0">
                <a:solidFill>
                  <a:srgbClr val="0033CC"/>
                </a:solidFill>
              </a:rPr>
              <a:t>RCA</a:t>
            </a:r>
            <a:endParaRPr lang="en-US" sz="2400" b="1" dirty="0">
              <a:solidFill>
                <a:srgbClr val="0033CC"/>
              </a:solidFill>
            </a:endParaRPr>
          </a:p>
        </p:txBody>
      </p:sp>
      <p:sp>
        <p:nvSpPr>
          <p:cNvPr id="7" name="TextBox 6"/>
          <p:cNvSpPr txBox="1"/>
          <p:nvPr/>
        </p:nvSpPr>
        <p:spPr>
          <a:xfrm>
            <a:off x="7620000" y="381000"/>
            <a:ext cx="1371600" cy="430887"/>
          </a:xfrm>
          <a:prstGeom prst="rect">
            <a:avLst/>
          </a:prstGeom>
          <a:solidFill>
            <a:schemeClr val="bg1">
              <a:lumMod val="85000"/>
            </a:schemeClr>
          </a:solidFill>
        </p:spPr>
        <p:txBody>
          <a:bodyPr wrap="square" rtlCol="0">
            <a:spAutoFit/>
          </a:bodyPr>
          <a:lstStyle/>
          <a:p>
            <a:pPr algn="r"/>
            <a:r>
              <a:rPr lang="en-US" sz="2200" b="1" dirty="0" smtClean="0">
                <a:solidFill>
                  <a:srgbClr val="0033CC"/>
                </a:solidFill>
              </a:rPr>
              <a:t>RDC</a:t>
            </a:r>
            <a:endParaRPr lang="en-US" sz="2200" b="1" dirty="0">
              <a:solidFill>
                <a:srgbClr val="0033CC"/>
              </a:solidFill>
            </a:endParaRPr>
          </a:p>
        </p:txBody>
      </p:sp>
      <p:sp>
        <p:nvSpPr>
          <p:cNvPr id="8" name="TextBox 7"/>
          <p:cNvSpPr txBox="1"/>
          <p:nvPr/>
        </p:nvSpPr>
        <p:spPr>
          <a:xfrm>
            <a:off x="6934200" y="3048000"/>
            <a:ext cx="2057400" cy="461665"/>
          </a:xfrm>
          <a:prstGeom prst="rect">
            <a:avLst/>
          </a:prstGeom>
          <a:solidFill>
            <a:schemeClr val="bg1">
              <a:lumMod val="85000"/>
            </a:schemeClr>
          </a:solidFill>
        </p:spPr>
        <p:txBody>
          <a:bodyPr wrap="square" rtlCol="0">
            <a:spAutoFit/>
          </a:bodyPr>
          <a:lstStyle/>
          <a:p>
            <a:pPr algn="r"/>
            <a:r>
              <a:rPr lang="en-US" sz="2400" b="1" dirty="0" smtClean="0">
                <a:solidFill>
                  <a:srgbClr val="0033CC"/>
                </a:solidFill>
              </a:rPr>
              <a:t>Madagascar</a:t>
            </a:r>
            <a:endParaRPr lang="en-US" sz="2400" b="1" dirty="0">
              <a:solidFill>
                <a:srgbClr val="0033CC"/>
              </a:solidFill>
            </a:endParaRPr>
          </a:p>
        </p:txBody>
      </p:sp>
      <p:sp>
        <p:nvSpPr>
          <p:cNvPr id="9" name="TextBox 8"/>
          <p:cNvSpPr txBox="1"/>
          <p:nvPr/>
        </p:nvSpPr>
        <p:spPr>
          <a:xfrm>
            <a:off x="7143768" y="1676400"/>
            <a:ext cx="1847832" cy="769441"/>
          </a:xfrm>
          <a:prstGeom prst="rect">
            <a:avLst/>
          </a:prstGeom>
          <a:solidFill>
            <a:schemeClr val="bg1">
              <a:lumMod val="85000"/>
            </a:schemeClr>
          </a:solidFill>
        </p:spPr>
        <p:txBody>
          <a:bodyPr wrap="square" rtlCol="0">
            <a:spAutoFit/>
          </a:bodyPr>
          <a:lstStyle/>
          <a:p>
            <a:pPr algn="r"/>
            <a:r>
              <a:rPr lang="en-US" sz="2200" b="1" dirty="0" err="1" smtClean="0">
                <a:solidFill>
                  <a:srgbClr val="0033CC"/>
                </a:solidFill>
              </a:rPr>
              <a:t>Guinée</a:t>
            </a:r>
            <a:r>
              <a:rPr lang="en-US" sz="2200" b="1" dirty="0" smtClean="0">
                <a:solidFill>
                  <a:srgbClr val="0033CC"/>
                </a:solidFill>
              </a:rPr>
              <a:t> </a:t>
            </a:r>
            <a:r>
              <a:rPr lang="en-US" sz="2200" b="1" dirty="0" err="1" smtClean="0">
                <a:solidFill>
                  <a:srgbClr val="0033CC"/>
                </a:solidFill>
              </a:rPr>
              <a:t>Equatoriale</a:t>
            </a:r>
            <a:endParaRPr lang="en-US" sz="2200" b="1" dirty="0">
              <a:solidFill>
                <a:srgbClr val="0033CC"/>
              </a:solidFill>
            </a:endParaRPr>
          </a:p>
        </p:txBody>
      </p:sp>
      <p:sp>
        <p:nvSpPr>
          <p:cNvPr id="10" name="Titre 1"/>
          <p:cNvSpPr txBox="1">
            <a:spLocks/>
          </p:cNvSpPr>
          <p:nvPr/>
        </p:nvSpPr>
        <p:spPr>
          <a:xfrm>
            <a:off x="1285852" y="0"/>
            <a:ext cx="6919122" cy="71438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000" b="1" kern="0" dirty="0" smtClean="0">
                <a:solidFill>
                  <a:srgbClr val="FF0000"/>
                </a:solidFill>
                <a:ea typeface="+mj-ea"/>
                <a:cs typeface="+mj-cs"/>
              </a:rPr>
              <a:t>Points des pays selon l’année de réalisation de leur recensement du round 2010</a:t>
            </a:r>
            <a:endParaRPr kumimoji="0" lang="fr-FR" sz="2000" b="1" i="0" u="none" strike="noStrike" kern="0" cap="none" spc="0" normalizeH="0" baseline="0" noProof="0" dirty="0" smtClean="0">
              <a:ln>
                <a:noFill/>
              </a:ln>
              <a:solidFill>
                <a:srgbClr val="FF0000"/>
              </a:solidFill>
              <a:effectLst/>
              <a:uLnTx/>
              <a:uFillTx/>
              <a:latin typeface="Arial" charset="0"/>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152400" y="152400"/>
          <a:ext cx="8839200" cy="655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286000" y="642938"/>
            <a:ext cx="6418263" cy="582612"/>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smtClean="0">
                <a:solidFill>
                  <a:srgbClr val="FF0000"/>
                </a:solidFill>
                <a:latin typeface="Arial" charset="0"/>
              </a:rPr>
              <a:t>Plan de la présentation</a:t>
            </a:r>
          </a:p>
        </p:txBody>
      </p:sp>
      <p:sp>
        <p:nvSpPr>
          <p:cNvPr id="3075" name="Rectangle 3"/>
          <p:cNvSpPr>
            <a:spLocks noGrp="1" noChangeArrowheads="1"/>
          </p:cNvSpPr>
          <p:nvPr>
            <p:ph type="body" idx="1"/>
          </p:nvPr>
        </p:nvSpPr>
        <p:spPr bwMode="auto">
          <a:xfrm>
            <a:off x="899592" y="1600200"/>
            <a:ext cx="7787208" cy="3845024"/>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114000"/>
              </a:lnSpc>
            </a:pPr>
            <a:r>
              <a:rPr lang="fr-FR" sz="2400" b="1" dirty="0" smtClean="0">
                <a:solidFill>
                  <a:schemeClr val="accent6">
                    <a:lumMod val="75000"/>
                  </a:schemeClr>
                </a:solidFill>
                <a:latin typeface="Arial" charset="0"/>
              </a:rPr>
              <a:t>Introduction</a:t>
            </a:r>
          </a:p>
          <a:p>
            <a:pPr eaLnBrk="1" hangingPunct="1">
              <a:lnSpc>
                <a:spcPct val="114000"/>
              </a:lnSpc>
            </a:pPr>
            <a:r>
              <a:rPr lang="fr-FR" sz="2400" b="1" dirty="0" smtClean="0">
                <a:solidFill>
                  <a:schemeClr val="accent6">
                    <a:lumMod val="75000"/>
                  </a:schemeClr>
                </a:solidFill>
                <a:latin typeface="Arial" charset="0"/>
              </a:rPr>
              <a:t>Présentation des OMD: Objectifs, cibles et indicateurs.</a:t>
            </a:r>
          </a:p>
          <a:p>
            <a:pPr eaLnBrk="1" hangingPunct="1">
              <a:lnSpc>
                <a:spcPct val="114000"/>
              </a:lnSpc>
            </a:pPr>
            <a:r>
              <a:rPr lang="fr-FR" sz="2400" b="1" dirty="0" smtClean="0">
                <a:solidFill>
                  <a:schemeClr val="accent6">
                    <a:lumMod val="75000"/>
                  </a:schemeClr>
                </a:solidFill>
                <a:latin typeface="Arial" charset="0"/>
              </a:rPr>
              <a:t>Place du RGPH parmi les outils de production des indicateurs des OMD</a:t>
            </a:r>
          </a:p>
          <a:p>
            <a:pPr eaLnBrk="1" hangingPunct="1">
              <a:lnSpc>
                <a:spcPct val="114000"/>
              </a:lnSpc>
            </a:pPr>
            <a:r>
              <a:rPr lang="fr-FR" sz="2400" b="1" dirty="0" smtClean="0">
                <a:solidFill>
                  <a:schemeClr val="accent6">
                    <a:lumMod val="75000"/>
                  </a:schemeClr>
                </a:solidFill>
                <a:latin typeface="Arial" charset="0"/>
              </a:rPr>
              <a:t>Principaux indicateurs produits à partir du RGPH</a:t>
            </a:r>
          </a:p>
          <a:p>
            <a:pPr eaLnBrk="1" hangingPunct="1">
              <a:lnSpc>
                <a:spcPct val="114000"/>
              </a:lnSpc>
            </a:pPr>
            <a:r>
              <a:rPr lang="fr-FR" sz="2400" b="1" dirty="0" smtClean="0">
                <a:solidFill>
                  <a:schemeClr val="accent6">
                    <a:lumMod val="75000"/>
                  </a:schemeClr>
                </a:solidFill>
                <a:latin typeface="Arial" charset="0"/>
              </a:rPr>
              <a:t>Conclusion et perspectives </a:t>
            </a:r>
          </a:p>
        </p:txBody>
      </p:sp>
      <p:sp>
        <p:nvSpPr>
          <p:cNvPr id="3077" name="Rectangle 5"/>
          <p:cNvSpPr>
            <a:spLocks noChangeArrowheads="1"/>
          </p:cNvSpPr>
          <p:nvPr/>
        </p:nvSpPr>
        <p:spPr bwMode="auto">
          <a:xfrm>
            <a:off x="8516938" y="6188075"/>
            <a:ext cx="354012" cy="457200"/>
          </a:xfrm>
          <a:prstGeom prst="rect">
            <a:avLst/>
          </a:prstGeom>
          <a:noFill/>
          <a:ln w="9525">
            <a:noFill/>
            <a:miter lim="800000"/>
            <a:headEnd/>
            <a:tailEnd/>
          </a:ln>
          <a:effectLst/>
        </p:spPr>
        <p:txBody>
          <a:bodyPr wrap="none">
            <a:spAutoFit/>
          </a:bodyPr>
          <a:lstStyle/>
          <a:p>
            <a:fld id="{42983201-661D-4209-8494-C4C4D1058A7A}" type="slidenum">
              <a:rPr lang="fr-FR"/>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188640"/>
            <a:ext cx="6419056" cy="811468"/>
          </a:xfrm>
        </p:spPr>
        <p:txBody>
          <a:bodyPr/>
          <a:lstStyle/>
          <a:p>
            <a:pPr algn="ctr" eaLnBrk="1" hangingPunct="1"/>
            <a:r>
              <a:rPr lang="fr-FR" sz="3200" dirty="0" smtClean="0">
                <a:solidFill>
                  <a:srgbClr val="FF0000"/>
                </a:solidFill>
                <a:latin typeface="Arial" charset="0"/>
              </a:rPr>
              <a:t>Principaux produits du RGPH</a:t>
            </a:r>
          </a:p>
        </p:txBody>
      </p:sp>
      <p:sp>
        <p:nvSpPr>
          <p:cNvPr id="3" name="Espace réservé du contenu 2"/>
          <p:cNvSpPr>
            <a:spLocks noGrp="1"/>
          </p:cNvSpPr>
          <p:nvPr>
            <p:ph idx="1"/>
          </p:nvPr>
        </p:nvSpPr>
        <p:spPr>
          <a:xfrm>
            <a:off x="142844" y="1643050"/>
            <a:ext cx="8698316" cy="5085184"/>
          </a:xfrm>
        </p:spPr>
        <p:txBody>
          <a:bodyPr/>
          <a:lstStyle/>
          <a:p>
            <a:pPr>
              <a:buNone/>
            </a:pPr>
            <a:r>
              <a:rPr lang="fr-FR" sz="2800" b="1" dirty="0" smtClean="0">
                <a:solidFill>
                  <a:schemeClr val="accent1">
                    <a:lumMod val="75000"/>
                  </a:schemeClr>
                </a:solidFill>
                <a:latin typeface="Arial" pitchFamily="34" charset="0"/>
                <a:cs typeface="Arial" pitchFamily="34" charset="0"/>
              </a:rPr>
              <a:t>Tome 1: Etat de la population:</a:t>
            </a:r>
          </a:p>
          <a:p>
            <a:pPr>
              <a:buFont typeface="Wingdings" pitchFamily="2" charset="2"/>
              <a:buChar char="q"/>
            </a:pPr>
            <a:r>
              <a:rPr lang="fr-FR" sz="2000" dirty="0" smtClean="0">
                <a:latin typeface="Arial" pitchFamily="34" charset="0"/>
                <a:cs typeface="Arial" pitchFamily="34" charset="0"/>
              </a:rPr>
              <a:t>Répartition spatiale de la population;</a:t>
            </a:r>
          </a:p>
          <a:p>
            <a:pPr>
              <a:buFont typeface="Wingdings" pitchFamily="2" charset="2"/>
              <a:buChar char="q"/>
            </a:pPr>
            <a:r>
              <a:rPr lang="fr-FR" sz="2000" dirty="0" smtClean="0">
                <a:latin typeface="Arial" pitchFamily="34" charset="0"/>
                <a:cs typeface="Arial" pitchFamily="34" charset="0"/>
              </a:rPr>
              <a:t>Structure par sexe et âge de la population;</a:t>
            </a:r>
          </a:p>
          <a:p>
            <a:pPr>
              <a:buFont typeface="Wingdings" pitchFamily="2" charset="2"/>
              <a:buChar char="q"/>
            </a:pPr>
            <a:r>
              <a:rPr lang="fr-FR" sz="2000" dirty="0" smtClean="0">
                <a:latin typeface="Arial" pitchFamily="34" charset="0"/>
                <a:cs typeface="Arial" pitchFamily="34" charset="0"/>
              </a:rPr>
              <a:t>Migration de la population</a:t>
            </a:r>
          </a:p>
          <a:p>
            <a:pPr>
              <a:buNone/>
            </a:pPr>
            <a:r>
              <a:rPr lang="fr-FR" sz="2400" b="1" dirty="0" smtClean="0">
                <a:solidFill>
                  <a:schemeClr val="accent1">
                    <a:lumMod val="75000"/>
                  </a:schemeClr>
                </a:solidFill>
                <a:latin typeface="Arial" pitchFamily="34" charset="0"/>
                <a:cs typeface="Arial" pitchFamily="34" charset="0"/>
              </a:rPr>
              <a:t>Tome 2: Dynamique de la population:</a:t>
            </a:r>
          </a:p>
          <a:p>
            <a:pPr>
              <a:buFont typeface="Wingdings" pitchFamily="2" charset="2"/>
              <a:buChar char="q"/>
            </a:pPr>
            <a:r>
              <a:rPr lang="fr-FR" sz="2000" dirty="0" smtClean="0">
                <a:latin typeface="Arial" pitchFamily="34" charset="0"/>
                <a:cs typeface="Arial" pitchFamily="34" charset="0"/>
              </a:rPr>
              <a:t>Fécondité;</a:t>
            </a:r>
          </a:p>
          <a:p>
            <a:pPr>
              <a:buFont typeface="Wingdings" pitchFamily="2" charset="2"/>
              <a:buChar char="q"/>
            </a:pPr>
            <a:r>
              <a:rPr lang="fr-FR" sz="2000" dirty="0" smtClean="0">
                <a:latin typeface="Arial" pitchFamily="34" charset="0"/>
                <a:cs typeface="Arial" pitchFamily="34" charset="0"/>
              </a:rPr>
              <a:t>Mortalité;</a:t>
            </a:r>
          </a:p>
          <a:p>
            <a:pPr>
              <a:buFont typeface="Wingdings" pitchFamily="2" charset="2"/>
              <a:buChar char="q"/>
            </a:pPr>
            <a:r>
              <a:rPr lang="fr-FR" sz="2000" dirty="0" smtClean="0">
                <a:latin typeface="Arial" pitchFamily="34" charset="0"/>
                <a:cs typeface="Arial" pitchFamily="34" charset="0"/>
              </a:rPr>
              <a:t>Etat matrimonial et nuptia</a:t>
            </a:r>
            <a:r>
              <a:rPr lang="fr-FR" sz="2400" dirty="0" smtClean="0">
                <a:latin typeface="Arial" pitchFamily="34" charset="0"/>
                <a:cs typeface="Arial" pitchFamily="34" charset="0"/>
              </a:rPr>
              <a:t>lité</a:t>
            </a:r>
          </a:p>
          <a:p>
            <a:pPr>
              <a:buNone/>
            </a:pPr>
            <a:r>
              <a:rPr lang="fr-FR" sz="2400" b="1" dirty="0" smtClean="0">
                <a:solidFill>
                  <a:schemeClr val="accent1">
                    <a:lumMod val="75000"/>
                  </a:schemeClr>
                </a:solidFill>
                <a:latin typeface="Arial" pitchFamily="34" charset="0"/>
                <a:cs typeface="Arial" pitchFamily="34" charset="0"/>
              </a:rPr>
              <a:t>Tome 3: Caractéristiques socioculturelles et économiques</a:t>
            </a:r>
          </a:p>
          <a:p>
            <a:pPr>
              <a:buFont typeface="Wingdings" pitchFamily="2" charset="2"/>
              <a:buChar char="q"/>
            </a:pPr>
            <a:r>
              <a:rPr lang="fr-FR" sz="2000" dirty="0" smtClean="0">
                <a:latin typeface="Arial" pitchFamily="34" charset="0"/>
                <a:cs typeface="Arial" pitchFamily="34" charset="0"/>
              </a:rPr>
              <a:t>Caractéristiques socioculturelles;</a:t>
            </a:r>
          </a:p>
          <a:p>
            <a:pPr>
              <a:buFont typeface="Wingdings" pitchFamily="2" charset="2"/>
              <a:buChar char="q"/>
            </a:pPr>
            <a:r>
              <a:rPr lang="fr-FR" sz="2000" dirty="0" smtClean="0">
                <a:latin typeface="Arial" pitchFamily="34" charset="0"/>
                <a:cs typeface="Arial" pitchFamily="34" charset="0"/>
              </a:rPr>
              <a:t>Alphabétisation, instruction, scolarisation et déterminants familiaux de la scolarisation;</a:t>
            </a:r>
          </a:p>
          <a:p>
            <a:pPr>
              <a:buFont typeface="Wingdings" pitchFamily="2" charset="2"/>
              <a:buChar char="q"/>
            </a:pPr>
            <a:r>
              <a:rPr lang="fr-FR" sz="2000" dirty="0" smtClean="0">
                <a:latin typeface="Arial" pitchFamily="34" charset="0"/>
                <a:cs typeface="Arial" pitchFamily="34" charset="0"/>
              </a:rPr>
              <a:t>Caractéristiques économiques</a:t>
            </a:r>
            <a:r>
              <a:rPr lang="fr-FR" sz="2400" dirty="0" smtClean="0">
                <a:latin typeface="Arial" pitchFamily="34" charset="0"/>
                <a:cs typeface="Arial" pitchFamily="34" charset="0"/>
              </a:rPr>
              <a:t>.</a:t>
            </a:r>
          </a:p>
          <a:p>
            <a:pPr>
              <a:buNone/>
            </a:pPr>
            <a:endParaRPr lang="fr-FR" sz="2400" dirty="0" smtClean="0">
              <a:latin typeface="Arial" pitchFamily="34" charset="0"/>
              <a:cs typeface="Arial" pitchFamily="34" charset="0"/>
            </a:endParaRPr>
          </a:p>
        </p:txBody>
      </p:sp>
      <p:sp>
        <p:nvSpPr>
          <p:cNvPr id="4" name="Titre 1"/>
          <p:cNvSpPr txBox="1">
            <a:spLocks/>
          </p:cNvSpPr>
          <p:nvPr/>
        </p:nvSpPr>
        <p:spPr>
          <a:xfrm>
            <a:off x="2571736" y="714356"/>
            <a:ext cx="6419056" cy="928694"/>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000" b="1" kern="0" dirty="0" smtClean="0">
                <a:solidFill>
                  <a:srgbClr val="0000FF"/>
                </a:solidFill>
                <a:ea typeface="+mj-ea"/>
                <a:cs typeface="+mj-cs"/>
              </a:rPr>
              <a:t>Généralement une vingtaine de thèmes sont développés et publiés sous formes de tomes/volumes</a:t>
            </a:r>
            <a:endParaRPr kumimoji="0" lang="fr-FR" sz="2000" b="1" i="0" u="none" strike="noStrike" kern="0" cap="none" spc="0" normalizeH="0" baseline="0" noProof="0" dirty="0" smtClean="0">
              <a:ln>
                <a:noFill/>
              </a:ln>
              <a:solidFill>
                <a:srgbClr val="0000FF"/>
              </a:solidFill>
              <a:effectLst/>
              <a:uLnTx/>
              <a:uFillTx/>
              <a:latin typeface="Arial" charset="0"/>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188640"/>
            <a:ext cx="6419056" cy="811468"/>
          </a:xfrm>
        </p:spPr>
        <p:txBody>
          <a:bodyPr/>
          <a:lstStyle/>
          <a:p>
            <a:pPr algn="ctr" eaLnBrk="1" hangingPunct="1"/>
            <a:r>
              <a:rPr lang="fr-FR" sz="3200" dirty="0" smtClean="0">
                <a:solidFill>
                  <a:srgbClr val="FF0000"/>
                </a:solidFill>
                <a:latin typeface="Arial" charset="0"/>
              </a:rPr>
              <a:t>Principaux produits du RGPH</a:t>
            </a:r>
          </a:p>
        </p:txBody>
      </p:sp>
      <p:sp>
        <p:nvSpPr>
          <p:cNvPr id="3" name="Espace réservé du contenu 2"/>
          <p:cNvSpPr>
            <a:spLocks noGrp="1"/>
          </p:cNvSpPr>
          <p:nvPr>
            <p:ph idx="1"/>
          </p:nvPr>
        </p:nvSpPr>
        <p:spPr>
          <a:xfrm>
            <a:off x="142844" y="1643050"/>
            <a:ext cx="8786874" cy="5000660"/>
          </a:xfrm>
        </p:spPr>
        <p:txBody>
          <a:bodyPr/>
          <a:lstStyle/>
          <a:p>
            <a:pPr>
              <a:buNone/>
            </a:pPr>
            <a:r>
              <a:rPr lang="fr-FR" sz="2400" b="1" dirty="0" smtClean="0">
                <a:solidFill>
                  <a:schemeClr val="accent1">
                    <a:lumMod val="75000"/>
                  </a:schemeClr>
                </a:solidFill>
                <a:latin typeface="Arial" pitchFamily="34" charset="0"/>
                <a:cs typeface="Arial" pitchFamily="34" charset="0"/>
              </a:rPr>
              <a:t>Tome 4: Ménage, condition d’habitation et pauvreté</a:t>
            </a:r>
          </a:p>
          <a:p>
            <a:pPr>
              <a:buFont typeface="Wingdings" pitchFamily="2" charset="2"/>
              <a:buChar char="q"/>
            </a:pPr>
            <a:r>
              <a:rPr lang="fr-FR" sz="2400" dirty="0" smtClean="0">
                <a:latin typeface="Arial" pitchFamily="34" charset="0"/>
                <a:cs typeface="Arial" pitchFamily="34" charset="0"/>
              </a:rPr>
              <a:t>Ménages et conditions d’habitation;</a:t>
            </a:r>
          </a:p>
          <a:p>
            <a:pPr>
              <a:buFont typeface="Wingdings" pitchFamily="2" charset="2"/>
              <a:buChar char="q"/>
            </a:pPr>
            <a:r>
              <a:rPr lang="fr-FR" sz="2400" dirty="0" smtClean="0">
                <a:latin typeface="Arial" pitchFamily="34" charset="0"/>
                <a:cs typeface="Arial" pitchFamily="34" charset="0"/>
              </a:rPr>
              <a:t>Pauvreté;</a:t>
            </a:r>
          </a:p>
          <a:p>
            <a:pPr>
              <a:buNone/>
            </a:pPr>
            <a:r>
              <a:rPr lang="fr-FR" sz="2400" b="1" dirty="0" smtClean="0">
                <a:solidFill>
                  <a:schemeClr val="accent1">
                    <a:lumMod val="75000"/>
                  </a:schemeClr>
                </a:solidFill>
                <a:latin typeface="Arial" pitchFamily="34" charset="0"/>
                <a:cs typeface="Arial" pitchFamily="34" charset="0"/>
              </a:rPr>
              <a:t>Tome 5: Caractéristiques des population vulnérables:</a:t>
            </a:r>
          </a:p>
          <a:p>
            <a:pPr>
              <a:buFont typeface="Wingdings" pitchFamily="2" charset="2"/>
              <a:buChar char="q"/>
            </a:pPr>
            <a:r>
              <a:rPr lang="fr-FR" sz="2400" dirty="0" smtClean="0">
                <a:latin typeface="Arial" pitchFamily="34" charset="0"/>
                <a:cs typeface="Arial" pitchFamily="34" charset="0"/>
              </a:rPr>
              <a:t>Femme;</a:t>
            </a:r>
          </a:p>
          <a:p>
            <a:pPr>
              <a:buFont typeface="Wingdings" pitchFamily="2" charset="2"/>
              <a:buChar char="q"/>
            </a:pPr>
            <a:r>
              <a:rPr lang="fr-FR" sz="2400" dirty="0" smtClean="0">
                <a:latin typeface="Arial" pitchFamily="34" charset="0"/>
                <a:cs typeface="Arial" pitchFamily="34" charset="0"/>
              </a:rPr>
              <a:t>Enfants;</a:t>
            </a:r>
          </a:p>
          <a:p>
            <a:pPr>
              <a:buFont typeface="Wingdings" pitchFamily="2" charset="2"/>
              <a:buChar char="q"/>
            </a:pPr>
            <a:r>
              <a:rPr lang="fr-FR" sz="2400" dirty="0" smtClean="0">
                <a:latin typeface="Arial" pitchFamily="34" charset="0"/>
                <a:cs typeface="Arial" pitchFamily="34" charset="0"/>
              </a:rPr>
              <a:t>Personnes âgées et personnes handicapées</a:t>
            </a:r>
          </a:p>
          <a:p>
            <a:pPr>
              <a:buNone/>
            </a:pPr>
            <a:r>
              <a:rPr lang="fr-FR" sz="2400" b="1" dirty="0" smtClean="0">
                <a:solidFill>
                  <a:schemeClr val="accent1">
                    <a:lumMod val="75000"/>
                  </a:schemeClr>
                </a:solidFill>
                <a:latin typeface="Arial" pitchFamily="34" charset="0"/>
                <a:cs typeface="Arial" pitchFamily="34" charset="0"/>
              </a:rPr>
              <a:t>Tome 6: Projections démographiques et études prospectives de la demande sociale</a:t>
            </a:r>
          </a:p>
          <a:p>
            <a:pPr>
              <a:buFont typeface="Wingdings" pitchFamily="2" charset="2"/>
              <a:buChar char="q"/>
            </a:pPr>
            <a:r>
              <a:rPr lang="fr-FR" sz="2400" dirty="0" smtClean="0">
                <a:latin typeface="Arial" pitchFamily="34" charset="0"/>
                <a:cs typeface="Arial" pitchFamily="34" charset="0"/>
              </a:rPr>
              <a:t>Projections démographiques et études prospectives de la demande sociales</a:t>
            </a:r>
          </a:p>
          <a:p>
            <a:pPr>
              <a:buNone/>
            </a:pPr>
            <a:endParaRPr lang="fr-FR" sz="2400" dirty="0" smtClean="0">
              <a:latin typeface="Arial" pitchFamily="34" charset="0"/>
              <a:cs typeface="Arial" pitchFamily="34" charset="0"/>
            </a:endParaRPr>
          </a:p>
        </p:txBody>
      </p:sp>
      <p:sp>
        <p:nvSpPr>
          <p:cNvPr id="4" name="Titre 1"/>
          <p:cNvSpPr txBox="1">
            <a:spLocks/>
          </p:cNvSpPr>
          <p:nvPr/>
        </p:nvSpPr>
        <p:spPr>
          <a:xfrm>
            <a:off x="2571736" y="857232"/>
            <a:ext cx="6419056" cy="928694"/>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000" b="1" kern="0" dirty="0" smtClean="0">
                <a:solidFill>
                  <a:srgbClr val="0000FF"/>
                </a:solidFill>
                <a:ea typeface="+mj-ea"/>
                <a:cs typeface="+mj-cs"/>
              </a:rPr>
              <a:t>Généralement une vingtaine de thèmes sont développés et publiés sous formes de tomes/volumes</a:t>
            </a:r>
            <a:endParaRPr kumimoji="0" lang="fr-FR" sz="2000" b="1" i="0" u="none" strike="noStrike" kern="0" cap="none" spc="0" normalizeH="0" baseline="0" noProof="0" dirty="0" smtClean="0">
              <a:ln>
                <a:noFill/>
              </a:ln>
              <a:solidFill>
                <a:srgbClr val="0000FF"/>
              </a:solidFill>
              <a:effectLst/>
              <a:uLnTx/>
              <a:uFillTx/>
              <a:latin typeface="Arial" charset="0"/>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14546" y="142852"/>
            <a:ext cx="6419056" cy="1143000"/>
          </a:xfrm>
        </p:spPr>
        <p:txBody>
          <a:bodyPr/>
          <a:lstStyle/>
          <a:p>
            <a:pPr algn="ctr" eaLnBrk="1" hangingPunct="1"/>
            <a:r>
              <a:rPr lang="fr-FR" sz="2400" dirty="0" smtClean="0">
                <a:solidFill>
                  <a:srgbClr val="FF0000"/>
                </a:solidFill>
                <a:latin typeface="Arial" charset="0"/>
              </a:rPr>
              <a:t>Principaux indicateurs des OMD calculés à partir du RGPH</a:t>
            </a:r>
          </a:p>
        </p:txBody>
      </p:sp>
      <p:graphicFrame>
        <p:nvGraphicFramePr>
          <p:cNvPr id="5" name="Espace réservé du contenu 4"/>
          <p:cNvGraphicFramePr>
            <a:graphicFrameLocks noGrp="1"/>
          </p:cNvGraphicFramePr>
          <p:nvPr>
            <p:ph idx="1"/>
          </p:nvPr>
        </p:nvGraphicFramePr>
        <p:xfrm>
          <a:off x="214282" y="1428737"/>
          <a:ext cx="8715435" cy="5251382"/>
        </p:xfrm>
        <a:graphic>
          <a:graphicData uri="http://schemas.openxmlformats.org/drawingml/2006/table">
            <a:tbl>
              <a:tblPr firstRow="1" bandRow="1">
                <a:tableStyleId>{5C22544A-7EE6-4342-B048-85BDC9FD1C3A}</a:tableStyleId>
              </a:tblPr>
              <a:tblGrid>
                <a:gridCol w="2178860"/>
                <a:gridCol w="3464742"/>
                <a:gridCol w="1500198"/>
                <a:gridCol w="1571635"/>
              </a:tblGrid>
              <a:tr h="428627">
                <a:tc>
                  <a:txBody>
                    <a:bodyPr/>
                    <a:lstStyle/>
                    <a:p>
                      <a:r>
                        <a:rPr lang="fr-FR" dirty="0" smtClean="0"/>
                        <a:t>Objectifs</a:t>
                      </a:r>
                      <a:endParaRPr lang="fr-FR" dirty="0"/>
                    </a:p>
                  </a:txBody>
                  <a:tcPr/>
                </a:tc>
                <a:tc>
                  <a:txBody>
                    <a:bodyPr/>
                    <a:lstStyle/>
                    <a:p>
                      <a:r>
                        <a:rPr lang="fr-FR" dirty="0" smtClean="0"/>
                        <a:t>Indicateurs</a:t>
                      </a:r>
                      <a:endParaRPr lang="fr-FR" dirty="0"/>
                    </a:p>
                  </a:txBody>
                  <a:tcPr/>
                </a:tc>
                <a:tc>
                  <a:txBody>
                    <a:bodyPr/>
                    <a:lstStyle/>
                    <a:p>
                      <a:r>
                        <a:rPr lang="fr-FR" dirty="0" smtClean="0"/>
                        <a:t>Source</a:t>
                      </a:r>
                      <a:endParaRPr lang="fr-FR" dirty="0"/>
                    </a:p>
                  </a:txBody>
                  <a:tcPr/>
                </a:tc>
                <a:tc>
                  <a:txBody>
                    <a:bodyPr/>
                    <a:lstStyle/>
                    <a:p>
                      <a:r>
                        <a:rPr lang="fr-FR" dirty="0" smtClean="0"/>
                        <a:t>Observation</a:t>
                      </a:r>
                      <a:endParaRPr lang="fr-FR" dirty="0"/>
                    </a:p>
                  </a:txBody>
                  <a:tcPr/>
                </a:tc>
              </a:tr>
              <a:tr h="351758">
                <a:tc rowSpan="4">
                  <a:txBody>
                    <a:bodyPr/>
                    <a:lstStyle/>
                    <a:p>
                      <a:pPr algn="ctr"/>
                      <a:r>
                        <a:rPr lang="fr-FR" sz="1800" b="1" kern="1200" dirty="0" smtClean="0">
                          <a:solidFill>
                            <a:schemeClr val="dk1"/>
                          </a:solidFill>
                          <a:latin typeface="+mn-lt"/>
                          <a:ea typeface="+mn-ea"/>
                          <a:cs typeface="+mn-cs"/>
                        </a:rPr>
                        <a:t>Objectif 1 : Eliminer l’extrême pauvreté et la faim</a:t>
                      </a:r>
                      <a:endParaRPr lang="fr-FR" dirty="0"/>
                    </a:p>
                  </a:txBody>
                  <a:tcPr anchor="ctr"/>
                </a:tc>
                <a:tc>
                  <a:txBody>
                    <a:bodyPr/>
                    <a:lstStyle/>
                    <a:p>
                      <a:r>
                        <a:rPr lang="fr-FR" sz="1600" b="1" i="1" kern="1200" dirty="0" smtClean="0">
                          <a:solidFill>
                            <a:schemeClr val="dk1"/>
                          </a:solidFill>
                          <a:latin typeface="+mn-lt"/>
                          <a:ea typeface="+mn-ea"/>
                          <a:cs typeface="+mn-cs"/>
                        </a:rPr>
                        <a:t>1.1 Indice</a:t>
                      </a:r>
                      <a:r>
                        <a:rPr lang="fr-FR" sz="1600" b="1" i="1" kern="1200" baseline="0" dirty="0" smtClean="0">
                          <a:solidFill>
                            <a:schemeClr val="dk1"/>
                          </a:solidFill>
                          <a:latin typeface="+mn-lt"/>
                          <a:ea typeface="+mn-ea"/>
                          <a:cs typeface="+mn-cs"/>
                        </a:rPr>
                        <a:t> d’écart de la pauvreté</a:t>
                      </a:r>
                      <a:endParaRPr lang="fr-FR" sz="1600" b="1" dirty="0"/>
                    </a:p>
                  </a:txBody>
                  <a:tcPr/>
                </a:tc>
                <a:tc>
                  <a:txBody>
                    <a:bodyPr/>
                    <a:lstStyle/>
                    <a:p>
                      <a:pPr algn="ctr"/>
                      <a:r>
                        <a:rPr lang="fr-FR" dirty="0" smtClean="0"/>
                        <a:t>Tome 4</a:t>
                      </a:r>
                      <a:endParaRPr lang="fr-FR" dirty="0"/>
                    </a:p>
                  </a:txBody>
                  <a:tcPr/>
                </a:tc>
                <a:tc>
                  <a:txBody>
                    <a:bodyPr/>
                    <a:lstStyle/>
                    <a:p>
                      <a:pPr marL="0" algn="ctr" defTabSz="914400" rtl="0" eaLnBrk="1" latinLnBrk="0" hangingPunct="1">
                        <a:lnSpc>
                          <a:spcPct val="115000"/>
                        </a:lnSpc>
                        <a:spcAft>
                          <a:spcPts val="0"/>
                        </a:spcAft>
                      </a:pPr>
                      <a:r>
                        <a:rPr lang="fr-FR" sz="1600" kern="1200" dirty="0" smtClean="0">
                          <a:solidFill>
                            <a:schemeClr val="dk1"/>
                          </a:solidFill>
                          <a:latin typeface="+mn-lt"/>
                          <a:ea typeface="+mn-ea"/>
                          <a:cs typeface="+mn-cs"/>
                        </a:rPr>
                        <a:t>Pauvreté</a:t>
                      </a:r>
                    </a:p>
                  </a:txBody>
                  <a:tcPr marL="44450" marR="44450" marT="0" marB="0" anchor="ctr"/>
                </a:tc>
              </a:tr>
              <a:tr h="556950">
                <a:tc vMerge="1">
                  <a:txBody>
                    <a:bodyPr/>
                    <a:lstStyle/>
                    <a:p>
                      <a:endParaRPr lang="fr-FR" dirty="0"/>
                    </a:p>
                  </a:txBody>
                  <a:tcPr/>
                </a:tc>
                <a:tc>
                  <a:txBody>
                    <a:bodyPr/>
                    <a:lstStyle/>
                    <a:p>
                      <a:pPr marL="0" algn="l" defTabSz="914400" rtl="0" eaLnBrk="1" latinLnBrk="0" hangingPunct="1"/>
                      <a:r>
                        <a:rPr lang="fr-FR" sz="1600" b="1" i="1" kern="1200" dirty="0" smtClean="0">
                          <a:solidFill>
                            <a:schemeClr val="dk1"/>
                          </a:solidFill>
                          <a:latin typeface="+mn-lt"/>
                          <a:ea typeface="+mn-ea"/>
                          <a:cs typeface="+mn-cs"/>
                        </a:rPr>
                        <a:t>1.3 Part du quintile le plus pauvre de la population</a:t>
                      </a:r>
                    </a:p>
                  </a:txBody>
                  <a:tcPr/>
                </a:tc>
                <a:tc>
                  <a:txBody>
                    <a:bodyPr/>
                    <a:lstStyle/>
                    <a:p>
                      <a:pPr algn="ctr"/>
                      <a:r>
                        <a:rPr lang="fr-FR" dirty="0" smtClean="0"/>
                        <a:t>Tome 4</a:t>
                      </a:r>
                      <a:endParaRPr lang="fr-FR" dirty="0"/>
                    </a:p>
                  </a:txBody>
                  <a:tcPr/>
                </a:tc>
                <a:tc>
                  <a:txBody>
                    <a:bodyPr/>
                    <a:lstStyle/>
                    <a:p>
                      <a:pPr marL="0" algn="ctr" defTabSz="914400" rtl="0" eaLnBrk="1" latinLnBrk="0" hangingPunct="1">
                        <a:lnSpc>
                          <a:spcPct val="115000"/>
                        </a:lnSpc>
                        <a:spcAft>
                          <a:spcPts val="0"/>
                        </a:spcAft>
                      </a:pPr>
                      <a:r>
                        <a:rPr lang="fr-FR" sz="1600" kern="1200" dirty="0" smtClean="0">
                          <a:solidFill>
                            <a:schemeClr val="dk1"/>
                          </a:solidFill>
                          <a:latin typeface="+mn-lt"/>
                          <a:ea typeface="+mn-ea"/>
                          <a:cs typeface="+mn-cs"/>
                        </a:rPr>
                        <a:t>Pauvreté</a:t>
                      </a:r>
                    </a:p>
                  </a:txBody>
                  <a:tcPr marL="44450" marR="44450" marT="0" marB="0" anchor="ctr"/>
                </a:tc>
              </a:tr>
              <a:tr h="351758">
                <a:tc vMerge="1">
                  <a:txBody>
                    <a:bodyPr/>
                    <a:lstStyle/>
                    <a:p>
                      <a:endParaRPr lang="fr-FR" dirty="0"/>
                    </a:p>
                  </a:txBody>
                  <a:tcPr/>
                </a:tc>
                <a:tc>
                  <a:txBody>
                    <a:bodyPr/>
                    <a:lstStyle/>
                    <a:p>
                      <a:pPr marL="0" algn="l" defTabSz="914400" rtl="0" eaLnBrk="1" latinLnBrk="0" hangingPunct="1"/>
                      <a:r>
                        <a:rPr lang="fr-FR" sz="1600" b="1" i="1" kern="1200" dirty="0" smtClean="0">
                          <a:solidFill>
                            <a:schemeClr val="dk1"/>
                          </a:solidFill>
                          <a:latin typeface="+mn-lt"/>
                          <a:ea typeface="+mn-ea"/>
                          <a:cs typeface="+mn-cs"/>
                        </a:rPr>
                        <a:t>1.5 Ratio emploi/population</a:t>
                      </a:r>
                    </a:p>
                  </a:txBody>
                  <a:tcPr/>
                </a:tc>
                <a:tc>
                  <a:txBody>
                    <a:bodyPr/>
                    <a:lstStyle/>
                    <a:p>
                      <a:pPr algn="ctr"/>
                      <a:r>
                        <a:rPr lang="fr-FR" dirty="0" smtClean="0"/>
                        <a:t>Tome 3</a:t>
                      </a:r>
                      <a:endParaRPr lang="fr-FR" dirty="0"/>
                    </a:p>
                  </a:txBody>
                  <a:tcPr/>
                </a:tc>
                <a:tc rowSpan="2">
                  <a:txBody>
                    <a:bodyPr/>
                    <a:lstStyle/>
                    <a:p>
                      <a:pPr algn="ctr"/>
                      <a:endParaRPr lang="fr-FR" sz="1600" dirty="0" smtClean="0"/>
                    </a:p>
                    <a:p>
                      <a:pPr algn="ctr"/>
                      <a:r>
                        <a:rPr lang="fr-FR" sz="1600" dirty="0" smtClean="0"/>
                        <a:t>Caractéristiques économiques</a:t>
                      </a:r>
                      <a:endParaRPr lang="fr-FR" sz="1600" dirty="0"/>
                    </a:p>
                  </a:txBody>
                  <a:tcPr/>
                </a:tc>
              </a:tr>
              <a:tr h="650753">
                <a:tc vMerge="1">
                  <a:txBody>
                    <a:bodyPr/>
                    <a:lstStyle/>
                    <a:p>
                      <a:pPr>
                        <a:lnSpc>
                          <a:spcPct val="80000"/>
                        </a:lnSpc>
                      </a:pPr>
                      <a:endParaRPr lang="fr-FR" dirty="0"/>
                    </a:p>
                  </a:txBody>
                  <a:tcPr/>
                </a:tc>
                <a:tc>
                  <a:txBody>
                    <a:bodyPr/>
                    <a:lstStyle/>
                    <a:p>
                      <a:pPr marL="0" algn="l" defTabSz="914400" rtl="0" eaLnBrk="1" latinLnBrk="0" hangingPunct="1">
                        <a:lnSpc>
                          <a:spcPct val="80000"/>
                        </a:lnSpc>
                      </a:pPr>
                      <a:r>
                        <a:rPr lang="fr-FR" sz="1600" b="1" i="1" kern="1200" dirty="0" smtClean="0">
                          <a:solidFill>
                            <a:schemeClr val="dk1"/>
                          </a:solidFill>
                          <a:latin typeface="+mn-lt"/>
                          <a:ea typeface="+mn-ea"/>
                          <a:cs typeface="+mn-cs"/>
                        </a:rPr>
                        <a:t>1.7 Proportion de travailleurs indépendants et de travailleurs familiaux dans la population occupée</a:t>
                      </a:r>
                      <a:endParaRPr lang="fr-FR" sz="1600" b="1" i="1" kern="1200" dirty="0">
                        <a:solidFill>
                          <a:schemeClr val="dk1"/>
                        </a:solidFill>
                        <a:latin typeface="+mn-lt"/>
                        <a:ea typeface="+mn-ea"/>
                        <a:cs typeface="+mn-cs"/>
                      </a:endParaRPr>
                    </a:p>
                  </a:txBody>
                  <a:tcPr/>
                </a:tc>
                <a:tc>
                  <a:txBody>
                    <a:bodyPr/>
                    <a:lstStyle/>
                    <a:p>
                      <a:pPr algn="ctr"/>
                      <a:r>
                        <a:rPr lang="fr-FR" dirty="0" smtClean="0"/>
                        <a:t>Tome 3</a:t>
                      </a:r>
                      <a:endParaRPr lang="fr-FR" dirty="0"/>
                    </a:p>
                  </a:txBody>
                  <a:tcPr/>
                </a:tc>
                <a:tc vMerge="1">
                  <a:txBody>
                    <a:bodyPr/>
                    <a:lstStyle/>
                    <a:p>
                      <a:pPr algn="ctr">
                        <a:lnSpc>
                          <a:spcPct val="80000"/>
                        </a:lnSpc>
                      </a:pPr>
                      <a:endParaRPr lang="fr-FR" dirty="0"/>
                    </a:p>
                  </a:txBody>
                  <a:tcPr/>
                </a:tc>
              </a:tr>
              <a:tr h="556950">
                <a:tc rowSpan="2">
                  <a:txBody>
                    <a:bodyPr/>
                    <a:lstStyle/>
                    <a:p>
                      <a:r>
                        <a:rPr lang="fr-FR" sz="1800" b="1" kern="1200" dirty="0" smtClean="0">
                          <a:solidFill>
                            <a:schemeClr val="dk1"/>
                          </a:solidFill>
                          <a:latin typeface="+mn-lt"/>
                          <a:ea typeface="+mn-ea"/>
                          <a:cs typeface="+mn-cs"/>
                        </a:rPr>
                        <a:t>Objectif 2 : Assurer l’éducation primaire pour tous</a:t>
                      </a:r>
                      <a:endParaRPr lang="fr-FR" dirty="0"/>
                    </a:p>
                  </a:txBody>
                  <a:tcPr/>
                </a:tc>
                <a:tc>
                  <a:txBody>
                    <a:bodyPr/>
                    <a:lstStyle/>
                    <a:p>
                      <a:r>
                        <a:rPr lang="fr-FR" sz="1600" b="1" i="1" kern="1200" dirty="0" smtClean="0">
                          <a:solidFill>
                            <a:schemeClr val="dk1"/>
                          </a:solidFill>
                          <a:latin typeface="+mn-lt"/>
                          <a:ea typeface="+mn-ea"/>
                          <a:cs typeface="+mn-cs"/>
                        </a:rPr>
                        <a:t>2.1 Taux net de scolarisation dans le primaire</a:t>
                      </a:r>
                    </a:p>
                  </a:txBody>
                  <a:tcPr/>
                </a:tc>
                <a:tc>
                  <a:txBody>
                    <a:bodyPr/>
                    <a:lstStyle/>
                    <a:p>
                      <a:pPr algn="ctr"/>
                      <a:r>
                        <a:rPr lang="fr-FR" smtClean="0"/>
                        <a:t>Tome 3</a:t>
                      </a:r>
                      <a:endParaRPr lang="fr-FR" dirty="0"/>
                    </a:p>
                  </a:txBody>
                  <a:tcPr marL="44450" marR="44450" marT="0" marB="0" anchor="ctr"/>
                </a:tc>
                <a:tc>
                  <a:txBody>
                    <a:bodyPr/>
                    <a:lstStyle/>
                    <a:p>
                      <a:pPr marL="0" algn="ctr" defTabSz="914400" rtl="0" eaLnBrk="1" latinLnBrk="0" hangingPunct="1">
                        <a:lnSpc>
                          <a:spcPct val="115000"/>
                        </a:lnSpc>
                        <a:spcAft>
                          <a:spcPts val="0"/>
                        </a:spcAft>
                      </a:pPr>
                      <a:r>
                        <a:rPr lang="fr-FR" sz="1600" kern="1200" dirty="0" smtClean="0">
                          <a:solidFill>
                            <a:schemeClr val="dk1"/>
                          </a:solidFill>
                          <a:latin typeface="+mn-lt"/>
                          <a:ea typeface="+mn-ea"/>
                          <a:cs typeface="+mn-cs"/>
                        </a:rPr>
                        <a:t>Scolarisation</a:t>
                      </a:r>
                    </a:p>
                  </a:txBody>
                  <a:tcPr marL="44450" marR="44450" marT="0" marB="0" anchor="ctr"/>
                </a:tc>
              </a:tr>
              <a:tr h="556950">
                <a:tc vMerge="1">
                  <a:txBody>
                    <a:bodyPr/>
                    <a:lstStyle/>
                    <a:p>
                      <a:endParaRPr lang="fr-FR" dirty="0"/>
                    </a:p>
                  </a:txBody>
                  <a:tcPr/>
                </a:tc>
                <a:tc>
                  <a:txBody>
                    <a:bodyPr/>
                    <a:lstStyle/>
                    <a:p>
                      <a:r>
                        <a:rPr lang="fr-FR" sz="1600" b="1" i="1" kern="1200" dirty="0" smtClean="0">
                          <a:solidFill>
                            <a:schemeClr val="dk1"/>
                          </a:solidFill>
                          <a:latin typeface="+mn-lt"/>
                          <a:ea typeface="+mn-ea"/>
                          <a:cs typeface="+mn-cs"/>
                        </a:rPr>
                        <a:t>2.3 Taux d’alphabétisation des 15-24 ans, femmes et hommes</a:t>
                      </a:r>
                    </a:p>
                  </a:txBody>
                  <a:tcPr/>
                </a:tc>
                <a:tc>
                  <a:txBody>
                    <a:bodyPr/>
                    <a:lstStyle/>
                    <a:p>
                      <a:pPr algn="ctr"/>
                      <a:r>
                        <a:rPr lang="fr-FR" dirty="0" smtClean="0"/>
                        <a:t>Tome 3</a:t>
                      </a:r>
                      <a:endParaRPr lang="fr-FR" dirty="0"/>
                    </a:p>
                  </a:txBody>
                  <a:tcPr marL="44450" marR="44450" marT="0" marB="0" anchor="ctr"/>
                </a:tc>
                <a:tc>
                  <a:txBody>
                    <a:bodyPr/>
                    <a:lstStyle/>
                    <a:p>
                      <a:pPr marL="0" algn="ctr" defTabSz="914400" rtl="0" eaLnBrk="1" latinLnBrk="0" hangingPunct="1">
                        <a:lnSpc>
                          <a:spcPct val="115000"/>
                        </a:lnSpc>
                        <a:spcAft>
                          <a:spcPts val="0"/>
                        </a:spcAft>
                      </a:pPr>
                      <a:r>
                        <a:rPr lang="fr-FR" sz="1600" kern="1200" dirty="0" smtClean="0">
                          <a:solidFill>
                            <a:schemeClr val="dk1"/>
                          </a:solidFill>
                          <a:latin typeface="+mn-lt"/>
                          <a:ea typeface="+mn-ea"/>
                          <a:cs typeface="+mn-cs"/>
                        </a:rPr>
                        <a:t>Alphabétisation</a:t>
                      </a:r>
                    </a:p>
                  </a:txBody>
                  <a:tcPr marL="44450" marR="44450" marT="0" marB="0" anchor="ctr"/>
                </a:tc>
              </a:tr>
              <a:tr h="791456">
                <a:tc rowSpan="2">
                  <a:txBody>
                    <a:bodyPr/>
                    <a:lstStyle/>
                    <a:p>
                      <a:pPr algn="ctr"/>
                      <a:r>
                        <a:rPr lang="fr-FR" sz="1800" b="1" kern="1200" dirty="0" smtClean="0">
                          <a:solidFill>
                            <a:schemeClr val="dk1"/>
                          </a:solidFill>
                          <a:latin typeface="+mn-lt"/>
                          <a:ea typeface="+mn-ea"/>
                          <a:cs typeface="+mn-cs"/>
                        </a:rPr>
                        <a:t>Objectif 3 : Promouvoir l’égalité des sexes et l’autonomisation des femmes </a:t>
                      </a:r>
                      <a:endParaRPr lang="fr-FR" dirty="0"/>
                    </a:p>
                  </a:txBody>
                  <a:tcPr/>
                </a:tc>
                <a:tc>
                  <a:txBody>
                    <a:bodyPr/>
                    <a:lstStyle/>
                    <a:p>
                      <a:r>
                        <a:rPr lang="fr-FR" sz="1600" b="1" i="1" kern="1200" dirty="0" smtClean="0">
                          <a:solidFill>
                            <a:schemeClr val="dk1"/>
                          </a:solidFill>
                          <a:latin typeface="+mn-lt"/>
                          <a:ea typeface="+mn-ea"/>
                          <a:cs typeface="+mn-cs"/>
                        </a:rPr>
                        <a:t>3.1 Ratio filles/garçons dans l’enseignement primaire, secondaire et supérieur</a:t>
                      </a:r>
                    </a:p>
                  </a:txBody>
                  <a:tcPr/>
                </a:tc>
                <a:tc>
                  <a:txBody>
                    <a:bodyPr/>
                    <a:lstStyle/>
                    <a:p>
                      <a:pPr algn="ctr"/>
                      <a:r>
                        <a:rPr lang="fr-FR" smtClean="0"/>
                        <a:t>Tome 3</a:t>
                      </a:r>
                      <a:endParaRPr lang="fr-FR" dirty="0"/>
                    </a:p>
                  </a:txBody>
                  <a:tcPr marL="44450" marR="44450" marT="0" marB="0" anchor="ctr"/>
                </a:tc>
                <a:tc>
                  <a:txBody>
                    <a:bodyPr/>
                    <a:lstStyle/>
                    <a:p>
                      <a:pPr marL="0" algn="ctr" defTabSz="914400" rtl="0" eaLnBrk="1" latinLnBrk="0" hangingPunct="1">
                        <a:lnSpc>
                          <a:spcPct val="115000"/>
                        </a:lnSpc>
                        <a:spcAft>
                          <a:spcPts val="0"/>
                        </a:spcAft>
                      </a:pPr>
                      <a:r>
                        <a:rPr lang="fr-FR" sz="1800" kern="1200" dirty="0" smtClean="0">
                          <a:solidFill>
                            <a:schemeClr val="dk1"/>
                          </a:solidFill>
                          <a:latin typeface="+mn-lt"/>
                          <a:ea typeface="+mn-ea"/>
                          <a:cs typeface="+mn-cs"/>
                        </a:rPr>
                        <a:t>Scolarisation</a:t>
                      </a:r>
                    </a:p>
                  </a:txBody>
                  <a:tcPr marL="44450" marR="44450" marT="0" marB="0" anchor="ctr"/>
                </a:tc>
              </a:tr>
              <a:tr h="854259">
                <a:tc vMerge="1">
                  <a:txBody>
                    <a:bodyPr/>
                    <a:lstStyle/>
                    <a:p>
                      <a:pPr algn="ctr"/>
                      <a:endParaRPr lang="fr-FR" dirty="0"/>
                    </a:p>
                  </a:txBody>
                  <a:tcPr/>
                </a:tc>
                <a:tc>
                  <a:txBody>
                    <a:bodyPr/>
                    <a:lstStyle/>
                    <a:p>
                      <a:r>
                        <a:rPr lang="fr-FR" sz="1600" b="1" i="1" kern="1200" dirty="0" smtClean="0">
                          <a:solidFill>
                            <a:schemeClr val="dk1"/>
                          </a:solidFill>
                          <a:latin typeface="+mn-lt"/>
                          <a:ea typeface="+mn-ea"/>
                          <a:cs typeface="+mn-cs"/>
                        </a:rPr>
                        <a:t>3.2 Proportion des femmes salariées dans le secteur non agricole</a:t>
                      </a:r>
                    </a:p>
                  </a:txBody>
                  <a:tcPr/>
                </a:tc>
                <a:tc>
                  <a:txBody>
                    <a:bodyPr/>
                    <a:lstStyle/>
                    <a:p>
                      <a:pPr algn="ctr"/>
                      <a:r>
                        <a:rPr lang="fr-FR" dirty="0" smtClean="0"/>
                        <a:t>Tome 3</a:t>
                      </a:r>
                      <a:endParaRPr lang="fr-FR" dirty="0"/>
                    </a:p>
                  </a:txBody>
                  <a:tcPr marL="44450" marR="4445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600" dirty="0" smtClean="0"/>
                        <a:t>Caractéristiques économiques</a:t>
                      </a:r>
                    </a:p>
                    <a:p>
                      <a:pPr marL="0" algn="ctr" defTabSz="914400" rtl="0" eaLnBrk="1" latinLnBrk="0" hangingPunct="1">
                        <a:lnSpc>
                          <a:spcPct val="115000"/>
                        </a:lnSpc>
                        <a:spcAft>
                          <a:spcPts val="0"/>
                        </a:spcAft>
                      </a:pPr>
                      <a:endParaRPr lang="fr-FR" sz="1600" kern="1200" dirty="0" smtClean="0">
                        <a:solidFill>
                          <a:schemeClr val="dk1"/>
                        </a:solidFill>
                        <a:latin typeface="+mn-lt"/>
                        <a:ea typeface="+mn-ea"/>
                        <a:cs typeface="+mn-cs"/>
                      </a:endParaRPr>
                    </a:p>
                  </a:txBody>
                  <a:tcPr marL="44450" marR="44450" marT="0" marB="0" anchor="ct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 xmlns:p14="http://schemas.microsoft.com/office/powerpoint/2010/main" val="3565098546"/>
              </p:ext>
            </p:extLst>
          </p:nvPr>
        </p:nvGraphicFramePr>
        <p:xfrm>
          <a:off x="142844" y="1071546"/>
          <a:ext cx="8829676" cy="5456278"/>
        </p:xfrm>
        <a:graphic>
          <a:graphicData uri="http://schemas.openxmlformats.org/drawingml/2006/table">
            <a:tbl>
              <a:tblPr firstRow="1" bandRow="1">
                <a:tableStyleId>{5C22544A-7EE6-4342-B048-85BDC9FD1C3A}</a:tableStyleId>
              </a:tblPr>
              <a:tblGrid>
                <a:gridCol w="2317199"/>
                <a:gridCol w="3589466"/>
                <a:gridCol w="1344113"/>
                <a:gridCol w="1578898"/>
              </a:tblGrid>
              <a:tr h="518222">
                <a:tc>
                  <a:txBody>
                    <a:bodyPr/>
                    <a:lstStyle/>
                    <a:p>
                      <a:r>
                        <a:rPr lang="fr-FR" sz="1600" dirty="0" smtClean="0"/>
                        <a:t>Objectifs</a:t>
                      </a:r>
                      <a:endParaRPr lang="fr-FR" sz="1600" dirty="0"/>
                    </a:p>
                  </a:txBody>
                  <a:tcPr/>
                </a:tc>
                <a:tc>
                  <a:txBody>
                    <a:bodyPr/>
                    <a:lstStyle/>
                    <a:p>
                      <a:r>
                        <a:rPr lang="fr-FR" dirty="0" smtClean="0"/>
                        <a:t>Indicateurs</a:t>
                      </a:r>
                      <a:endParaRPr lang="fr-FR" dirty="0"/>
                    </a:p>
                  </a:txBody>
                  <a:tcPr/>
                </a:tc>
                <a:tc>
                  <a:txBody>
                    <a:bodyPr/>
                    <a:lstStyle/>
                    <a:p>
                      <a:r>
                        <a:rPr lang="fr-FR" dirty="0" smtClean="0"/>
                        <a:t>Source</a:t>
                      </a:r>
                      <a:endParaRPr lang="fr-FR" dirty="0"/>
                    </a:p>
                  </a:txBody>
                  <a:tcPr/>
                </a:tc>
                <a:tc>
                  <a:txBody>
                    <a:bodyPr/>
                    <a:lstStyle/>
                    <a:p>
                      <a:r>
                        <a:rPr lang="fr-FR" dirty="0" smtClean="0"/>
                        <a:t>Observation</a:t>
                      </a:r>
                      <a:endParaRPr lang="fr-FR" dirty="0"/>
                    </a:p>
                  </a:txBody>
                  <a:tcPr/>
                </a:tc>
              </a:tr>
              <a:tr h="675954">
                <a:tc rowSpan="2">
                  <a:txBody>
                    <a:bodyPr/>
                    <a:lstStyle/>
                    <a:p>
                      <a:pPr marL="0" algn="ctr" defTabSz="914400" rtl="0" eaLnBrk="1" latinLnBrk="0" hangingPunct="1">
                        <a:lnSpc>
                          <a:spcPct val="115000"/>
                        </a:lnSpc>
                        <a:spcAft>
                          <a:spcPts val="0"/>
                        </a:spcAft>
                      </a:pPr>
                      <a:r>
                        <a:rPr lang="fr-FR" sz="1800" b="1" kern="1200" dirty="0" smtClean="0">
                          <a:solidFill>
                            <a:schemeClr val="dk1"/>
                          </a:solidFill>
                          <a:latin typeface="+mn-lt"/>
                          <a:ea typeface="+mn-ea"/>
                          <a:cs typeface="+mn-cs"/>
                        </a:rPr>
                        <a:t>Objectif 4 : Réduire la mortalité des enfants de moins de 5 ans </a:t>
                      </a:r>
                    </a:p>
                  </a:txBody>
                  <a:tcPr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4.1 Taux de mortalité des enfants de moins de 5 ans</a:t>
                      </a:r>
                      <a:endParaRPr lang="fr-FR" sz="1600" b="1" i="1" kern="1200" dirty="0">
                        <a:solidFill>
                          <a:schemeClr val="dk1"/>
                        </a:solidFill>
                        <a:latin typeface="+mn-lt"/>
                        <a:ea typeface="+mn-ea"/>
                        <a:cs typeface="+mn-cs"/>
                      </a:endParaRPr>
                    </a:p>
                  </a:txBody>
                  <a:tcPr/>
                </a:tc>
                <a:tc>
                  <a:txBody>
                    <a:bodyPr/>
                    <a:lstStyle/>
                    <a:p>
                      <a:pPr algn="ctr">
                        <a:lnSpc>
                          <a:spcPct val="50000"/>
                        </a:lnSpc>
                      </a:pPr>
                      <a:r>
                        <a:rPr lang="fr-FR" dirty="0" smtClean="0"/>
                        <a:t>Tome 2</a:t>
                      </a:r>
                      <a:endParaRPr lang="fr-FR" dirty="0"/>
                    </a:p>
                  </a:txBody>
                  <a:tcPr/>
                </a:tc>
                <a:tc>
                  <a:txBody>
                    <a:bodyPr/>
                    <a:lstStyle/>
                    <a:p>
                      <a:pPr>
                        <a:lnSpc>
                          <a:spcPct val="50000"/>
                        </a:lnSpc>
                      </a:pPr>
                      <a:r>
                        <a:rPr lang="fr-FR" sz="1600" dirty="0" smtClean="0"/>
                        <a:t>Mortalité</a:t>
                      </a:r>
                      <a:endParaRPr lang="fr-FR" sz="1600" dirty="0"/>
                    </a:p>
                  </a:txBody>
                  <a:tcPr/>
                </a:tc>
              </a:tr>
              <a:tr h="726493">
                <a:tc vMerge="1">
                  <a:txBody>
                    <a:bodyPr/>
                    <a:lstStyle/>
                    <a:p>
                      <a:pPr marL="0" algn="ctr" defTabSz="914400" rtl="0" eaLnBrk="1" latinLnBrk="0" hangingPunct="1">
                        <a:lnSpc>
                          <a:spcPct val="115000"/>
                        </a:lnSpc>
                        <a:spcAft>
                          <a:spcPts val="0"/>
                        </a:spcAft>
                      </a:pPr>
                      <a:endParaRPr lang="fr-FR" sz="1800" b="1" kern="1200" dirty="0" smtClean="0">
                        <a:solidFill>
                          <a:schemeClr val="dk1"/>
                        </a:solidFill>
                        <a:latin typeface="+mn-lt"/>
                        <a:ea typeface="+mn-ea"/>
                        <a:cs typeface="+mn-cs"/>
                      </a:endParaRPr>
                    </a:p>
                  </a:txBody>
                  <a:tcPr marL="44450" marR="44450" marT="0" marB="0"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4.2 Taux de mortalité infantile</a:t>
                      </a:r>
                    </a:p>
                  </a:txBody>
                  <a:tcPr marL="44450" marR="44450" marT="0" marB="0" anchor="b"/>
                </a:tc>
                <a:tc>
                  <a:txBody>
                    <a:bodyPr/>
                    <a:lstStyle/>
                    <a:p>
                      <a:pPr algn="ctr">
                        <a:lnSpc>
                          <a:spcPct val="50000"/>
                        </a:lnSpc>
                      </a:pPr>
                      <a:r>
                        <a:rPr lang="fr-FR" dirty="0" smtClean="0"/>
                        <a:t>Tome 2</a:t>
                      </a:r>
                      <a:endParaRPr lang="fr-FR" dirty="0"/>
                    </a:p>
                  </a:txBody>
                  <a:tcPr marL="44450" marR="44450" marT="0" marB="0" anchor="ctr"/>
                </a:tc>
                <a:tc>
                  <a:txBody>
                    <a:bodyPr/>
                    <a:lstStyle/>
                    <a:p>
                      <a:pPr>
                        <a:lnSpc>
                          <a:spcPct val="50000"/>
                        </a:lnSpc>
                      </a:pPr>
                      <a:r>
                        <a:rPr lang="fr-FR" sz="1600" dirty="0" smtClean="0"/>
                        <a:t>Mortalité</a:t>
                      </a:r>
                      <a:endParaRPr lang="fr-FR" sz="1600" dirty="0"/>
                    </a:p>
                  </a:txBody>
                  <a:tcPr marL="44450" marR="44450" marT="0" marB="0" anchor="ctr"/>
                </a:tc>
              </a:tr>
              <a:tr h="236900">
                <a:tc>
                  <a:txBody>
                    <a:bodyPr/>
                    <a:lstStyle/>
                    <a:p>
                      <a:pPr>
                        <a:lnSpc>
                          <a:spcPct val="50000"/>
                        </a:lnSpc>
                      </a:pPr>
                      <a:endParaRPr lang="fr-FR" dirty="0"/>
                    </a:p>
                  </a:txBody>
                  <a:tcPr/>
                </a:tc>
                <a:tc>
                  <a:txBody>
                    <a:bodyPr/>
                    <a:lstStyle/>
                    <a:p>
                      <a:pPr>
                        <a:lnSpc>
                          <a:spcPct val="50000"/>
                        </a:lnSpc>
                      </a:pPr>
                      <a:endParaRPr lang="fr-FR" dirty="0"/>
                    </a:p>
                  </a:txBody>
                  <a:tcPr/>
                </a:tc>
                <a:tc>
                  <a:txBody>
                    <a:bodyPr/>
                    <a:lstStyle/>
                    <a:p>
                      <a:pPr algn="ctr">
                        <a:lnSpc>
                          <a:spcPct val="50000"/>
                        </a:lnSpc>
                      </a:pPr>
                      <a:endParaRPr lang="fr-FR" dirty="0"/>
                    </a:p>
                  </a:txBody>
                  <a:tcPr/>
                </a:tc>
                <a:tc>
                  <a:txBody>
                    <a:bodyPr/>
                    <a:lstStyle/>
                    <a:p>
                      <a:pPr algn="ctr">
                        <a:lnSpc>
                          <a:spcPct val="50000"/>
                        </a:lnSpc>
                      </a:pPr>
                      <a:endParaRPr lang="fr-FR" dirty="0"/>
                    </a:p>
                  </a:txBody>
                  <a:tcPr/>
                </a:tc>
              </a:tr>
              <a:tr h="290597">
                <a:tc rowSpan="2">
                  <a:txBody>
                    <a:bodyPr/>
                    <a:lstStyle/>
                    <a:p>
                      <a:pPr marL="0" algn="ctr" defTabSz="914400" rtl="0" eaLnBrk="1" latinLnBrk="0" hangingPunct="1">
                        <a:lnSpc>
                          <a:spcPct val="115000"/>
                        </a:lnSpc>
                        <a:spcAft>
                          <a:spcPts val="0"/>
                        </a:spcAft>
                      </a:pPr>
                      <a:r>
                        <a:rPr lang="fr-FR" sz="1800" b="1" kern="1200" dirty="0" smtClean="0">
                          <a:solidFill>
                            <a:schemeClr val="dk1"/>
                          </a:solidFill>
                          <a:latin typeface="+mn-lt"/>
                          <a:ea typeface="+mn-ea"/>
                          <a:cs typeface="+mn-cs"/>
                        </a:rPr>
                        <a:t>Objectif 5 : Améliorer la santé maternelle </a:t>
                      </a:r>
                    </a:p>
                  </a:txBody>
                  <a:tcPr marL="44450" marR="44450" marT="0" marB="0"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5.1 Taux de mortalité</a:t>
                      </a:r>
                      <a:r>
                        <a:rPr lang="fr-FR" sz="1600" b="1" i="1" kern="1200" baseline="0" dirty="0" smtClean="0">
                          <a:solidFill>
                            <a:schemeClr val="dk1"/>
                          </a:solidFill>
                          <a:latin typeface="+mn-lt"/>
                          <a:ea typeface="+mn-ea"/>
                          <a:cs typeface="+mn-cs"/>
                        </a:rPr>
                        <a:t> maternelle</a:t>
                      </a:r>
                      <a:endParaRPr lang="fr-FR" sz="1600" b="1" i="1" kern="1200" dirty="0" smtClean="0">
                        <a:solidFill>
                          <a:schemeClr val="dk1"/>
                        </a:solidFill>
                        <a:latin typeface="+mn-lt"/>
                        <a:ea typeface="+mn-ea"/>
                        <a:cs typeface="+mn-cs"/>
                      </a:endParaRPr>
                    </a:p>
                  </a:txBody>
                  <a:tcPr marL="44450" marR="44450" marT="0" marB="0" anchor="b"/>
                </a:tc>
                <a:tc>
                  <a:txBody>
                    <a:bodyPr/>
                    <a:lstStyle/>
                    <a:p>
                      <a:pPr algn="ctr">
                        <a:lnSpc>
                          <a:spcPct val="50000"/>
                        </a:lnSpc>
                      </a:pPr>
                      <a:r>
                        <a:rPr lang="fr-FR" dirty="0" smtClean="0"/>
                        <a:t>Tome 2</a:t>
                      </a:r>
                      <a:endParaRPr lang="fr-FR" dirty="0"/>
                    </a:p>
                  </a:txBody>
                  <a:tcPr marL="44450" marR="44450" marT="0" marB="0" anchor="ctr"/>
                </a:tc>
                <a:tc>
                  <a:txBody>
                    <a:bodyPr/>
                    <a:lstStyle/>
                    <a:p>
                      <a:pPr marL="0" algn="ctr" defTabSz="914400" rtl="0" eaLnBrk="1" latinLnBrk="0" hangingPunct="1">
                        <a:lnSpc>
                          <a:spcPct val="115000"/>
                        </a:lnSpc>
                        <a:spcAft>
                          <a:spcPts val="0"/>
                        </a:spcAft>
                      </a:pPr>
                      <a:r>
                        <a:rPr lang="fr-FR" sz="1600" b="0" i="0" kern="1200" dirty="0" smtClean="0">
                          <a:solidFill>
                            <a:schemeClr val="dk1"/>
                          </a:solidFill>
                          <a:latin typeface="+mn-lt"/>
                          <a:ea typeface="+mn-ea"/>
                          <a:cs typeface="+mn-cs"/>
                        </a:rPr>
                        <a:t>Mortalité</a:t>
                      </a:r>
                    </a:p>
                  </a:txBody>
                  <a:tcPr marL="44450" marR="44450" marT="0" marB="0" anchor="ctr"/>
                </a:tc>
              </a:tr>
              <a:tr h="363246">
                <a:tc vMerge="1">
                  <a:txBody>
                    <a:bodyPr/>
                    <a:lstStyle/>
                    <a:p>
                      <a:endParaRPr lang="fr-FR" dirty="0"/>
                    </a:p>
                  </a:txBody>
                  <a:tcPr/>
                </a:tc>
                <a:tc rowSpan="2">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5.4 Taux de natalité parmi les adolescentes</a:t>
                      </a:r>
                    </a:p>
                  </a:txBody>
                  <a:tcPr marL="44450" marR="44450" marT="0" marB="0" anchor="b"/>
                </a:tc>
                <a:tc rowSpan="3">
                  <a:txBody>
                    <a:bodyPr/>
                    <a:lstStyle/>
                    <a:p>
                      <a:pPr algn="ctr">
                        <a:lnSpc>
                          <a:spcPct val="50000"/>
                        </a:lnSpc>
                      </a:pPr>
                      <a:r>
                        <a:rPr lang="fr-FR" sz="1600" dirty="0" smtClean="0"/>
                        <a:t>Tome 2</a:t>
                      </a:r>
                      <a:endParaRPr lang="fr-FR" sz="1600" dirty="0"/>
                    </a:p>
                  </a:txBody>
                  <a:tcPr marL="44450" marR="44450" marT="0" marB="0" anchor="ctr"/>
                </a:tc>
                <a:tc rowSpan="2">
                  <a:txBody>
                    <a:bodyPr/>
                    <a:lstStyle/>
                    <a:p>
                      <a:pPr marL="0" algn="ctr" defTabSz="914400" rtl="0" eaLnBrk="1" latinLnBrk="0" hangingPunct="1">
                        <a:lnSpc>
                          <a:spcPct val="115000"/>
                        </a:lnSpc>
                        <a:spcAft>
                          <a:spcPts val="0"/>
                        </a:spcAft>
                      </a:pPr>
                      <a:r>
                        <a:rPr lang="fr-FR" sz="1600" b="0" i="0" kern="1200" dirty="0" smtClean="0">
                          <a:solidFill>
                            <a:schemeClr val="dk1"/>
                          </a:solidFill>
                          <a:latin typeface="+mn-lt"/>
                          <a:ea typeface="+mn-ea"/>
                          <a:cs typeface="+mn-cs"/>
                        </a:rPr>
                        <a:t>Fécondité</a:t>
                      </a:r>
                    </a:p>
                  </a:txBody>
                  <a:tcPr marL="44450" marR="44450" marT="0" marB="0" anchor="ctr"/>
                </a:tc>
              </a:tr>
              <a:tr h="217948">
                <a:tc rowSpan="2">
                  <a:txBody>
                    <a:bodyPr/>
                    <a:lstStyle/>
                    <a:p>
                      <a:pPr marL="0" algn="ctr" defTabSz="914400" rtl="0" eaLnBrk="1" latinLnBrk="0" hangingPunct="1">
                        <a:lnSpc>
                          <a:spcPct val="115000"/>
                        </a:lnSpc>
                        <a:spcAft>
                          <a:spcPts val="0"/>
                        </a:spcAft>
                      </a:pPr>
                      <a:endParaRPr lang="fr-FR" sz="1800" b="1" kern="1200" dirty="0" smtClean="0">
                        <a:solidFill>
                          <a:schemeClr val="dk1"/>
                        </a:solidFill>
                        <a:latin typeface="+mn-lt"/>
                        <a:ea typeface="+mn-ea"/>
                        <a:cs typeface="+mn-cs"/>
                      </a:endParaRPr>
                    </a:p>
                  </a:txBody>
                  <a:tcPr marL="44450" marR="44450" marT="0" marB="0" anchor="ctr"/>
                </a:tc>
                <a:tc vMerge="1">
                  <a:txBody>
                    <a:bodyPr/>
                    <a:lstStyle/>
                    <a:p>
                      <a:endParaRPr lang="fr-FR"/>
                    </a:p>
                  </a:txBody>
                  <a:tcPr/>
                </a:tc>
                <a:tc vMerge="1">
                  <a:txBody>
                    <a:bodyPr/>
                    <a:lstStyle/>
                    <a:p>
                      <a:endParaRPr lang="fr-FR"/>
                    </a:p>
                  </a:txBody>
                  <a:tcPr/>
                </a:tc>
                <a:tc vMerge="1">
                  <a:txBody>
                    <a:bodyPr/>
                    <a:lstStyle/>
                    <a:p>
                      <a:endParaRPr lang="fr-FR"/>
                    </a:p>
                  </a:txBody>
                  <a:tcPr/>
                </a:tc>
              </a:tr>
              <a:tr h="290597">
                <a:tc vMerge="1">
                  <a:txBody>
                    <a:bodyPr/>
                    <a:lstStyle/>
                    <a:p>
                      <a:endParaRPr lang="fr-FR"/>
                    </a:p>
                  </a:txBody>
                  <a:tcPr/>
                </a:tc>
                <a:tc>
                  <a:txBody>
                    <a:bodyPr/>
                    <a:lstStyle/>
                    <a:p>
                      <a:pPr marL="0" algn="l" defTabSz="914400" rtl="0" eaLnBrk="1" latinLnBrk="0" hangingPunct="1">
                        <a:lnSpc>
                          <a:spcPct val="115000"/>
                        </a:lnSpc>
                        <a:spcAft>
                          <a:spcPts val="0"/>
                        </a:spcAft>
                      </a:pPr>
                      <a:endParaRPr lang="fr-FR" sz="1600" b="1" i="1" kern="1200" dirty="0" smtClean="0">
                        <a:solidFill>
                          <a:schemeClr val="dk1"/>
                        </a:solidFill>
                        <a:latin typeface="+mn-lt"/>
                        <a:ea typeface="+mn-ea"/>
                        <a:cs typeface="+mn-cs"/>
                      </a:endParaRPr>
                    </a:p>
                  </a:txBody>
                  <a:tcPr marL="44450" marR="44450" marT="0" marB="0" anchor="b"/>
                </a:tc>
                <a:tc vMerge="1">
                  <a:txBody>
                    <a:bodyPr/>
                    <a:lstStyle/>
                    <a:p>
                      <a:endParaRPr lang="fr-FR"/>
                    </a:p>
                  </a:txBody>
                  <a:tcPr/>
                </a:tc>
                <a:tc>
                  <a:txBody>
                    <a:bodyPr/>
                    <a:lstStyle/>
                    <a:p>
                      <a:pPr marL="0" algn="ctr" defTabSz="914400" rtl="0" eaLnBrk="1" latinLnBrk="0" hangingPunct="1">
                        <a:lnSpc>
                          <a:spcPct val="115000"/>
                        </a:lnSpc>
                        <a:spcAft>
                          <a:spcPts val="0"/>
                        </a:spcAft>
                      </a:pPr>
                      <a:endParaRPr lang="fr-FR" sz="1600" b="1" i="1" kern="1200" dirty="0" smtClean="0">
                        <a:solidFill>
                          <a:schemeClr val="dk1"/>
                        </a:solidFill>
                        <a:latin typeface="+mn-lt"/>
                        <a:ea typeface="+mn-ea"/>
                        <a:cs typeface="+mn-cs"/>
                      </a:endParaRPr>
                    </a:p>
                  </a:txBody>
                  <a:tcPr marL="44450" marR="44450" marT="0" marB="0" anchor="ctr"/>
                </a:tc>
              </a:tr>
              <a:tr h="603724">
                <a:tc rowSpan="3">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800" b="1" kern="1200" dirty="0" smtClean="0">
                          <a:solidFill>
                            <a:schemeClr val="dk1"/>
                          </a:solidFill>
                          <a:latin typeface="+mn-lt"/>
                          <a:ea typeface="+mn-ea"/>
                          <a:cs typeface="+mn-cs"/>
                        </a:rPr>
                        <a:t>Objectif  7 : Assurer un environnement durable  </a:t>
                      </a:r>
                    </a:p>
                  </a:txBody>
                  <a:tcPr marL="44450" marR="44450" marT="0" marB="0"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7.8 Proportion de la population utilisant une source d’eau potable améliorée</a:t>
                      </a:r>
                    </a:p>
                  </a:txBody>
                  <a:tcPr marL="44450" marR="44450" marT="0" marB="0" anchor="b"/>
                </a:tc>
                <a:tc>
                  <a:txBody>
                    <a:bodyPr/>
                    <a:lstStyle/>
                    <a:p>
                      <a:pPr marL="0" algn="ctr" defTabSz="914400" rtl="0" eaLnBrk="1" latinLnBrk="0" hangingPunct="1">
                        <a:lnSpc>
                          <a:spcPct val="115000"/>
                        </a:lnSpc>
                        <a:spcAft>
                          <a:spcPts val="0"/>
                        </a:spcAft>
                      </a:pPr>
                      <a:r>
                        <a:rPr lang="fr-FR" sz="1600" b="0" i="0" kern="1200" dirty="0" smtClean="0">
                          <a:solidFill>
                            <a:schemeClr val="dk1"/>
                          </a:solidFill>
                          <a:latin typeface="+mn-lt"/>
                          <a:ea typeface="+mn-ea"/>
                          <a:cs typeface="+mn-cs"/>
                        </a:rPr>
                        <a:t>Tome 4</a:t>
                      </a:r>
                    </a:p>
                  </a:txBody>
                  <a:tcPr marL="44450" marR="44450" marT="0" marB="0" anchor="ctr"/>
                </a:tc>
                <a:tc>
                  <a:txBody>
                    <a:bodyPr/>
                    <a:lstStyle/>
                    <a:p>
                      <a:pPr marL="0" algn="ctr" defTabSz="914400" rtl="0" eaLnBrk="1" latinLnBrk="0" hangingPunct="1">
                        <a:lnSpc>
                          <a:spcPct val="115000"/>
                        </a:lnSpc>
                        <a:spcAft>
                          <a:spcPts val="0"/>
                        </a:spcAft>
                      </a:pPr>
                      <a:r>
                        <a:rPr lang="fr-FR" sz="1600" b="0" i="0" kern="1200" dirty="0" smtClean="0">
                          <a:solidFill>
                            <a:schemeClr val="dk1"/>
                          </a:solidFill>
                          <a:latin typeface="+mn-lt"/>
                          <a:ea typeface="+mn-ea"/>
                          <a:cs typeface="+mn-cs"/>
                        </a:rPr>
                        <a:t>Condition d’habitation</a:t>
                      </a:r>
                    </a:p>
                  </a:txBody>
                  <a:tcPr marL="44450" marR="44450" marT="0" marB="0" anchor="ctr"/>
                </a:tc>
              </a:tr>
              <a:tr h="871792">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fr-FR" dirty="0" smtClean="0"/>
                    </a:p>
                  </a:txBody>
                  <a:tcPr marL="44450" marR="44450" marT="0" marB="0"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7.9 Proportion de la population utilisant des infrastructures d’assainissement améliorées</a:t>
                      </a:r>
                    </a:p>
                  </a:txBody>
                  <a:tcPr marL="44450" marR="44450" marT="0" marB="0" anchor="b"/>
                </a:tc>
                <a:tc>
                  <a:txBody>
                    <a:bodyPr/>
                    <a:lstStyle/>
                    <a:p>
                      <a:pPr marL="0" algn="ctr" defTabSz="914400" rtl="0" eaLnBrk="1" latinLnBrk="0" hangingPunct="1">
                        <a:lnSpc>
                          <a:spcPct val="115000"/>
                        </a:lnSpc>
                        <a:spcAft>
                          <a:spcPts val="0"/>
                        </a:spcAft>
                      </a:pPr>
                      <a:r>
                        <a:rPr lang="fr-FR" sz="1600" b="0" i="0" kern="1200" smtClean="0">
                          <a:solidFill>
                            <a:schemeClr val="dk1"/>
                          </a:solidFill>
                          <a:latin typeface="+mn-lt"/>
                          <a:ea typeface="+mn-ea"/>
                          <a:cs typeface="+mn-cs"/>
                        </a:rPr>
                        <a:t>Tome 4</a:t>
                      </a:r>
                      <a:endParaRPr lang="fr-FR" sz="1600" b="0" i="0" kern="1200" dirty="0" smtClean="0">
                        <a:solidFill>
                          <a:schemeClr val="dk1"/>
                        </a:solidFill>
                        <a:latin typeface="+mn-lt"/>
                        <a:ea typeface="+mn-ea"/>
                        <a:cs typeface="+mn-cs"/>
                      </a:endParaRPr>
                    </a:p>
                  </a:txBody>
                  <a:tcPr marL="44450" marR="44450" marT="0" marB="0" anchor="ctr"/>
                </a:tc>
                <a:tc>
                  <a:txBody>
                    <a:bodyPr/>
                    <a:lstStyle/>
                    <a:p>
                      <a:pPr marL="0" algn="ctr" defTabSz="914400" rtl="0" eaLnBrk="1" latinLnBrk="0" hangingPunct="1">
                        <a:lnSpc>
                          <a:spcPct val="115000"/>
                        </a:lnSpc>
                        <a:spcAft>
                          <a:spcPts val="0"/>
                        </a:spcAft>
                      </a:pPr>
                      <a:r>
                        <a:rPr lang="fr-FR" sz="1600" b="0" i="0" kern="1200" smtClean="0">
                          <a:solidFill>
                            <a:schemeClr val="dk1"/>
                          </a:solidFill>
                          <a:latin typeface="+mn-lt"/>
                          <a:ea typeface="+mn-ea"/>
                          <a:cs typeface="+mn-cs"/>
                        </a:rPr>
                        <a:t>Condition d’habitation</a:t>
                      </a:r>
                      <a:endParaRPr lang="fr-FR" sz="1600" b="0" i="0" kern="1200" dirty="0" smtClean="0">
                        <a:solidFill>
                          <a:schemeClr val="dk1"/>
                        </a:solidFill>
                        <a:latin typeface="+mn-lt"/>
                        <a:ea typeface="+mn-ea"/>
                        <a:cs typeface="+mn-cs"/>
                      </a:endParaRPr>
                    </a:p>
                  </a:txBody>
                  <a:tcPr marL="44450" marR="44450" marT="0" marB="0" anchor="ctr"/>
                </a:tc>
              </a:tr>
              <a:tr h="660805">
                <a:tc v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fr-FR" dirty="0" smtClean="0"/>
                    </a:p>
                  </a:txBody>
                  <a:tcPr marL="44450" marR="44450" marT="0" marB="0"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7.10 Proportion de citadins vivant dans les taudis</a:t>
                      </a:r>
                    </a:p>
                  </a:txBody>
                  <a:tcPr marL="44450" marR="44450" marT="0" marB="0" anchor="b"/>
                </a:tc>
                <a:tc>
                  <a:txBody>
                    <a:bodyPr/>
                    <a:lstStyle/>
                    <a:p>
                      <a:pPr marL="0" algn="ctr" defTabSz="914400" rtl="0" eaLnBrk="1" latinLnBrk="0" hangingPunct="1">
                        <a:lnSpc>
                          <a:spcPct val="115000"/>
                        </a:lnSpc>
                        <a:spcAft>
                          <a:spcPts val="0"/>
                        </a:spcAft>
                      </a:pPr>
                      <a:r>
                        <a:rPr lang="fr-FR" sz="1600" b="0" i="0" kern="1200" dirty="0" smtClean="0">
                          <a:solidFill>
                            <a:schemeClr val="dk1"/>
                          </a:solidFill>
                          <a:latin typeface="+mn-lt"/>
                          <a:ea typeface="+mn-ea"/>
                          <a:cs typeface="+mn-cs"/>
                        </a:rPr>
                        <a:t>Tome 4</a:t>
                      </a:r>
                    </a:p>
                  </a:txBody>
                  <a:tcPr marL="44450" marR="44450" marT="0" marB="0" anchor="ctr"/>
                </a:tc>
                <a:tc>
                  <a:txBody>
                    <a:bodyPr/>
                    <a:lstStyle/>
                    <a:p>
                      <a:pPr marL="0" algn="ctr" defTabSz="914400" rtl="0" eaLnBrk="1" latinLnBrk="0" hangingPunct="1">
                        <a:lnSpc>
                          <a:spcPct val="115000"/>
                        </a:lnSpc>
                        <a:spcAft>
                          <a:spcPts val="0"/>
                        </a:spcAft>
                      </a:pPr>
                      <a:r>
                        <a:rPr lang="fr-FR" sz="1600" b="0" i="0" kern="1200" dirty="0" smtClean="0">
                          <a:solidFill>
                            <a:schemeClr val="dk1"/>
                          </a:solidFill>
                          <a:latin typeface="+mn-lt"/>
                          <a:ea typeface="+mn-ea"/>
                          <a:cs typeface="+mn-cs"/>
                        </a:rPr>
                        <a:t>Condition d’habitation</a:t>
                      </a:r>
                    </a:p>
                  </a:txBody>
                  <a:tcPr marL="44450" marR="44450" marT="0" marB="0" anchor="ctr"/>
                </a:tc>
              </a:tr>
            </a:tbl>
          </a:graphicData>
        </a:graphic>
      </p:graphicFrame>
      <p:sp>
        <p:nvSpPr>
          <p:cNvPr id="7" name="Titre 1"/>
          <p:cNvSpPr>
            <a:spLocks noGrp="1"/>
          </p:cNvSpPr>
          <p:nvPr>
            <p:ph type="title"/>
          </p:nvPr>
        </p:nvSpPr>
        <p:spPr>
          <a:xfrm>
            <a:off x="2214546" y="142852"/>
            <a:ext cx="6419056" cy="1143000"/>
          </a:xfrm>
        </p:spPr>
        <p:txBody>
          <a:bodyPr/>
          <a:lstStyle/>
          <a:p>
            <a:pPr algn="ctr" eaLnBrk="1" hangingPunct="1"/>
            <a:r>
              <a:rPr lang="fr-FR" sz="2400" dirty="0" smtClean="0">
                <a:solidFill>
                  <a:srgbClr val="FF0000"/>
                </a:solidFill>
                <a:latin typeface="Arial" charset="0"/>
              </a:rPr>
              <a:t>Principaux indicateurs des OMD calculés à partir du RGPH</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188640"/>
            <a:ext cx="6419056" cy="1143000"/>
          </a:xfrm>
        </p:spPr>
        <p:txBody>
          <a:bodyPr/>
          <a:lstStyle/>
          <a:p>
            <a:pPr algn="ctr" eaLnBrk="1" hangingPunct="1"/>
            <a:r>
              <a:rPr lang="fr-FR" sz="3200" dirty="0" smtClean="0">
                <a:solidFill>
                  <a:srgbClr val="FF0000"/>
                </a:solidFill>
                <a:latin typeface="Arial" charset="0"/>
              </a:rPr>
              <a:t>Principaux indicateurs des OMD calculés lors des RGPH</a:t>
            </a:r>
          </a:p>
        </p:txBody>
      </p:sp>
      <p:sp>
        <p:nvSpPr>
          <p:cNvPr id="3" name="Titre 1"/>
          <p:cNvSpPr txBox="1">
            <a:spLocks/>
          </p:cNvSpPr>
          <p:nvPr/>
        </p:nvSpPr>
        <p:spPr>
          <a:xfrm>
            <a:off x="428596" y="1643050"/>
            <a:ext cx="8572560" cy="178595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800" b="1" kern="0" dirty="0" smtClean="0">
                <a:solidFill>
                  <a:srgbClr val="0000FF"/>
                </a:solidFill>
                <a:ea typeface="+mj-ea"/>
                <a:cs typeface="+mj-cs"/>
              </a:rPr>
              <a:t>Au total, 15 indicateurs </a:t>
            </a:r>
            <a:r>
              <a:rPr lang="fr-FR" sz="2800" b="1" kern="0" dirty="0" smtClean="0">
                <a:solidFill>
                  <a:srgbClr val="0000FF"/>
                </a:solidFill>
                <a:ea typeface="+mj-ea"/>
                <a:cs typeface="+mj-cs"/>
              </a:rPr>
              <a:t>sur 48 des </a:t>
            </a:r>
            <a:r>
              <a:rPr lang="fr-FR" sz="2800" b="1" kern="0" dirty="0" smtClean="0">
                <a:solidFill>
                  <a:srgbClr val="0000FF"/>
                </a:solidFill>
                <a:ea typeface="+mj-ea"/>
                <a:cs typeface="+mj-cs"/>
              </a:rPr>
              <a:t>OMD peuvent être produits par les RGPH parmi les indicateurs classiques </a:t>
            </a:r>
            <a:r>
              <a:rPr lang="fr-FR" sz="2800" b="1" kern="0" dirty="0" smtClean="0">
                <a:solidFill>
                  <a:srgbClr val="0000FF"/>
                </a:solidFill>
                <a:ea typeface="+mj-ea"/>
                <a:cs typeface="+mj-cs"/>
              </a:rPr>
              <a:t>calculés</a:t>
            </a:r>
            <a:endParaRPr kumimoji="0" lang="fr-FR" sz="2800" b="1" i="0" u="none" strike="noStrike" kern="0" cap="none" spc="0" normalizeH="0" baseline="0" noProof="0" dirty="0" smtClean="0">
              <a:ln>
                <a:noFill/>
              </a:ln>
              <a:solidFill>
                <a:srgbClr val="FF0000"/>
              </a:solidFill>
              <a:effectLst/>
              <a:uLnTx/>
              <a:uFillTx/>
              <a:latin typeface="Arial" charset="0"/>
              <a:ea typeface="+mj-ea"/>
              <a:cs typeface="+mj-cs"/>
            </a:endParaRPr>
          </a:p>
        </p:txBody>
      </p:sp>
      <p:sp>
        <p:nvSpPr>
          <p:cNvPr id="4" name="Titre 1"/>
          <p:cNvSpPr txBox="1">
            <a:spLocks/>
          </p:cNvSpPr>
          <p:nvPr/>
        </p:nvSpPr>
        <p:spPr>
          <a:xfrm>
            <a:off x="285688" y="3429000"/>
            <a:ext cx="8858312" cy="2928958"/>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800" b="1" kern="0" dirty="0" smtClean="0">
                <a:solidFill>
                  <a:schemeClr val="accent1">
                    <a:lumMod val="50000"/>
                  </a:schemeClr>
                </a:solidFill>
                <a:ea typeface="+mj-ea"/>
                <a:cs typeface="+mj-cs"/>
              </a:rPr>
              <a:t>A titre d’exemple, dans le cadre de l’analyse des données du recensement général de la population et de l’habitation de 2002, le Bénin a produit certains indicateurs de certains engagements pris par le pays (voir en annexe)</a:t>
            </a:r>
            <a:endParaRPr kumimoji="0" lang="fr-FR" sz="2800" b="1" i="0" u="none" strike="noStrike" kern="0" cap="none" spc="0" normalizeH="0" baseline="0" noProof="0" dirty="0" smtClean="0">
              <a:ln>
                <a:noFill/>
              </a:ln>
              <a:solidFill>
                <a:schemeClr val="accent1">
                  <a:lumMod val="50000"/>
                </a:schemeClr>
              </a:solidFill>
              <a:effectLst/>
              <a:uLnTx/>
              <a:uFillTx/>
              <a:latin typeface="Arial" charset="0"/>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188640"/>
            <a:ext cx="6419056" cy="1143000"/>
          </a:xfrm>
        </p:spPr>
        <p:txBody>
          <a:bodyPr/>
          <a:lstStyle/>
          <a:p>
            <a:pPr algn="ctr" eaLnBrk="1" hangingPunct="1"/>
            <a:r>
              <a:rPr lang="fr-FR" sz="3200" dirty="0" smtClean="0">
                <a:solidFill>
                  <a:srgbClr val="FF0000"/>
                </a:solidFill>
                <a:latin typeface="Arial" charset="0"/>
              </a:rPr>
              <a:t>Perspectives par rapport aux ODD</a:t>
            </a:r>
          </a:p>
        </p:txBody>
      </p:sp>
      <p:sp>
        <p:nvSpPr>
          <p:cNvPr id="4" name="Titre 1"/>
          <p:cNvSpPr txBox="1">
            <a:spLocks/>
          </p:cNvSpPr>
          <p:nvPr/>
        </p:nvSpPr>
        <p:spPr>
          <a:xfrm>
            <a:off x="142844" y="1428736"/>
            <a:ext cx="9001156" cy="3500462"/>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800" b="1" kern="0" dirty="0" smtClean="0">
                <a:solidFill>
                  <a:schemeClr val="accent1">
                    <a:lumMod val="50000"/>
                  </a:schemeClr>
                </a:solidFill>
                <a:ea typeface="+mj-ea"/>
                <a:cs typeface="+mj-cs"/>
              </a:rPr>
              <a:t>Une évaluation des OMD a permis de constater que malgré les résultats probants obtenus, certains objectifs ne peuvent pas </a:t>
            </a:r>
            <a:r>
              <a:rPr lang="fr-FR" sz="2800" b="1" kern="0" dirty="0" smtClean="0">
                <a:solidFill>
                  <a:schemeClr val="accent1">
                    <a:lumMod val="50000"/>
                  </a:schemeClr>
                </a:solidFill>
                <a:ea typeface="+mj-ea"/>
                <a:cs typeface="+mj-cs"/>
              </a:rPr>
              <a:t>être satisfaits et des nouveaux problèmes sont survenus. C’est pour les résoudre qu’il est mis en place les Objectifs pour le Développement Durable (ODD) qui constituent le prolongement des OMD et qui comprennent 17 objectifs et 126 cibles.</a:t>
            </a:r>
          </a:p>
        </p:txBody>
      </p:sp>
      <p:sp>
        <p:nvSpPr>
          <p:cNvPr id="5" name="Titre 1"/>
          <p:cNvSpPr txBox="1">
            <a:spLocks/>
          </p:cNvSpPr>
          <p:nvPr/>
        </p:nvSpPr>
        <p:spPr>
          <a:xfrm>
            <a:off x="285720" y="4857760"/>
            <a:ext cx="8572560" cy="1857364"/>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800" b="1" kern="0" dirty="0" smtClean="0">
                <a:solidFill>
                  <a:srgbClr val="0000FF"/>
                </a:solidFill>
                <a:ea typeface="+mj-ea"/>
                <a:cs typeface="+mj-cs"/>
              </a:rPr>
              <a:t>L’Afrique a fait </a:t>
            </a:r>
            <a:r>
              <a:rPr lang="fr-FR" sz="2800" b="1" kern="0" dirty="0" smtClean="0">
                <a:solidFill>
                  <a:srgbClr val="0000FF"/>
                </a:solidFill>
                <a:ea typeface="+mj-ea"/>
                <a:cs typeface="+mj-cs"/>
              </a:rPr>
              <a:t>sien </a:t>
            </a:r>
            <a:r>
              <a:rPr lang="fr-FR" sz="2800" b="1" kern="0" dirty="0" smtClean="0">
                <a:solidFill>
                  <a:srgbClr val="0000FF"/>
                </a:solidFill>
                <a:ea typeface="+mj-ea"/>
                <a:cs typeface="+mj-cs"/>
              </a:rPr>
              <a:t>ces </a:t>
            </a:r>
            <a:r>
              <a:rPr lang="fr-FR" sz="2800" b="1" kern="0" dirty="0" smtClean="0">
                <a:solidFill>
                  <a:srgbClr val="0000FF"/>
                </a:solidFill>
                <a:ea typeface="+mj-ea"/>
                <a:cs typeface="+mj-cs"/>
              </a:rPr>
              <a:t>objectifs et </a:t>
            </a:r>
            <a:r>
              <a:rPr lang="fr-FR" sz="2800" b="1" kern="0" dirty="0" smtClean="0">
                <a:solidFill>
                  <a:srgbClr val="0000FF"/>
                </a:solidFill>
                <a:ea typeface="+mj-ea"/>
                <a:cs typeface="+mj-cs"/>
              </a:rPr>
              <a:t>a </a:t>
            </a:r>
            <a:r>
              <a:rPr lang="fr-FR" sz="2800" b="1" kern="0" dirty="0" smtClean="0">
                <a:solidFill>
                  <a:srgbClr val="0000FF"/>
                </a:solidFill>
                <a:ea typeface="+mj-ea"/>
                <a:cs typeface="+mj-cs"/>
              </a:rPr>
              <a:t>défini </a:t>
            </a:r>
            <a:r>
              <a:rPr lang="fr-FR" sz="2800" b="1" kern="0" dirty="0" smtClean="0">
                <a:solidFill>
                  <a:srgbClr val="0000FF"/>
                </a:solidFill>
                <a:ea typeface="+mj-ea"/>
                <a:cs typeface="+mj-cs"/>
              </a:rPr>
              <a:t>des cibles spécifiques et des indicateurs permettant de suivre leur </a:t>
            </a:r>
            <a:r>
              <a:rPr lang="fr-FR" sz="2800" b="1" kern="0" dirty="0" smtClean="0">
                <a:solidFill>
                  <a:srgbClr val="0000FF"/>
                </a:solidFill>
                <a:ea typeface="+mj-ea"/>
                <a:cs typeface="+mj-cs"/>
              </a:rPr>
              <a:t>mise en œuvre; lesquels se résument comme suit: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1600200"/>
          <a:ext cx="8229600" cy="5067300"/>
        </p:xfrm>
        <a:graphic>
          <a:graphicData uri="http://schemas.openxmlformats.org/drawingml/2006/table">
            <a:tbl>
              <a:tblPr firstRow="1" bandRow="1">
                <a:tableStyleId>{5C22544A-7EE6-4342-B048-85BDC9FD1C3A}</a:tableStyleId>
              </a:tblPr>
              <a:tblGrid>
                <a:gridCol w="3043230"/>
                <a:gridCol w="1071570"/>
                <a:gridCol w="2786082"/>
                <a:gridCol w="1328718"/>
              </a:tblGrid>
              <a:tr h="370840">
                <a:tc>
                  <a:txBody>
                    <a:bodyPr/>
                    <a:lstStyle/>
                    <a:p>
                      <a:r>
                        <a:rPr lang="fr-FR" dirty="0" smtClean="0">
                          <a:latin typeface="Agency FB" pitchFamily="34" charset="0"/>
                        </a:rPr>
                        <a:t>Objectifs des ODD</a:t>
                      </a:r>
                      <a:endParaRPr lang="fr-FR" dirty="0">
                        <a:latin typeface="Agency FB" pitchFamily="34" charset="0"/>
                      </a:endParaRPr>
                    </a:p>
                  </a:txBody>
                  <a:tcPr/>
                </a:tc>
                <a:tc>
                  <a:txBody>
                    <a:bodyPr/>
                    <a:lstStyle/>
                    <a:p>
                      <a:r>
                        <a:rPr lang="fr-FR" dirty="0" err="1" smtClean="0">
                          <a:latin typeface="Agency FB" pitchFamily="34" charset="0"/>
                        </a:rPr>
                        <a:t>Nbre</a:t>
                      </a:r>
                      <a:r>
                        <a:rPr lang="fr-FR" dirty="0" smtClean="0">
                          <a:latin typeface="Agency FB" pitchFamily="34" charset="0"/>
                        </a:rPr>
                        <a:t> de</a:t>
                      </a:r>
                      <a:r>
                        <a:rPr lang="fr-FR" baseline="0" dirty="0" smtClean="0">
                          <a:latin typeface="Agency FB" pitchFamily="34" charset="0"/>
                        </a:rPr>
                        <a:t> cibles</a:t>
                      </a:r>
                      <a:endParaRPr lang="fr-FR" dirty="0">
                        <a:latin typeface="Agency FB" pitchFamily="34" charset="0"/>
                      </a:endParaRPr>
                    </a:p>
                  </a:txBody>
                  <a:tcPr/>
                </a:tc>
                <a:tc>
                  <a:txBody>
                    <a:bodyPr/>
                    <a:lstStyle/>
                    <a:p>
                      <a:r>
                        <a:rPr lang="fr-FR" dirty="0" smtClean="0">
                          <a:latin typeface="Agency FB" pitchFamily="34" charset="0"/>
                        </a:rPr>
                        <a:t>Objectifs retenus par l’Afrique</a:t>
                      </a:r>
                      <a:endParaRPr lang="fr-FR" dirty="0">
                        <a:latin typeface="Agency FB" pitchFamily="34" charset="0"/>
                      </a:endParaRPr>
                    </a:p>
                  </a:txBody>
                  <a:tcPr/>
                </a:tc>
                <a:tc>
                  <a:txBody>
                    <a:bodyPr/>
                    <a:lstStyle/>
                    <a:p>
                      <a:r>
                        <a:rPr lang="fr-FR" dirty="0" err="1" smtClean="0">
                          <a:latin typeface="Agency FB" pitchFamily="34" charset="0"/>
                        </a:rPr>
                        <a:t>Nbre</a:t>
                      </a:r>
                      <a:r>
                        <a:rPr lang="fr-FR" dirty="0" smtClean="0">
                          <a:latin typeface="Agency FB" pitchFamily="34" charset="0"/>
                        </a:rPr>
                        <a:t> de cibles retenus</a:t>
                      </a:r>
                      <a:endParaRPr lang="fr-FR" dirty="0">
                        <a:latin typeface="Agency FB" pitchFamily="34" charset="0"/>
                      </a:endParaRPr>
                    </a:p>
                  </a:txBody>
                  <a:tcPr/>
                </a:tc>
              </a:tr>
              <a:tr h="370840">
                <a:tc>
                  <a:txBody>
                    <a:bodyPr/>
                    <a:lstStyle/>
                    <a:p>
                      <a:pPr algn="l" fontAlgn="t"/>
                      <a:r>
                        <a:rPr lang="fr-FR" sz="1800" b="1" i="0" u="none" strike="noStrike">
                          <a:solidFill>
                            <a:srgbClr val="000000"/>
                          </a:solidFill>
                          <a:latin typeface="Agency FB" pitchFamily="34" charset="0"/>
                        </a:rPr>
                        <a:t>Objectif1: Éliminer la pauvreté sous toutes ses formes et partout dans le monde</a:t>
                      </a:r>
                    </a:p>
                  </a:txBody>
                  <a:tcPr marL="9525" marR="9525" marT="9525" marB="0"/>
                </a:tc>
                <a:tc>
                  <a:txBody>
                    <a:bodyPr/>
                    <a:lstStyle/>
                    <a:p>
                      <a:pPr algn="ctr" fontAlgn="t"/>
                      <a:r>
                        <a:rPr lang="fr-FR" sz="1800" b="1" i="0" u="none" strike="noStrike" dirty="0">
                          <a:solidFill>
                            <a:srgbClr val="000000"/>
                          </a:solidFill>
                          <a:latin typeface="Agency FB" pitchFamily="34" charset="0"/>
                        </a:rPr>
                        <a:t>5</a:t>
                      </a:r>
                    </a:p>
                  </a:txBody>
                  <a:tcPr marL="9525" marR="9525" marT="9525" marB="0"/>
                </a:tc>
                <a:tc>
                  <a:txBody>
                    <a:bodyPr/>
                    <a:lstStyle/>
                    <a:p>
                      <a:pPr algn="l" fontAlgn="t"/>
                      <a:r>
                        <a:rPr lang="fr-FR" sz="1800" b="1" i="0" u="none" strike="noStrike">
                          <a:solidFill>
                            <a:srgbClr val="000000"/>
                          </a:solidFill>
                          <a:latin typeface="Agency FB" pitchFamily="34" charset="0"/>
                        </a:rPr>
                        <a:t>Objectif 5 : Eradiquer la pauvreté sous toutes ses formes</a:t>
                      </a:r>
                    </a:p>
                  </a:txBody>
                  <a:tcPr marL="9525" marR="9525" marT="9525" marB="0"/>
                </a:tc>
                <a:tc>
                  <a:txBody>
                    <a:bodyPr/>
                    <a:lstStyle/>
                    <a:p>
                      <a:pPr algn="ctr"/>
                      <a:r>
                        <a:rPr lang="fr-FR" b="1" dirty="0" smtClean="0"/>
                        <a:t>2</a:t>
                      </a:r>
                      <a:endParaRPr lang="fr-FR" b="1" dirty="0"/>
                    </a:p>
                  </a:txBody>
                  <a:tcPr/>
                </a:tc>
              </a:tr>
              <a:tr h="370840">
                <a:tc>
                  <a:txBody>
                    <a:bodyPr/>
                    <a:lstStyle/>
                    <a:p>
                      <a:pPr algn="l" fontAlgn="t"/>
                      <a:r>
                        <a:rPr lang="fr-FR" sz="1800" b="1" i="0" u="none" strike="noStrike" dirty="0">
                          <a:solidFill>
                            <a:schemeClr val="accent2">
                              <a:lumMod val="75000"/>
                            </a:schemeClr>
                          </a:solidFill>
                          <a:latin typeface="Agency FB" pitchFamily="34" charset="0"/>
                        </a:rPr>
                        <a:t>Objectif 2: Éliminer la faim, assurer la sécurité alimentaire, améliorer la nutrition et promouvoir une agriculture durable</a:t>
                      </a:r>
                    </a:p>
                  </a:txBody>
                  <a:tcPr marL="9525" marR="9525" marT="9525" marB="0"/>
                </a:tc>
                <a:tc>
                  <a:txBody>
                    <a:bodyPr/>
                    <a:lstStyle/>
                    <a:p>
                      <a:pPr algn="ctr" fontAlgn="t"/>
                      <a:r>
                        <a:rPr lang="fr-FR" sz="1800" b="1" i="0" u="none" strike="noStrike" dirty="0">
                          <a:solidFill>
                            <a:schemeClr val="accent2">
                              <a:lumMod val="75000"/>
                            </a:schemeClr>
                          </a:solidFill>
                          <a:latin typeface="Agency FB" pitchFamily="34" charset="0"/>
                        </a:rPr>
                        <a:t>5</a:t>
                      </a:r>
                    </a:p>
                  </a:txBody>
                  <a:tcPr marL="9525" marR="9525" marT="9525" marB="0"/>
                </a:tc>
                <a:tc>
                  <a:txBody>
                    <a:bodyPr/>
                    <a:lstStyle/>
                    <a:p>
                      <a:pPr marL="0" algn="l" defTabSz="914400" rtl="0" eaLnBrk="1" fontAlgn="t" latinLnBrk="0" hangingPunct="1"/>
                      <a:r>
                        <a:rPr lang="fr-FR" sz="1800" b="1" i="0" u="none" strike="noStrike" kern="1200" dirty="0">
                          <a:solidFill>
                            <a:schemeClr val="accent2">
                              <a:lumMod val="75000"/>
                            </a:schemeClr>
                          </a:solidFill>
                          <a:latin typeface="Agency FB" pitchFamily="34" charset="0"/>
                          <a:ea typeface="+mn-ea"/>
                          <a:cs typeface="+mn-cs"/>
                        </a:rPr>
                        <a:t>Objectif 3 : Agriculture viable, autosuffisance alimentaire et nutrition pour tous</a:t>
                      </a:r>
                    </a:p>
                  </a:txBody>
                  <a:tcPr marL="9525" marR="9525" marT="9525" marB="0"/>
                </a:tc>
                <a:tc>
                  <a:txBody>
                    <a:bodyPr/>
                    <a:lstStyle/>
                    <a:p>
                      <a:pPr marL="0" algn="ctr" defTabSz="914400" rtl="0" eaLnBrk="1" fontAlgn="t" latinLnBrk="0" hangingPunct="1"/>
                      <a:r>
                        <a:rPr lang="fr-FR" sz="1800" b="1" i="0" u="none" strike="noStrike" kern="1200" dirty="0" smtClean="0">
                          <a:solidFill>
                            <a:schemeClr val="accent2">
                              <a:lumMod val="75000"/>
                            </a:schemeClr>
                          </a:solidFill>
                          <a:latin typeface="Agency FB" pitchFamily="34" charset="0"/>
                          <a:ea typeface="+mn-ea"/>
                          <a:cs typeface="+mn-cs"/>
                        </a:rPr>
                        <a:t>5</a:t>
                      </a:r>
                      <a:endParaRPr lang="fr-FR" sz="1800" b="1" i="0" u="none" strike="noStrike" kern="1200" dirty="0">
                        <a:solidFill>
                          <a:schemeClr val="accent2">
                            <a:lumMod val="75000"/>
                          </a:schemeClr>
                        </a:solidFill>
                        <a:latin typeface="Agency FB" pitchFamily="34" charset="0"/>
                        <a:ea typeface="+mn-ea"/>
                        <a:cs typeface="+mn-cs"/>
                      </a:endParaRPr>
                    </a:p>
                  </a:txBody>
                  <a:tcPr/>
                </a:tc>
              </a:tr>
              <a:tr h="370840">
                <a:tc>
                  <a:txBody>
                    <a:bodyPr/>
                    <a:lstStyle/>
                    <a:p>
                      <a:pPr algn="l" fontAlgn="t"/>
                      <a:r>
                        <a:rPr lang="fr-FR" sz="1800" b="1" i="0" u="none" strike="noStrike">
                          <a:solidFill>
                            <a:srgbClr val="000000"/>
                          </a:solidFill>
                          <a:latin typeface="Agency FB" pitchFamily="34" charset="0"/>
                        </a:rPr>
                        <a:t>Objectif 3: Donner aux individus les moyens de vivre une vie saine et promouvoir le bien-être de tous à tous les âges</a:t>
                      </a:r>
                    </a:p>
                  </a:txBody>
                  <a:tcPr marL="9525" marR="9525" marT="9525" marB="0"/>
                </a:tc>
                <a:tc>
                  <a:txBody>
                    <a:bodyPr/>
                    <a:lstStyle/>
                    <a:p>
                      <a:pPr algn="ctr" fontAlgn="t"/>
                      <a:r>
                        <a:rPr lang="fr-FR" sz="1800" b="1" i="0" u="none" strike="noStrike" dirty="0">
                          <a:solidFill>
                            <a:srgbClr val="000000"/>
                          </a:solidFill>
                          <a:latin typeface="Agency FB" pitchFamily="34" charset="0"/>
                        </a:rPr>
                        <a:t>9</a:t>
                      </a:r>
                    </a:p>
                  </a:txBody>
                  <a:tcPr marL="9525" marR="9525" marT="9525" marB="0"/>
                </a:tc>
                <a:tc>
                  <a:txBody>
                    <a:bodyPr/>
                    <a:lstStyle/>
                    <a:p>
                      <a:pPr algn="l" fontAlgn="t"/>
                      <a:r>
                        <a:rPr lang="fr-FR" sz="1800" b="1" i="0" u="none" strike="noStrike">
                          <a:solidFill>
                            <a:srgbClr val="000000"/>
                          </a:solidFill>
                          <a:latin typeface="Agency FB" pitchFamily="34" charset="0"/>
                        </a:rPr>
                        <a:t>Objectif 7 : </a:t>
                      </a:r>
                      <a:r>
                        <a:rPr lang="fr-FR" sz="1800" b="1" i="0" u="none" strike="noStrike">
                          <a:solidFill>
                            <a:srgbClr val="222222"/>
                          </a:solidFill>
                          <a:latin typeface="Agency FB" pitchFamily="34" charset="0"/>
                        </a:rPr>
                        <a:t>Assurer un accès universel et équitable à des soins de santé de qualité</a:t>
                      </a:r>
                      <a:endParaRPr lang="fr-FR" sz="1800" b="1" i="0" u="none" strike="noStrike">
                        <a:solidFill>
                          <a:srgbClr val="000000"/>
                        </a:solidFill>
                        <a:latin typeface="Agency FB" pitchFamily="34" charset="0"/>
                      </a:endParaRPr>
                    </a:p>
                  </a:txBody>
                  <a:tcPr marL="9525" marR="9525" marT="9525" marB="0"/>
                </a:tc>
                <a:tc>
                  <a:txBody>
                    <a:bodyPr/>
                    <a:lstStyle/>
                    <a:p>
                      <a:pPr algn="ctr"/>
                      <a:r>
                        <a:rPr lang="fr-FR" b="1" dirty="0" smtClean="0"/>
                        <a:t>8</a:t>
                      </a:r>
                      <a:endParaRPr lang="fr-FR" b="1" dirty="0"/>
                    </a:p>
                  </a:txBody>
                  <a:tcPr/>
                </a:tc>
              </a:tr>
              <a:tr h="370840">
                <a:tc>
                  <a:txBody>
                    <a:bodyPr/>
                    <a:lstStyle/>
                    <a:p>
                      <a:pPr marL="0" algn="l" defTabSz="914400" rtl="0" eaLnBrk="1" fontAlgn="t" latinLnBrk="0" hangingPunct="1"/>
                      <a:r>
                        <a:rPr lang="fr-FR" sz="1800" b="1" kern="1200" dirty="0">
                          <a:solidFill>
                            <a:schemeClr val="accent2">
                              <a:lumMod val="75000"/>
                            </a:schemeClr>
                          </a:solidFill>
                          <a:latin typeface="Agency FB" pitchFamily="34" charset="0"/>
                          <a:ea typeface="+mn-ea"/>
                          <a:cs typeface="+mn-cs"/>
                        </a:rPr>
                        <a:t>Objectif 4: Veiller à ce que tous puissent suivre une éducation de qualité dans des conditions d’équité et promouvoir les possibilités d’apprentissage tout au long de la vie</a:t>
                      </a:r>
                    </a:p>
                  </a:txBody>
                  <a:tcPr marL="9525" marR="9525" marT="9525" marB="0"/>
                </a:tc>
                <a:tc>
                  <a:txBody>
                    <a:bodyPr/>
                    <a:lstStyle/>
                    <a:p>
                      <a:pPr marL="0" algn="l" defTabSz="914400" rtl="0" eaLnBrk="1" fontAlgn="t" latinLnBrk="0" hangingPunct="1"/>
                      <a:r>
                        <a:rPr lang="fr-FR" sz="1800" b="1" kern="1200" dirty="0">
                          <a:solidFill>
                            <a:schemeClr val="accent2">
                              <a:lumMod val="75000"/>
                            </a:schemeClr>
                          </a:solidFill>
                          <a:latin typeface="Agency FB" pitchFamily="34" charset="0"/>
                          <a:ea typeface="+mn-ea"/>
                          <a:cs typeface="+mn-cs"/>
                        </a:rPr>
                        <a:t>7</a:t>
                      </a:r>
                    </a:p>
                  </a:txBody>
                  <a:tcPr marL="9525" marR="9525" marT="9525" marB="0"/>
                </a:tc>
                <a:tc>
                  <a:txBody>
                    <a:bodyPr/>
                    <a:lstStyle/>
                    <a:p>
                      <a:pPr marL="0" algn="l" defTabSz="914400" rtl="0" eaLnBrk="1" fontAlgn="t" latinLnBrk="0" hangingPunct="1"/>
                      <a:r>
                        <a:rPr lang="fr-FR" sz="1800" b="1" kern="1200" dirty="0">
                          <a:solidFill>
                            <a:schemeClr val="accent2">
                              <a:lumMod val="75000"/>
                            </a:schemeClr>
                          </a:solidFill>
                          <a:latin typeface="Agency FB" pitchFamily="34" charset="0"/>
                          <a:ea typeface="+mn-ea"/>
                          <a:cs typeface="+mn-cs"/>
                        </a:rPr>
                        <a:t>Objectif 6: Assurer l'accès universel à une éducation de qualité à tous les niveaux</a:t>
                      </a:r>
                    </a:p>
                  </a:txBody>
                  <a:tcPr marL="9525" marR="9525" marT="9525" marB="0"/>
                </a:tc>
                <a:tc>
                  <a:txBody>
                    <a:bodyPr/>
                    <a:lstStyle/>
                    <a:p>
                      <a:pPr marL="0" algn="ctr" defTabSz="914400" rtl="0" eaLnBrk="1" fontAlgn="t" latinLnBrk="0" hangingPunct="1"/>
                      <a:r>
                        <a:rPr lang="fr-FR" sz="1800" b="1" kern="1200" dirty="0" smtClean="0">
                          <a:solidFill>
                            <a:schemeClr val="accent2">
                              <a:lumMod val="75000"/>
                            </a:schemeClr>
                          </a:solidFill>
                          <a:latin typeface="Agency FB" pitchFamily="34" charset="0"/>
                          <a:ea typeface="+mn-ea"/>
                          <a:cs typeface="+mn-cs"/>
                        </a:rPr>
                        <a:t>5</a:t>
                      </a:r>
                      <a:endParaRPr lang="fr-FR" sz="1800" b="1" kern="1200" dirty="0">
                        <a:solidFill>
                          <a:schemeClr val="accent2">
                            <a:lumMod val="75000"/>
                          </a:schemeClr>
                        </a:solidFill>
                        <a:latin typeface="Agency FB" pitchFamily="34" charset="0"/>
                        <a:ea typeface="+mn-ea"/>
                        <a:cs typeface="+mn-cs"/>
                      </a:endParaRPr>
                    </a:p>
                  </a:txBody>
                  <a:tcPr/>
                </a:tc>
              </a:tr>
            </a:tbl>
          </a:graphicData>
        </a:graphic>
      </p:graphicFrame>
      <p:sp>
        <p:nvSpPr>
          <p:cNvPr id="4" name="Titre 1"/>
          <p:cNvSpPr>
            <a:spLocks noGrp="1"/>
          </p:cNvSpPr>
          <p:nvPr>
            <p:ph type="title"/>
          </p:nvPr>
        </p:nvSpPr>
        <p:spPr>
          <a:xfrm>
            <a:off x="2267744" y="188640"/>
            <a:ext cx="6419056" cy="1454410"/>
          </a:xfrm>
        </p:spPr>
        <p:txBody>
          <a:bodyPr/>
          <a:lstStyle/>
          <a:p>
            <a:pPr algn="ctr" eaLnBrk="1" hangingPunct="1"/>
            <a:r>
              <a:rPr lang="fr-FR" sz="2800" dirty="0" smtClean="0">
                <a:solidFill>
                  <a:srgbClr val="FF0000"/>
                </a:solidFill>
                <a:latin typeface="Arial" charset="0"/>
              </a:rPr>
              <a:t>Les objectifs et le nombre de cibles définis par le Groupe de travail sur les ODD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500034" y="214290"/>
          <a:ext cx="8229600" cy="5899785"/>
        </p:xfrm>
        <a:graphic>
          <a:graphicData uri="http://schemas.openxmlformats.org/drawingml/2006/table">
            <a:tbl>
              <a:tblPr firstRow="1" bandRow="1">
                <a:tableStyleId>{5C22544A-7EE6-4342-B048-85BDC9FD1C3A}</a:tableStyleId>
              </a:tblPr>
              <a:tblGrid>
                <a:gridCol w="3143272"/>
                <a:gridCol w="971528"/>
                <a:gridCol w="2714644"/>
                <a:gridCol w="1400156"/>
              </a:tblGrid>
              <a:tr h="370840">
                <a:tc>
                  <a:txBody>
                    <a:bodyPr/>
                    <a:lstStyle/>
                    <a:p>
                      <a:r>
                        <a:rPr lang="fr-FR" dirty="0" smtClean="0">
                          <a:latin typeface="Agency FB" pitchFamily="34" charset="0"/>
                        </a:rPr>
                        <a:t>Objectifs des ODD</a:t>
                      </a:r>
                      <a:endParaRPr lang="fr-FR" dirty="0">
                        <a:latin typeface="Agency FB" pitchFamily="34" charset="0"/>
                      </a:endParaRPr>
                    </a:p>
                  </a:txBody>
                  <a:tcPr/>
                </a:tc>
                <a:tc>
                  <a:txBody>
                    <a:bodyPr/>
                    <a:lstStyle/>
                    <a:p>
                      <a:r>
                        <a:rPr lang="fr-FR" dirty="0" err="1" smtClean="0">
                          <a:latin typeface="Agency FB" pitchFamily="34" charset="0"/>
                        </a:rPr>
                        <a:t>Nbre</a:t>
                      </a:r>
                      <a:r>
                        <a:rPr lang="fr-FR" dirty="0" smtClean="0">
                          <a:latin typeface="Agency FB" pitchFamily="34" charset="0"/>
                        </a:rPr>
                        <a:t> de</a:t>
                      </a:r>
                      <a:r>
                        <a:rPr lang="fr-FR" baseline="0" dirty="0" smtClean="0">
                          <a:latin typeface="Agency FB" pitchFamily="34" charset="0"/>
                        </a:rPr>
                        <a:t> cibles</a:t>
                      </a:r>
                      <a:endParaRPr lang="fr-FR" dirty="0">
                        <a:latin typeface="Agency FB" pitchFamily="34" charset="0"/>
                      </a:endParaRPr>
                    </a:p>
                  </a:txBody>
                  <a:tcPr/>
                </a:tc>
                <a:tc>
                  <a:txBody>
                    <a:bodyPr/>
                    <a:lstStyle/>
                    <a:p>
                      <a:r>
                        <a:rPr lang="fr-FR" dirty="0" smtClean="0">
                          <a:latin typeface="Agency FB" pitchFamily="34" charset="0"/>
                        </a:rPr>
                        <a:t>Objectifs retenus par l’Afrique</a:t>
                      </a:r>
                      <a:endParaRPr lang="fr-FR" dirty="0">
                        <a:latin typeface="Agency FB" pitchFamily="34" charset="0"/>
                      </a:endParaRPr>
                    </a:p>
                  </a:txBody>
                  <a:tcPr/>
                </a:tc>
                <a:tc>
                  <a:txBody>
                    <a:bodyPr/>
                    <a:lstStyle/>
                    <a:p>
                      <a:r>
                        <a:rPr lang="fr-FR" dirty="0" err="1" smtClean="0">
                          <a:latin typeface="Agency FB" pitchFamily="34" charset="0"/>
                        </a:rPr>
                        <a:t>Nbre</a:t>
                      </a:r>
                      <a:r>
                        <a:rPr lang="fr-FR" dirty="0" smtClean="0">
                          <a:latin typeface="Agency FB" pitchFamily="34" charset="0"/>
                        </a:rPr>
                        <a:t> de cibles retenus</a:t>
                      </a:r>
                      <a:endParaRPr lang="fr-FR" dirty="0">
                        <a:latin typeface="Agency FB" pitchFamily="34" charset="0"/>
                      </a:endParaRPr>
                    </a:p>
                  </a:txBody>
                  <a:tcPr/>
                </a:tc>
              </a:tr>
              <a:tr h="788680">
                <a:tc>
                  <a:txBody>
                    <a:bodyPr/>
                    <a:lstStyle/>
                    <a:p>
                      <a:pPr algn="l" fontAlgn="t"/>
                      <a:r>
                        <a:rPr lang="fr-FR" sz="1800" b="1" i="0" u="none" strike="noStrike">
                          <a:solidFill>
                            <a:srgbClr val="000000"/>
                          </a:solidFill>
                          <a:latin typeface="Agency FB" pitchFamily="34" charset="0"/>
                        </a:rPr>
                        <a:t>Objectif 5: Réaliser l’égalité des sexes et autonomiser toutes les femmes et les filles</a:t>
                      </a:r>
                    </a:p>
                  </a:txBody>
                  <a:tcPr marL="9525" marR="9525" marT="9525" marB="0"/>
                </a:tc>
                <a:tc>
                  <a:txBody>
                    <a:bodyPr/>
                    <a:lstStyle/>
                    <a:p>
                      <a:pPr algn="ctr" fontAlgn="t"/>
                      <a:r>
                        <a:rPr lang="fr-FR" sz="1800" b="1" i="0" u="none" strike="noStrike" dirty="0">
                          <a:solidFill>
                            <a:srgbClr val="000000"/>
                          </a:solidFill>
                          <a:latin typeface="Agency FB" pitchFamily="34" charset="0"/>
                        </a:rPr>
                        <a:t>6</a:t>
                      </a:r>
                    </a:p>
                  </a:txBody>
                  <a:tcPr marL="9525" marR="9525" marT="9525" marB="0"/>
                </a:tc>
                <a:tc>
                  <a:txBody>
                    <a:bodyPr/>
                    <a:lstStyle/>
                    <a:p>
                      <a:pPr algn="l" fontAlgn="t"/>
                      <a:r>
                        <a:rPr lang="fr-FR" sz="1800" b="1" i="0" u="none" strike="noStrike">
                          <a:solidFill>
                            <a:srgbClr val="000000"/>
                          </a:solidFill>
                          <a:latin typeface="Agency FB" pitchFamily="34" charset="0"/>
                        </a:rPr>
                        <a:t>Objectif 8: </a:t>
                      </a:r>
                      <a:r>
                        <a:rPr lang="fr-FR" sz="1800" b="1" i="0" u="none" strike="noStrike">
                          <a:solidFill>
                            <a:srgbClr val="222222"/>
                          </a:solidFill>
                          <a:latin typeface="Agency FB" pitchFamily="34" charset="0"/>
                        </a:rPr>
                        <a:t>Assurer l'égalité des sexes et l'autonomisation des femmes</a:t>
                      </a:r>
                      <a:endParaRPr lang="fr-FR" sz="1800" b="1" i="0" u="none" strike="noStrike">
                        <a:solidFill>
                          <a:srgbClr val="000000"/>
                        </a:solidFill>
                        <a:latin typeface="Agency FB" pitchFamily="34" charset="0"/>
                      </a:endParaRPr>
                    </a:p>
                  </a:txBody>
                  <a:tcPr marL="9525" marR="9525" marT="9525" marB="0"/>
                </a:tc>
                <a:tc>
                  <a:txBody>
                    <a:bodyPr/>
                    <a:lstStyle/>
                    <a:p>
                      <a:pPr algn="ctr"/>
                      <a:r>
                        <a:rPr lang="fr-FR" b="1" dirty="0" smtClean="0">
                          <a:latin typeface="Agency FB" pitchFamily="34" charset="0"/>
                        </a:rPr>
                        <a:t>4</a:t>
                      </a:r>
                      <a:endParaRPr lang="fr-FR" b="1" dirty="0">
                        <a:latin typeface="Agency FB" pitchFamily="34" charset="0"/>
                      </a:endParaRPr>
                    </a:p>
                  </a:txBody>
                  <a:tcPr/>
                </a:tc>
              </a:tr>
              <a:tr h="370840">
                <a:tc>
                  <a:txBody>
                    <a:bodyPr/>
                    <a:lstStyle/>
                    <a:p>
                      <a:pPr algn="l" fontAlgn="t"/>
                      <a:r>
                        <a:rPr lang="fr-FR" sz="1800" b="1" i="0" u="none" strike="noStrike" dirty="0">
                          <a:solidFill>
                            <a:schemeClr val="accent2">
                              <a:lumMod val="75000"/>
                            </a:schemeClr>
                          </a:solidFill>
                          <a:latin typeface="Agency FB" pitchFamily="34" charset="0"/>
                        </a:rPr>
                        <a:t>Objectif 6: Garantir l’accès de tous à des services d’approvisionnement en eau et d’assainissement et assurer une gestion durable des ressources en eau</a:t>
                      </a:r>
                    </a:p>
                  </a:txBody>
                  <a:tcPr marL="9525" marR="9525" marT="9525" marB="0"/>
                </a:tc>
                <a:tc>
                  <a:txBody>
                    <a:bodyPr/>
                    <a:lstStyle/>
                    <a:p>
                      <a:pPr algn="ctr" fontAlgn="t"/>
                      <a:r>
                        <a:rPr lang="fr-FR" sz="1800" b="1" i="0" u="none" strike="noStrike" dirty="0">
                          <a:solidFill>
                            <a:schemeClr val="accent2">
                              <a:lumMod val="75000"/>
                            </a:schemeClr>
                          </a:solidFill>
                          <a:latin typeface="Agency FB" pitchFamily="34" charset="0"/>
                        </a:rPr>
                        <a:t>6</a:t>
                      </a:r>
                    </a:p>
                  </a:txBody>
                  <a:tcPr marL="9525" marR="9525" marT="9525" marB="0"/>
                </a:tc>
                <a:tc>
                  <a:txBody>
                    <a:bodyPr/>
                    <a:lstStyle/>
                    <a:p>
                      <a:pPr marL="0" algn="l" defTabSz="914400" rtl="0" eaLnBrk="1" fontAlgn="t" latinLnBrk="0" hangingPunct="1"/>
                      <a:r>
                        <a:rPr lang="fr-FR" sz="1800" b="1" i="0" u="none" strike="noStrike" kern="1200" dirty="0">
                          <a:solidFill>
                            <a:schemeClr val="accent2">
                              <a:lumMod val="75000"/>
                            </a:schemeClr>
                          </a:solidFill>
                          <a:latin typeface="Agency FB" pitchFamily="34" charset="0"/>
                          <a:ea typeface="+mn-ea"/>
                          <a:cs typeface="+mn-cs"/>
                        </a:rPr>
                        <a:t>Objectif 11: Assurer l'accès universel à l'eau potable et à un assainissement amélioré</a:t>
                      </a:r>
                    </a:p>
                  </a:txBody>
                  <a:tcPr marL="9525" marR="9525" marT="9525" marB="0"/>
                </a:tc>
                <a:tc>
                  <a:txBody>
                    <a:bodyPr/>
                    <a:lstStyle/>
                    <a:p>
                      <a:pPr marL="0" algn="ctr" defTabSz="914400" rtl="0" eaLnBrk="1" fontAlgn="t" latinLnBrk="0" hangingPunct="1"/>
                      <a:r>
                        <a:rPr lang="fr-FR" sz="1800" b="1" i="0" u="none" strike="noStrike" kern="1200" dirty="0" smtClean="0">
                          <a:solidFill>
                            <a:schemeClr val="accent2">
                              <a:lumMod val="75000"/>
                            </a:schemeClr>
                          </a:solidFill>
                          <a:latin typeface="Agency FB" pitchFamily="34" charset="0"/>
                          <a:ea typeface="+mn-ea"/>
                          <a:cs typeface="+mn-cs"/>
                        </a:rPr>
                        <a:t>2</a:t>
                      </a:r>
                      <a:endParaRPr lang="fr-FR" sz="1800" b="1" i="0" u="none" strike="noStrike" kern="1200" dirty="0">
                        <a:solidFill>
                          <a:schemeClr val="accent2">
                            <a:lumMod val="75000"/>
                          </a:schemeClr>
                        </a:solidFill>
                        <a:latin typeface="Agency FB" pitchFamily="34" charset="0"/>
                        <a:ea typeface="+mn-ea"/>
                        <a:cs typeface="+mn-cs"/>
                      </a:endParaRPr>
                    </a:p>
                  </a:txBody>
                  <a:tcPr/>
                </a:tc>
              </a:tr>
              <a:tr h="370840">
                <a:tc>
                  <a:txBody>
                    <a:bodyPr/>
                    <a:lstStyle/>
                    <a:p>
                      <a:pPr algn="l" fontAlgn="t"/>
                      <a:r>
                        <a:rPr lang="fr-FR" sz="1800" b="1" i="0" u="none" strike="noStrike" dirty="0">
                          <a:solidFill>
                            <a:srgbClr val="000000"/>
                          </a:solidFill>
                          <a:latin typeface="Agency FB" pitchFamily="34" charset="0"/>
                        </a:rPr>
                        <a:t>Objectif 7: Garantir l’accès de tous à des services énergétiques fiables, durables et modernes à un coût abordable</a:t>
                      </a:r>
                    </a:p>
                  </a:txBody>
                  <a:tcPr marL="9525" marR="9525" marT="9525" marB="0"/>
                </a:tc>
                <a:tc>
                  <a:txBody>
                    <a:bodyPr/>
                    <a:lstStyle/>
                    <a:p>
                      <a:pPr algn="ctr" fontAlgn="t"/>
                      <a:r>
                        <a:rPr lang="fr-FR" sz="1800" b="1" i="0" u="none" strike="noStrike" dirty="0">
                          <a:solidFill>
                            <a:srgbClr val="000000"/>
                          </a:solidFill>
                          <a:latin typeface="Agency FB" pitchFamily="34" charset="0"/>
                        </a:rPr>
                        <a:t>3</a:t>
                      </a:r>
                    </a:p>
                  </a:txBody>
                  <a:tcPr marL="9525" marR="9525" marT="9525" marB="0"/>
                </a:tc>
                <a:tc>
                  <a:txBody>
                    <a:bodyPr/>
                    <a:lstStyle/>
                    <a:p>
                      <a:pPr algn="l" fontAlgn="t"/>
                      <a:r>
                        <a:rPr lang="fr-FR" sz="1800" b="1" i="0" u="none" strike="noStrike">
                          <a:solidFill>
                            <a:srgbClr val="000000"/>
                          </a:solidFill>
                          <a:latin typeface="Agency FB" pitchFamily="34" charset="0"/>
                        </a:rPr>
                        <a:t>Objectif 2: Garantir une énergie abordable et durable</a:t>
                      </a:r>
                    </a:p>
                  </a:txBody>
                  <a:tcPr marL="9525" marR="9525" marT="9525" marB="0"/>
                </a:tc>
                <a:tc>
                  <a:txBody>
                    <a:bodyPr/>
                    <a:lstStyle/>
                    <a:p>
                      <a:pPr algn="ctr"/>
                      <a:r>
                        <a:rPr lang="fr-FR" b="1" dirty="0" smtClean="0">
                          <a:latin typeface="Agency FB" pitchFamily="34" charset="0"/>
                        </a:rPr>
                        <a:t>2</a:t>
                      </a:r>
                      <a:endParaRPr lang="fr-FR" b="1" dirty="0">
                        <a:latin typeface="Agency FB" pitchFamily="34" charset="0"/>
                      </a:endParaRPr>
                    </a:p>
                  </a:txBody>
                  <a:tcPr/>
                </a:tc>
              </a:tr>
              <a:tr h="370840">
                <a:tc>
                  <a:txBody>
                    <a:bodyPr/>
                    <a:lstStyle/>
                    <a:p>
                      <a:pPr algn="l" fontAlgn="t"/>
                      <a:r>
                        <a:rPr lang="fr-FR" sz="1800" b="1" i="0" u="none" strike="noStrike" dirty="0">
                          <a:solidFill>
                            <a:schemeClr val="accent2">
                              <a:lumMod val="75000"/>
                            </a:schemeClr>
                          </a:solidFill>
                          <a:latin typeface="Agency FB" pitchFamily="34" charset="0"/>
                        </a:rPr>
                        <a:t>Objectif 8: Promouvoir une croissance économique soutenue, partagée et durable, le plein emploi productif et un travail décent pour tous</a:t>
                      </a:r>
                    </a:p>
                  </a:txBody>
                  <a:tcPr marL="9525" marR="9525" marT="9525" marB="0"/>
                </a:tc>
                <a:tc>
                  <a:txBody>
                    <a:bodyPr/>
                    <a:lstStyle/>
                    <a:p>
                      <a:pPr algn="ctr" fontAlgn="t"/>
                      <a:r>
                        <a:rPr lang="fr-FR" sz="1800" b="1" i="0" u="none" strike="noStrike" kern="1200" dirty="0">
                          <a:solidFill>
                            <a:schemeClr val="accent2">
                              <a:lumMod val="75000"/>
                            </a:schemeClr>
                          </a:solidFill>
                          <a:latin typeface="Agency FB" pitchFamily="34" charset="0"/>
                          <a:ea typeface="+mn-ea"/>
                          <a:cs typeface="+mn-cs"/>
                        </a:rPr>
                        <a:t>10</a:t>
                      </a:r>
                    </a:p>
                  </a:txBody>
                  <a:tcPr marL="9525" marR="9525" marT="9525" marB="0"/>
                </a:tc>
                <a:tc>
                  <a:txBody>
                    <a:bodyPr/>
                    <a:lstStyle/>
                    <a:p>
                      <a:pPr algn="l" fontAlgn="t"/>
                      <a:r>
                        <a:rPr lang="fr-FR" sz="1800" b="1" i="0" u="none" strike="noStrike" kern="1200" dirty="0">
                          <a:solidFill>
                            <a:schemeClr val="accent2">
                              <a:lumMod val="75000"/>
                            </a:schemeClr>
                          </a:solidFill>
                          <a:latin typeface="Agency FB" pitchFamily="34" charset="0"/>
                          <a:ea typeface="+mn-ea"/>
                          <a:cs typeface="+mn-cs"/>
                        </a:rPr>
                        <a:t>Objectif 1: Assurer la transformation économique structurelle inclusive et durable et la croissance</a:t>
                      </a:r>
                    </a:p>
                  </a:txBody>
                  <a:tcPr marL="9525" marR="9525" marT="9525" marB="0"/>
                </a:tc>
                <a:tc>
                  <a:txBody>
                    <a:bodyPr/>
                    <a:lstStyle/>
                    <a:p>
                      <a:pPr marL="0" algn="ctr" defTabSz="914400" rtl="0" eaLnBrk="1" latinLnBrk="0" hangingPunct="1"/>
                      <a:r>
                        <a:rPr lang="fr-FR" sz="1800" b="1" kern="1200" dirty="0" smtClean="0">
                          <a:solidFill>
                            <a:schemeClr val="accent2">
                              <a:lumMod val="75000"/>
                            </a:schemeClr>
                          </a:solidFill>
                          <a:latin typeface="Agency FB" pitchFamily="34" charset="0"/>
                          <a:ea typeface="+mn-ea"/>
                          <a:cs typeface="+mn-cs"/>
                        </a:rPr>
                        <a:t>6</a:t>
                      </a:r>
                      <a:endParaRPr lang="fr-FR" sz="1800" b="1" kern="1200" dirty="0">
                        <a:solidFill>
                          <a:schemeClr val="accent2">
                            <a:lumMod val="75000"/>
                          </a:schemeClr>
                        </a:solidFill>
                        <a:latin typeface="Agency FB" pitchFamily="34" charset="0"/>
                        <a:ea typeface="+mn-ea"/>
                        <a:cs typeface="+mn-cs"/>
                      </a:endParaRPr>
                    </a:p>
                  </a:txBody>
                  <a:tcPr/>
                </a:tc>
              </a:tr>
              <a:tr h="370840">
                <a:tc>
                  <a:txBody>
                    <a:bodyPr/>
                    <a:lstStyle/>
                    <a:p>
                      <a:pPr algn="l" fontAlgn="t"/>
                      <a:r>
                        <a:rPr lang="fr-FR" sz="1800" b="1" i="0" u="none" strike="noStrike" dirty="0">
                          <a:solidFill>
                            <a:srgbClr val="000000"/>
                          </a:solidFill>
                          <a:latin typeface="Agency FB" pitchFamily="34" charset="0"/>
                        </a:rPr>
                        <a:t>Objectif 9: Mettre en place une infrastructure résiliente, promouvoir une industrialisation durable qui profite à tous et encourager l’innovation</a:t>
                      </a:r>
                    </a:p>
                  </a:txBody>
                  <a:tcPr marL="9525" marR="9525" marT="9525" marB="0"/>
                </a:tc>
                <a:tc>
                  <a:txBody>
                    <a:bodyPr/>
                    <a:lstStyle/>
                    <a:p>
                      <a:pPr algn="ctr" fontAlgn="t"/>
                      <a:r>
                        <a:rPr lang="fr-FR" sz="1800" b="1" i="0" u="none" strike="noStrike" dirty="0">
                          <a:solidFill>
                            <a:srgbClr val="000000"/>
                          </a:solidFill>
                          <a:latin typeface="Agency FB" pitchFamily="34" charset="0"/>
                        </a:rPr>
                        <a:t>5</a:t>
                      </a:r>
                    </a:p>
                  </a:txBody>
                  <a:tcPr marL="9525" marR="9525" marT="9525" marB="0"/>
                </a:tc>
                <a:tc>
                  <a:txBody>
                    <a:bodyPr/>
                    <a:lstStyle/>
                    <a:p>
                      <a:pPr algn="l" fontAlgn="t"/>
                      <a:r>
                        <a:rPr lang="fr-FR" sz="1800" b="1" i="0" u="none" strike="noStrike" dirty="0">
                          <a:solidFill>
                            <a:srgbClr val="000000"/>
                          </a:solidFill>
                          <a:latin typeface="Agency FB" pitchFamily="34" charset="0"/>
                        </a:rPr>
                        <a:t>Objectif 4: </a:t>
                      </a:r>
                      <a:r>
                        <a:rPr lang="fr-FR" sz="1800" b="1" i="0" u="none" strike="noStrike" dirty="0">
                          <a:solidFill>
                            <a:srgbClr val="222222"/>
                          </a:solidFill>
                          <a:latin typeface="Agency FB" pitchFamily="34" charset="0"/>
                        </a:rPr>
                        <a:t>Promouvoir la science, la technologie et  l'innovation de la transformation pour un développement inclusif</a:t>
                      </a:r>
                      <a:endParaRPr lang="fr-FR" sz="1800" b="1" i="0" u="none" strike="noStrike" dirty="0">
                        <a:solidFill>
                          <a:srgbClr val="000000"/>
                        </a:solidFill>
                        <a:latin typeface="Agency FB" pitchFamily="34" charset="0"/>
                      </a:endParaRPr>
                    </a:p>
                  </a:txBody>
                  <a:tcPr marL="9525" marR="9525" marT="9525" marB="0"/>
                </a:tc>
                <a:tc>
                  <a:txBody>
                    <a:bodyPr/>
                    <a:lstStyle/>
                    <a:p>
                      <a:pPr algn="ctr"/>
                      <a:r>
                        <a:rPr lang="fr-FR" b="1" dirty="0" smtClean="0">
                          <a:latin typeface="Agency FB" pitchFamily="34" charset="0"/>
                        </a:rPr>
                        <a:t>6</a:t>
                      </a:r>
                      <a:endParaRPr lang="fr-FR" b="1" dirty="0">
                        <a:latin typeface="Agency FB" pitchFamily="34" charset="0"/>
                      </a:endParaRPr>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500035" y="214290"/>
          <a:ext cx="8301038" cy="5899785"/>
        </p:xfrm>
        <a:graphic>
          <a:graphicData uri="http://schemas.openxmlformats.org/drawingml/2006/table">
            <a:tbl>
              <a:tblPr firstRow="1" bandRow="1">
                <a:tableStyleId>{5C22544A-7EE6-4342-B048-85BDC9FD1C3A}</a:tableStyleId>
              </a:tblPr>
              <a:tblGrid>
                <a:gridCol w="3114668"/>
                <a:gridCol w="1071570"/>
                <a:gridCol w="2714644"/>
                <a:gridCol w="1400156"/>
              </a:tblGrid>
              <a:tr h="370840">
                <a:tc>
                  <a:txBody>
                    <a:bodyPr/>
                    <a:lstStyle/>
                    <a:p>
                      <a:r>
                        <a:rPr lang="fr-FR" dirty="0" smtClean="0">
                          <a:latin typeface="Agency FB" pitchFamily="34" charset="0"/>
                        </a:rPr>
                        <a:t>Objectifs des ODD</a:t>
                      </a:r>
                      <a:endParaRPr lang="fr-FR" dirty="0">
                        <a:latin typeface="Agency FB" pitchFamily="34" charset="0"/>
                      </a:endParaRPr>
                    </a:p>
                  </a:txBody>
                  <a:tcPr/>
                </a:tc>
                <a:tc>
                  <a:txBody>
                    <a:bodyPr/>
                    <a:lstStyle/>
                    <a:p>
                      <a:r>
                        <a:rPr lang="fr-FR" dirty="0" err="1" smtClean="0">
                          <a:latin typeface="Agency FB" pitchFamily="34" charset="0"/>
                        </a:rPr>
                        <a:t>Nbre</a:t>
                      </a:r>
                      <a:r>
                        <a:rPr lang="fr-FR" dirty="0" smtClean="0">
                          <a:latin typeface="Agency FB" pitchFamily="34" charset="0"/>
                        </a:rPr>
                        <a:t> de</a:t>
                      </a:r>
                      <a:r>
                        <a:rPr lang="fr-FR" baseline="0" dirty="0" smtClean="0">
                          <a:latin typeface="Agency FB" pitchFamily="34" charset="0"/>
                        </a:rPr>
                        <a:t> cibles</a:t>
                      </a:r>
                      <a:endParaRPr lang="fr-FR" dirty="0">
                        <a:latin typeface="Agency FB" pitchFamily="34" charset="0"/>
                      </a:endParaRPr>
                    </a:p>
                  </a:txBody>
                  <a:tcPr/>
                </a:tc>
                <a:tc>
                  <a:txBody>
                    <a:bodyPr/>
                    <a:lstStyle/>
                    <a:p>
                      <a:r>
                        <a:rPr lang="fr-FR" dirty="0" smtClean="0">
                          <a:latin typeface="Agency FB" pitchFamily="34" charset="0"/>
                        </a:rPr>
                        <a:t>Objectifs retenus par l’Afrique</a:t>
                      </a:r>
                      <a:endParaRPr lang="fr-FR" dirty="0">
                        <a:latin typeface="Agency FB" pitchFamily="34" charset="0"/>
                      </a:endParaRPr>
                    </a:p>
                  </a:txBody>
                  <a:tcPr/>
                </a:tc>
                <a:tc>
                  <a:txBody>
                    <a:bodyPr/>
                    <a:lstStyle/>
                    <a:p>
                      <a:r>
                        <a:rPr lang="fr-FR" dirty="0" err="1" smtClean="0">
                          <a:latin typeface="Agency FB" pitchFamily="34" charset="0"/>
                        </a:rPr>
                        <a:t>Nbre</a:t>
                      </a:r>
                      <a:r>
                        <a:rPr lang="fr-FR" dirty="0" smtClean="0">
                          <a:latin typeface="Agency FB" pitchFamily="34" charset="0"/>
                        </a:rPr>
                        <a:t> de cibles retenus</a:t>
                      </a:r>
                      <a:endParaRPr lang="fr-FR" dirty="0">
                        <a:latin typeface="Agency FB" pitchFamily="34" charset="0"/>
                      </a:endParaRPr>
                    </a:p>
                  </a:txBody>
                  <a:tcPr/>
                </a:tc>
              </a:tr>
              <a:tr h="370840">
                <a:tc>
                  <a:txBody>
                    <a:bodyPr/>
                    <a:lstStyle/>
                    <a:p>
                      <a:pPr algn="l" fontAlgn="t"/>
                      <a:r>
                        <a:rPr lang="fr-FR" sz="1800" b="1" i="0" u="none" strike="noStrike">
                          <a:solidFill>
                            <a:srgbClr val="000000"/>
                          </a:solidFill>
                          <a:latin typeface="Agency FB" pitchFamily="34" charset="0"/>
                        </a:rPr>
                        <a:t>Objectif 10: Réduire les inégalités entre les pays et en leur sein</a:t>
                      </a:r>
                    </a:p>
                  </a:txBody>
                  <a:tcPr marL="9525" marR="9525" marT="9525" marB="0"/>
                </a:tc>
                <a:tc>
                  <a:txBody>
                    <a:bodyPr/>
                    <a:lstStyle/>
                    <a:p>
                      <a:pPr algn="ctr" fontAlgn="t"/>
                      <a:r>
                        <a:rPr lang="fr-FR" sz="1800" b="1" i="0" u="none" strike="noStrike" dirty="0">
                          <a:solidFill>
                            <a:srgbClr val="000000"/>
                          </a:solidFill>
                          <a:latin typeface="Agency FB" pitchFamily="34" charset="0"/>
                        </a:rPr>
                        <a:t>7</a:t>
                      </a:r>
                    </a:p>
                  </a:txBody>
                  <a:tcPr marL="9525" marR="9525" marT="9525" marB="0"/>
                </a:tc>
                <a:tc>
                  <a:txBody>
                    <a:bodyPr/>
                    <a:lstStyle/>
                    <a:p>
                      <a:pPr algn="l" fontAlgn="t"/>
                      <a:r>
                        <a:rPr lang="fr-FR" sz="1800" b="1" i="0" u="none" strike="noStrike" dirty="0">
                          <a:solidFill>
                            <a:srgbClr val="000000"/>
                          </a:solidFill>
                          <a:latin typeface="Agency FB" pitchFamily="34" charset="0"/>
                        </a:rPr>
                        <a:t>Objectif 9:</a:t>
                      </a:r>
                      <a:r>
                        <a:rPr lang="fr-FR" sz="1800" b="1" i="0" u="none" strike="noStrike" dirty="0">
                          <a:solidFill>
                            <a:srgbClr val="222222"/>
                          </a:solidFill>
                          <a:latin typeface="Agency FB" pitchFamily="34" charset="0"/>
                        </a:rPr>
                        <a:t> Autonomiser et protéger les jeunes et les personnes en situation de vulnérabilité</a:t>
                      </a:r>
                      <a:endParaRPr lang="fr-FR" sz="1800" b="1" i="0" u="none" strike="noStrike" dirty="0">
                        <a:solidFill>
                          <a:srgbClr val="000000"/>
                        </a:solidFill>
                        <a:latin typeface="Agency FB" pitchFamily="34" charset="0"/>
                      </a:endParaRPr>
                    </a:p>
                  </a:txBody>
                  <a:tcPr marL="9525" marR="9525" marT="9525" marB="0"/>
                </a:tc>
                <a:tc>
                  <a:txBody>
                    <a:bodyPr/>
                    <a:lstStyle/>
                    <a:p>
                      <a:pPr algn="ctr"/>
                      <a:r>
                        <a:rPr lang="fr-FR" b="1" dirty="0" smtClean="0">
                          <a:latin typeface="Agency FB" pitchFamily="34" charset="0"/>
                        </a:rPr>
                        <a:t>3</a:t>
                      </a:r>
                      <a:endParaRPr lang="fr-FR" b="1" dirty="0">
                        <a:latin typeface="Agency FB" pitchFamily="34" charset="0"/>
                      </a:endParaRPr>
                    </a:p>
                  </a:txBody>
                  <a:tcPr/>
                </a:tc>
              </a:tr>
              <a:tr h="370840">
                <a:tc>
                  <a:txBody>
                    <a:bodyPr/>
                    <a:lstStyle/>
                    <a:p>
                      <a:pPr algn="l" fontAlgn="t"/>
                      <a:r>
                        <a:rPr lang="fr-FR" sz="1800" b="1" i="0" u="none" strike="noStrike" dirty="0">
                          <a:solidFill>
                            <a:schemeClr val="accent2">
                              <a:lumMod val="75000"/>
                            </a:schemeClr>
                          </a:solidFill>
                          <a:latin typeface="Agency FB" pitchFamily="34" charset="0"/>
                        </a:rPr>
                        <a:t>Objectif 11: Faire en sorte que les villes et les établissements humains soient ouverts à tous, sûrs, résilients et durables</a:t>
                      </a:r>
                    </a:p>
                  </a:txBody>
                  <a:tcPr marL="9525" marR="9525" marT="9525" marB="0"/>
                </a:tc>
                <a:tc>
                  <a:txBody>
                    <a:bodyPr/>
                    <a:lstStyle/>
                    <a:p>
                      <a:pPr algn="ctr" fontAlgn="t"/>
                      <a:r>
                        <a:rPr lang="fr-FR" sz="1800" b="1" i="0" u="none" strike="noStrike" dirty="0">
                          <a:solidFill>
                            <a:schemeClr val="accent2">
                              <a:lumMod val="75000"/>
                            </a:schemeClr>
                          </a:solidFill>
                          <a:latin typeface="Agency FB" pitchFamily="34" charset="0"/>
                        </a:rPr>
                        <a:t>7</a:t>
                      </a:r>
                    </a:p>
                  </a:txBody>
                  <a:tcPr marL="9525" marR="9525" marT="9525" marB="0"/>
                </a:tc>
                <a:tc>
                  <a:txBody>
                    <a:bodyPr/>
                    <a:lstStyle/>
                    <a:p>
                      <a:pPr algn="l" fontAlgn="t"/>
                      <a:r>
                        <a:rPr lang="fr-FR" sz="1800" b="1" i="0" u="none" strike="noStrike" dirty="0">
                          <a:solidFill>
                            <a:schemeClr val="accent2">
                              <a:lumMod val="75000"/>
                            </a:schemeClr>
                          </a:solidFill>
                          <a:latin typeface="Agency FB" pitchFamily="34" charset="0"/>
                        </a:rPr>
                        <a:t>Objectif 10 : Assurer l'accès aux établissements humains viables et à des sociétés résilientes </a:t>
                      </a:r>
                    </a:p>
                  </a:txBody>
                  <a:tcPr marL="9525" marR="9525" marT="9525" marB="0"/>
                </a:tc>
                <a:tc>
                  <a:txBody>
                    <a:bodyPr/>
                    <a:lstStyle/>
                    <a:p>
                      <a:pPr algn="ctr"/>
                      <a:r>
                        <a:rPr lang="fr-FR" b="1" dirty="0" smtClean="0">
                          <a:solidFill>
                            <a:schemeClr val="accent2">
                              <a:lumMod val="75000"/>
                            </a:schemeClr>
                          </a:solidFill>
                          <a:latin typeface="Agency FB" pitchFamily="34" charset="0"/>
                        </a:rPr>
                        <a:t>1</a:t>
                      </a:r>
                      <a:endParaRPr lang="fr-FR" b="1" dirty="0">
                        <a:solidFill>
                          <a:schemeClr val="accent2">
                            <a:lumMod val="75000"/>
                          </a:schemeClr>
                        </a:solidFill>
                        <a:latin typeface="Agency FB" pitchFamily="34" charset="0"/>
                      </a:endParaRPr>
                    </a:p>
                  </a:txBody>
                  <a:tcPr/>
                </a:tc>
              </a:tr>
              <a:tr h="370840">
                <a:tc>
                  <a:txBody>
                    <a:bodyPr/>
                    <a:lstStyle/>
                    <a:p>
                      <a:pPr algn="l" fontAlgn="t"/>
                      <a:r>
                        <a:rPr lang="fr-FR" sz="1800" b="1" i="0" u="none" strike="noStrike">
                          <a:solidFill>
                            <a:srgbClr val="000000"/>
                          </a:solidFill>
                          <a:latin typeface="Agency FB" pitchFamily="34" charset="0"/>
                        </a:rPr>
                        <a:t>Objectif 12: Instaurer des modes de consommation et de production durables</a:t>
                      </a:r>
                    </a:p>
                  </a:txBody>
                  <a:tcPr marL="9525" marR="9525" marT="9525" marB="0"/>
                </a:tc>
                <a:tc>
                  <a:txBody>
                    <a:bodyPr/>
                    <a:lstStyle/>
                    <a:p>
                      <a:pPr algn="ctr" fontAlgn="t"/>
                      <a:r>
                        <a:rPr lang="fr-FR" sz="1800" b="1" i="0" u="none" strike="noStrike" dirty="0">
                          <a:solidFill>
                            <a:srgbClr val="000000"/>
                          </a:solidFill>
                          <a:latin typeface="Agency FB" pitchFamily="34" charset="0"/>
                        </a:rPr>
                        <a:t>8</a:t>
                      </a:r>
                    </a:p>
                  </a:txBody>
                  <a:tcPr marL="9525" marR="9525" marT="9525" marB="0"/>
                </a:tc>
                <a:tc>
                  <a:txBody>
                    <a:bodyPr/>
                    <a:lstStyle/>
                    <a:p>
                      <a:pPr algn="l" fontAlgn="t"/>
                      <a:r>
                        <a:rPr lang="fr-FR" sz="1800" b="1" i="0" u="none" strike="noStrike" dirty="0">
                          <a:solidFill>
                            <a:srgbClr val="000000"/>
                          </a:solidFill>
                          <a:latin typeface="Agency FB" pitchFamily="34" charset="0"/>
                        </a:rPr>
                        <a:t> </a:t>
                      </a:r>
                    </a:p>
                  </a:txBody>
                  <a:tcPr marL="9525" marR="9525" marT="9525" marB="0"/>
                </a:tc>
                <a:tc>
                  <a:txBody>
                    <a:bodyPr/>
                    <a:lstStyle/>
                    <a:p>
                      <a:pPr algn="ctr"/>
                      <a:endParaRPr lang="fr-FR" b="1" dirty="0">
                        <a:latin typeface="Agency FB" pitchFamily="34" charset="0"/>
                      </a:endParaRPr>
                    </a:p>
                  </a:txBody>
                  <a:tcPr/>
                </a:tc>
              </a:tr>
              <a:tr h="370840">
                <a:tc>
                  <a:txBody>
                    <a:bodyPr/>
                    <a:lstStyle/>
                    <a:p>
                      <a:pPr algn="l" fontAlgn="t"/>
                      <a:r>
                        <a:rPr lang="fr-FR" sz="1800" b="1" i="0" u="none" strike="noStrike" dirty="0">
                          <a:solidFill>
                            <a:schemeClr val="accent2">
                              <a:lumMod val="75000"/>
                            </a:schemeClr>
                          </a:solidFill>
                          <a:latin typeface="Agency FB" pitchFamily="34" charset="0"/>
                        </a:rPr>
                        <a:t>Objectif 13: Prendre d’urgence des mesures pour lutter contre les </a:t>
                      </a:r>
                      <a:r>
                        <a:rPr lang="fr-FR" sz="1800" b="1" i="0" u="none" strike="noStrike" dirty="0" smtClean="0">
                          <a:solidFill>
                            <a:schemeClr val="accent2">
                              <a:lumMod val="75000"/>
                            </a:schemeClr>
                          </a:solidFill>
                          <a:latin typeface="Agency FB" pitchFamily="34" charset="0"/>
                        </a:rPr>
                        <a:t>changements </a:t>
                      </a:r>
                      <a:r>
                        <a:rPr lang="fr-FR" sz="1800" b="1" i="0" u="none" strike="noStrike" dirty="0">
                          <a:solidFill>
                            <a:schemeClr val="accent2">
                              <a:lumMod val="75000"/>
                            </a:schemeClr>
                          </a:solidFill>
                          <a:latin typeface="Agency FB" pitchFamily="34" charset="0"/>
                        </a:rPr>
                        <a:t>climatiques et leurs répercussions</a:t>
                      </a:r>
                    </a:p>
                  </a:txBody>
                  <a:tcPr marL="9525" marR="9525" marT="9525" marB="0"/>
                </a:tc>
                <a:tc>
                  <a:txBody>
                    <a:bodyPr/>
                    <a:lstStyle/>
                    <a:p>
                      <a:pPr algn="ctr" fontAlgn="t"/>
                      <a:r>
                        <a:rPr lang="fr-FR" sz="1800" b="1" i="0" u="none" strike="noStrike" dirty="0">
                          <a:solidFill>
                            <a:schemeClr val="accent2">
                              <a:lumMod val="75000"/>
                            </a:schemeClr>
                          </a:solidFill>
                          <a:latin typeface="Agency FB" pitchFamily="34" charset="0"/>
                        </a:rPr>
                        <a:t>3</a:t>
                      </a:r>
                    </a:p>
                  </a:txBody>
                  <a:tcPr marL="9525" marR="9525" marT="9525" marB="0"/>
                </a:tc>
                <a:tc>
                  <a:txBody>
                    <a:bodyPr/>
                    <a:lstStyle/>
                    <a:p>
                      <a:pPr algn="l" fontAlgn="t"/>
                      <a:r>
                        <a:rPr lang="fr-FR" sz="1800" b="1" i="0" u="none" strike="noStrike" dirty="0">
                          <a:solidFill>
                            <a:schemeClr val="accent2">
                              <a:lumMod val="75000"/>
                            </a:schemeClr>
                          </a:solidFill>
                          <a:latin typeface="Agency FB" pitchFamily="34" charset="0"/>
                        </a:rPr>
                        <a:t>Objectif 13 : Réduire la vulnérabilité au changement climatique et aux risques de catastrophes naturelles  </a:t>
                      </a:r>
                    </a:p>
                  </a:txBody>
                  <a:tcPr marL="9525" marR="9525" marT="9525" marB="0"/>
                </a:tc>
                <a:tc>
                  <a:txBody>
                    <a:bodyPr/>
                    <a:lstStyle/>
                    <a:p>
                      <a:pPr marL="0" algn="ctr" defTabSz="914400" rtl="0" eaLnBrk="1" latinLnBrk="0" hangingPunct="1"/>
                      <a:r>
                        <a:rPr lang="fr-FR" sz="1800" b="1" kern="1200" dirty="0" smtClean="0">
                          <a:solidFill>
                            <a:schemeClr val="accent2">
                              <a:lumMod val="75000"/>
                            </a:schemeClr>
                          </a:solidFill>
                          <a:latin typeface="Agency FB" pitchFamily="34" charset="0"/>
                          <a:ea typeface="+mn-ea"/>
                          <a:cs typeface="+mn-cs"/>
                        </a:rPr>
                        <a:t>3</a:t>
                      </a:r>
                      <a:endParaRPr lang="fr-FR" sz="1800" b="1" kern="1200" dirty="0">
                        <a:solidFill>
                          <a:schemeClr val="accent2">
                            <a:lumMod val="75000"/>
                          </a:schemeClr>
                        </a:solidFill>
                        <a:latin typeface="Agency FB" pitchFamily="34" charset="0"/>
                        <a:ea typeface="+mn-ea"/>
                        <a:cs typeface="+mn-cs"/>
                      </a:endParaRPr>
                    </a:p>
                  </a:txBody>
                  <a:tcPr/>
                </a:tc>
              </a:tr>
              <a:tr h="370840">
                <a:tc>
                  <a:txBody>
                    <a:bodyPr/>
                    <a:lstStyle/>
                    <a:p>
                      <a:pPr algn="l" fontAlgn="t"/>
                      <a:r>
                        <a:rPr lang="fr-FR" sz="1800" b="1" i="0" u="none" strike="noStrike">
                          <a:solidFill>
                            <a:srgbClr val="000000"/>
                          </a:solidFill>
                          <a:latin typeface="Agency FB" pitchFamily="34" charset="0"/>
                        </a:rPr>
                        <a:t>Objectif 14: Conserver et exploiter de manière durable les océans, les mers et les ressources marines aux fins du développement durable</a:t>
                      </a:r>
                    </a:p>
                  </a:txBody>
                  <a:tcPr marL="9525" marR="9525" marT="9525" marB="0"/>
                </a:tc>
                <a:tc>
                  <a:txBody>
                    <a:bodyPr/>
                    <a:lstStyle/>
                    <a:p>
                      <a:pPr algn="ctr" fontAlgn="t"/>
                      <a:r>
                        <a:rPr lang="fr-FR" sz="1800" b="1" i="0" u="none" strike="noStrike" dirty="0">
                          <a:solidFill>
                            <a:srgbClr val="000000"/>
                          </a:solidFill>
                          <a:latin typeface="Agency FB" pitchFamily="34" charset="0"/>
                        </a:rPr>
                        <a:t>7</a:t>
                      </a:r>
                    </a:p>
                  </a:txBody>
                  <a:tcPr marL="9525" marR="9525" marT="9525" marB="0"/>
                </a:tc>
                <a:tc>
                  <a:txBody>
                    <a:bodyPr/>
                    <a:lstStyle/>
                    <a:p>
                      <a:pPr algn="l" fontAlgn="t"/>
                      <a:r>
                        <a:rPr lang="fr-FR" sz="1800" b="1" i="0" u="none" strike="noStrike" dirty="0">
                          <a:solidFill>
                            <a:srgbClr val="000000"/>
                          </a:solidFill>
                          <a:latin typeface="Agency FB" pitchFamily="34" charset="0"/>
                        </a:rPr>
                        <a:t>Objectif 12: </a:t>
                      </a:r>
                      <a:r>
                        <a:rPr lang="fr-FR" sz="1800" b="1" i="0" u="none" strike="noStrike" dirty="0">
                          <a:solidFill>
                            <a:srgbClr val="222222"/>
                          </a:solidFill>
                          <a:latin typeface="Agency FB" pitchFamily="34" charset="0"/>
                        </a:rPr>
                        <a:t>Promouvoir l'utilisation efficace des ressources naturelles et de la biodiversité</a:t>
                      </a:r>
                      <a:endParaRPr lang="fr-FR" sz="1800" b="1" i="0" u="none" strike="noStrike" dirty="0">
                        <a:solidFill>
                          <a:srgbClr val="000000"/>
                        </a:solidFill>
                        <a:latin typeface="Agency FB" pitchFamily="34" charset="0"/>
                      </a:endParaRPr>
                    </a:p>
                  </a:txBody>
                  <a:tcPr marL="9525" marR="9525" marT="9525" marB="0"/>
                </a:tc>
                <a:tc>
                  <a:txBody>
                    <a:bodyPr/>
                    <a:lstStyle/>
                    <a:p>
                      <a:pPr algn="ctr"/>
                      <a:r>
                        <a:rPr lang="fr-FR" b="1" dirty="0" smtClean="0">
                          <a:latin typeface="Agency FB" pitchFamily="34" charset="0"/>
                        </a:rPr>
                        <a:t>3</a:t>
                      </a:r>
                      <a:endParaRPr lang="fr-FR" b="1" dirty="0">
                        <a:latin typeface="Agency FB" pitchFamily="34" charset="0"/>
                      </a:endParaRPr>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571472" y="214290"/>
          <a:ext cx="8229600" cy="6251575"/>
        </p:xfrm>
        <a:graphic>
          <a:graphicData uri="http://schemas.openxmlformats.org/drawingml/2006/table">
            <a:tbl>
              <a:tblPr firstRow="1" bandRow="1">
                <a:tableStyleId>{5C22544A-7EE6-4342-B048-85BDC9FD1C3A}</a:tableStyleId>
              </a:tblPr>
              <a:tblGrid>
                <a:gridCol w="3143272"/>
                <a:gridCol w="971528"/>
                <a:gridCol w="2714644"/>
                <a:gridCol w="1400156"/>
              </a:tblGrid>
              <a:tr h="370840">
                <a:tc>
                  <a:txBody>
                    <a:bodyPr/>
                    <a:lstStyle/>
                    <a:p>
                      <a:r>
                        <a:rPr lang="fr-FR" dirty="0" smtClean="0">
                          <a:latin typeface="Agency FB" pitchFamily="34" charset="0"/>
                        </a:rPr>
                        <a:t>Objectifs des ODD</a:t>
                      </a:r>
                      <a:endParaRPr lang="fr-FR" dirty="0">
                        <a:latin typeface="Agency FB" pitchFamily="34" charset="0"/>
                      </a:endParaRPr>
                    </a:p>
                  </a:txBody>
                  <a:tcPr/>
                </a:tc>
                <a:tc>
                  <a:txBody>
                    <a:bodyPr/>
                    <a:lstStyle/>
                    <a:p>
                      <a:r>
                        <a:rPr lang="fr-FR" dirty="0" err="1" smtClean="0">
                          <a:latin typeface="Agency FB" pitchFamily="34" charset="0"/>
                        </a:rPr>
                        <a:t>Nbre</a:t>
                      </a:r>
                      <a:r>
                        <a:rPr lang="fr-FR" dirty="0" smtClean="0">
                          <a:latin typeface="Agency FB" pitchFamily="34" charset="0"/>
                        </a:rPr>
                        <a:t> de</a:t>
                      </a:r>
                      <a:r>
                        <a:rPr lang="fr-FR" baseline="0" dirty="0" smtClean="0">
                          <a:latin typeface="Agency FB" pitchFamily="34" charset="0"/>
                        </a:rPr>
                        <a:t> cibles</a:t>
                      </a:r>
                      <a:endParaRPr lang="fr-FR" dirty="0">
                        <a:latin typeface="Agency FB" pitchFamily="34" charset="0"/>
                      </a:endParaRPr>
                    </a:p>
                  </a:txBody>
                  <a:tcPr/>
                </a:tc>
                <a:tc>
                  <a:txBody>
                    <a:bodyPr/>
                    <a:lstStyle/>
                    <a:p>
                      <a:r>
                        <a:rPr lang="fr-FR" dirty="0" smtClean="0">
                          <a:latin typeface="Agency FB" pitchFamily="34" charset="0"/>
                        </a:rPr>
                        <a:t>Objectifs retenus par l’Afrique</a:t>
                      </a:r>
                      <a:endParaRPr lang="fr-FR" dirty="0">
                        <a:latin typeface="Agency FB" pitchFamily="34" charset="0"/>
                      </a:endParaRPr>
                    </a:p>
                  </a:txBody>
                  <a:tcPr/>
                </a:tc>
                <a:tc>
                  <a:txBody>
                    <a:bodyPr/>
                    <a:lstStyle/>
                    <a:p>
                      <a:r>
                        <a:rPr lang="fr-FR" dirty="0" err="1" smtClean="0">
                          <a:latin typeface="Agency FB" pitchFamily="34" charset="0"/>
                        </a:rPr>
                        <a:t>Nbre</a:t>
                      </a:r>
                      <a:r>
                        <a:rPr lang="fr-FR" dirty="0" smtClean="0">
                          <a:latin typeface="Agency FB" pitchFamily="34" charset="0"/>
                        </a:rPr>
                        <a:t> de cibles retenus</a:t>
                      </a:r>
                      <a:endParaRPr lang="fr-FR" dirty="0">
                        <a:latin typeface="Agency FB" pitchFamily="34" charset="0"/>
                      </a:endParaRPr>
                    </a:p>
                  </a:txBody>
                  <a:tcPr/>
                </a:tc>
              </a:tr>
              <a:tr h="370840">
                <a:tc>
                  <a:txBody>
                    <a:bodyPr/>
                    <a:lstStyle/>
                    <a:p>
                      <a:pPr algn="l" fontAlgn="t"/>
                      <a:r>
                        <a:rPr lang="fr-FR" sz="1800" b="1" i="0" u="none" strike="noStrike" dirty="0">
                          <a:solidFill>
                            <a:srgbClr val="000000"/>
                          </a:solidFill>
                          <a:latin typeface="Agency FB" pitchFamily="34" charset="0"/>
                        </a:rPr>
                        <a:t>Objectif 15: Préserver et restaurer les écosystèmes terrestres, en veillant à les exploiter de façon durable, gérer durablement les forêts, lutter contre la désertification, enrayer et inverser le processus de dégradation des terres et mettre fin à l’appauvrissement de la biodiversité</a:t>
                      </a:r>
                    </a:p>
                  </a:txBody>
                  <a:tcPr marL="9525" marR="9525" marT="9525" marB="0"/>
                </a:tc>
                <a:tc>
                  <a:txBody>
                    <a:bodyPr/>
                    <a:lstStyle/>
                    <a:p>
                      <a:pPr algn="ctr" fontAlgn="t"/>
                      <a:r>
                        <a:rPr lang="fr-FR" sz="1800" b="1" i="0" u="none" strike="noStrike" dirty="0">
                          <a:solidFill>
                            <a:srgbClr val="000000"/>
                          </a:solidFill>
                          <a:latin typeface="Agency FB" pitchFamily="34" charset="0"/>
                        </a:rPr>
                        <a:t>9</a:t>
                      </a:r>
                    </a:p>
                  </a:txBody>
                  <a:tcPr marL="9525" marR="9525" marT="9525" marB="0"/>
                </a:tc>
                <a:tc>
                  <a:txBody>
                    <a:bodyPr/>
                    <a:lstStyle/>
                    <a:p>
                      <a:pPr algn="l" fontAlgn="t"/>
                      <a:r>
                        <a:rPr lang="fr-FR" sz="1800" b="1" i="0" u="none" strike="noStrike" dirty="0">
                          <a:solidFill>
                            <a:srgbClr val="000000"/>
                          </a:solidFill>
                          <a:latin typeface="Agency FB" pitchFamily="34" charset="0"/>
                        </a:rPr>
                        <a:t>Objectif 12: </a:t>
                      </a:r>
                      <a:r>
                        <a:rPr lang="fr-FR" sz="1800" b="1" i="0" u="none" strike="noStrike" dirty="0">
                          <a:solidFill>
                            <a:srgbClr val="222222"/>
                          </a:solidFill>
                          <a:latin typeface="Agency FB" pitchFamily="34" charset="0"/>
                        </a:rPr>
                        <a:t>Promouvoir l'utilisation efficace des ressources naturelles et de la biodiversité</a:t>
                      </a:r>
                      <a:endParaRPr lang="fr-FR" sz="1800" b="1" i="0" u="none" strike="noStrike" dirty="0">
                        <a:solidFill>
                          <a:srgbClr val="000000"/>
                        </a:solidFill>
                        <a:latin typeface="Agency FB" pitchFamily="34" charset="0"/>
                      </a:endParaRPr>
                    </a:p>
                  </a:txBody>
                  <a:tcPr marL="9525" marR="9525" marT="9525" marB="0"/>
                </a:tc>
                <a:tc>
                  <a:txBody>
                    <a:bodyPr/>
                    <a:lstStyle/>
                    <a:p>
                      <a:pPr algn="ctr"/>
                      <a:r>
                        <a:rPr lang="fr-FR" b="1" dirty="0" smtClean="0">
                          <a:latin typeface="Agency FB" pitchFamily="34" charset="0"/>
                        </a:rPr>
                        <a:t>3</a:t>
                      </a:r>
                      <a:endParaRPr lang="fr-FR" b="1" dirty="0">
                        <a:latin typeface="Agency FB" pitchFamily="34" charset="0"/>
                      </a:endParaRPr>
                    </a:p>
                  </a:txBody>
                  <a:tcPr/>
                </a:tc>
              </a:tr>
              <a:tr h="370840">
                <a:tc>
                  <a:txBody>
                    <a:bodyPr/>
                    <a:lstStyle/>
                    <a:p>
                      <a:pPr algn="l" fontAlgn="t"/>
                      <a:r>
                        <a:rPr lang="fr-FR" sz="1800" b="1" i="0" u="none" strike="noStrike" dirty="0">
                          <a:solidFill>
                            <a:schemeClr val="accent2">
                              <a:lumMod val="75000"/>
                            </a:schemeClr>
                          </a:solidFill>
                          <a:latin typeface="Agency FB" pitchFamily="34" charset="0"/>
                        </a:rPr>
                        <a:t>Objectif 16: Promouvoir l’avènement de sociétés pacifiques et ouvertes aux fins du développement durable, assurer à tous l’accès à la justice et mettre en place, à tous les niveaux, des institutions efficaces, responsables et ouvertes</a:t>
                      </a:r>
                    </a:p>
                  </a:txBody>
                  <a:tcPr marL="9525" marR="9525" marT="9525" marB="0"/>
                </a:tc>
                <a:tc>
                  <a:txBody>
                    <a:bodyPr/>
                    <a:lstStyle/>
                    <a:p>
                      <a:pPr algn="ctr" fontAlgn="t"/>
                      <a:r>
                        <a:rPr lang="fr-FR" sz="1800" b="1" i="0" u="none" strike="noStrike" dirty="0">
                          <a:solidFill>
                            <a:schemeClr val="accent2">
                              <a:lumMod val="75000"/>
                            </a:schemeClr>
                          </a:solidFill>
                          <a:latin typeface="Agency FB" pitchFamily="34" charset="0"/>
                        </a:rPr>
                        <a:t>10</a:t>
                      </a:r>
                    </a:p>
                  </a:txBody>
                  <a:tcPr marL="9525" marR="9525" marT="9525" marB="0"/>
                </a:tc>
                <a:tc>
                  <a:txBody>
                    <a:bodyPr/>
                    <a:lstStyle/>
                    <a:p>
                      <a:pPr algn="l" fontAlgn="t"/>
                      <a:r>
                        <a:rPr lang="fr-FR" sz="1800" b="1" i="0" u="none" strike="noStrike" dirty="0">
                          <a:solidFill>
                            <a:schemeClr val="accent2">
                              <a:lumMod val="75000"/>
                            </a:schemeClr>
                          </a:solidFill>
                          <a:latin typeface="Agency FB" pitchFamily="34" charset="0"/>
                        </a:rPr>
                        <a:t>Objectif 14: Promouvoir la paix et la sécurité, la justice et la bonne gouvernance</a:t>
                      </a:r>
                    </a:p>
                  </a:txBody>
                  <a:tcPr marL="9525" marR="9525" marT="9525" marB="0"/>
                </a:tc>
                <a:tc>
                  <a:txBody>
                    <a:bodyPr/>
                    <a:lstStyle/>
                    <a:p>
                      <a:pPr algn="ctr"/>
                      <a:r>
                        <a:rPr lang="fr-FR" b="1" dirty="0" smtClean="0">
                          <a:solidFill>
                            <a:schemeClr val="accent2">
                              <a:lumMod val="75000"/>
                            </a:schemeClr>
                          </a:solidFill>
                          <a:latin typeface="Agency FB" pitchFamily="34" charset="0"/>
                        </a:rPr>
                        <a:t>5</a:t>
                      </a:r>
                      <a:endParaRPr lang="fr-FR" b="1" dirty="0">
                        <a:solidFill>
                          <a:schemeClr val="accent2">
                            <a:lumMod val="75000"/>
                          </a:schemeClr>
                        </a:solidFill>
                        <a:latin typeface="Agency FB" pitchFamily="34" charset="0"/>
                      </a:endParaRPr>
                    </a:p>
                  </a:txBody>
                  <a:tcPr/>
                </a:tc>
              </a:tr>
              <a:tr h="370840">
                <a:tc>
                  <a:txBody>
                    <a:bodyPr/>
                    <a:lstStyle/>
                    <a:p>
                      <a:pPr algn="l" fontAlgn="t"/>
                      <a:r>
                        <a:rPr lang="fr-FR" sz="1800" b="1" i="0" u="none" strike="noStrike">
                          <a:solidFill>
                            <a:srgbClr val="000000"/>
                          </a:solidFill>
                          <a:latin typeface="Agency FB" pitchFamily="34" charset="0"/>
                        </a:rPr>
                        <a:t>Objectif 17: Revitaliser le partenariat mondial au service du développement durable et renforcer les moyens de ce partenariat</a:t>
                      </a:r>
                    </a:p>
                  </a:txBody>
                  <a:tcPr marL="9525" marR="9525" marT="9525" marB="0"/>
                </a:tc>
                <a:tc>
                  <a:txBody>
                    <a:bodyPr/>
                    <a:lstStyle/>
                    <a:p>
                      <a:pPr algn="ctr" fontAlgn="t"/>
                      <a:r>
                        <a:rPr lang="fr-FR" sz="1800" b="1" i="0" u="none" strike="noStrike" dirty="0">
                          <a:solidFill>
                            <a:srgbClr val="000000"/>
                          </a:solidFill>
                          <a:latin typeface="Agency FB" pitchFamily="34" charset="0"/>
                        </a:rPr>
                        <a:t>19</a:t>
                      </a:r>
                    </a:p>
                  </a:txBody>
                  <a:tcPr marL="9525" marR="9525" marT="9525" marB="0"/>
                </a:tc>
                <a:tc>
                  <a:txBody>
                    <a:bodyPr/>
                    <a:lstStyle/>
                    <a:p>
                      <a:pPr algn="l" fontAlgn="t"/>
                      <a:r>
                        <a:rPr lang="fr-FR" sz="1800" b="1" i="0" u="none" strike="noStrike" dirty="0">
                          <a:solidFill>
                            <a:srgbClr val="000000"/>
                          </a:solidFill>
                          <a:latin typeface="Agency FB" pitchFamily="34" charset="0"/>
                        </a:rPr>
                        <a:t>Objectif 15: </a:t>
                      </a:r>
                      <a:r>
                        <a:rPr lang="fr-FR" sz="1800" b="1" i="0" u="none" strike="noStrike" dirty="0">
                          <a:solidFill>
                            <a:srgbClr val="222222"/>
                          </a:solidFill>
                          <a:latin typeface="Agency FB" pitchFamily="34" charset="0"/>
                        </a:rPr>
                        <a:t>Intensifier les partenariats locaux, régionaux et mondiaux pour le développement</a:t>
                      </a:r>
                      <a:endParaRPr lang="fr-FR" sz="1800" b="1" i="0" u="none" strike="noStrike" dirty="0">
                        <a:solidFill>
                          <a:srgbClr val="000000"/>
                        </a:solidFill>
                        <a:latin typeface="Agency FB" pitchFamily="34" charset="0"/>
                      </a:endParaRPr>
                    </a:p>
                  </a:txBody>
                  <a:tcPr marL="9525" marR="9525" marT="9525" marB="0"/>
                </a:tc>
                <a:tc>
                  <a:txBody>
                    <a:bodyPr/>
                    <a:lstStyle/>
                    <a:p>
                      <a:pPr algn="ctr"/>
                      <a:r>
                        <a:rPr lang="fr-FR" b="1" dirty="0" smtClean="0">
                          <a:latin typeface="Agency FB" pitchFamily="34" charset="0"/>
                        </a:rPr>
                        <a:t>7</a:t>
                      </a:r>
                      <a:endParaRPr lang="fr-FR" b="1" dirty="0">
                        <a:latin typeface="Agency FB" pitchFamily="34" charset="0"/>
                      </a:endParaRPr>
                    </a:p>
                  </a:txBody>
                  <a:tcPr/>
                </a:tc>
              </a:tr>
              <a:tr h="370840">
                <a:tc>
                  <a:txBody>
                    <a:bodyPr/>
                    <a:lstStyle/>
                    <a:p>
                      <a:pPr algn="l" fontAlgn="t"/>
                      <a:endParaRPr lang="fr-FR" sz="1800" b="1" i="0" u="none" strike="noStrike" dirty="0">
                        <a:solidFill>
                          <a:srgbClr val="000000"/>
                        </a:solidFill>
                        <a:latin typeface="Agency FB" pitchFamily="34" charset="0"/>
                      </a:endParaRPr>
                    </a:p>
                  </a:txBody>
                  <a:tcPr marL="9525" marR="9525" marT="9525" marB="0"/>
                </a:tc>
                <a:tc>
                  <a:txBody>
                    <a:bodyPr/>
                    <a:lstStyle/>
                    <a:p>
                      <a:pPr algn="ctr" fontAlgn="t"/>
                      <a:endParaRPr lang="fr-FR" sz="1800" b="1" i="0" u="none" strike="noStrike" dirty="0">
                        <a:solidFill>
                          <a:srgbClr val="000000"/>
                        </a:solidFill>
                        <a:latin typeface="Agency FB" pitchFamily="34" charset="0"/>
                      </a:endParaRPr>
                    </a:p>
                  </a:txBody>
                  <a:tcPr marL="9525" marR="9525" marT="9525" marB="0"/>
                </a:tc>
                <a:tc>
                  <a:txBody>
                    <a:bodyPr/>
                    <a:lstStyle/>
                    <a:p>
                      <a:pPr algn="l" fontAlgn="t"/>
                      <a:endParaRPr lang="fr-FR" sz="1800" b="1" i="0" u="none" strike="noStrike" dirty="0">
                        <a:solidFill>
                          <a:srgbClr val="000000"/>
                        </a:solidFill>
                        <a:latin typeface="Agency FB" pitchFamily="34" charset="0"/>
                      </a:endParaRPr>
                    </a:p>
                  </a:txBody>
                  <a:tcPr marL="9525" marR="9525" marT="9525" marB="0"/>
                </a:tc>
                <a:tc>
                  <a:txBody>
                    <a:bodyPr/>
                    <a:lstStyle/>
                    <a:p>
                      <a:pPr algn="ctr"/>
                      <a:endParaRPr lang="fr-FR" b="1"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95513" y="274638"/>
            <a:ext cx="6491287" cy="796908"/>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dirty="0" smtClean="0">
                <a:solidFill>
                  <a:srgbClr val="FF0000"/>
                </a:solidFill>
                <a:latin typeface="Arial" charset="0"/>
              </a:rPr>
              <a:t>Introduction</a:t>
            </a:r>
          </a:p>
        </p:txBody>
      </p:sp>
      <p:sp>
        <p:nvSpPr>
          <p:cNvPr id="4099" name="Rectangle 3"/>
          <p:cNvSpPr>
            <a:spLocks noGrp="1" noChangeArrowheads="1"/>
          </p:cNvSpPr>
          <p:nvPr>
            <p:ph type="body" idx="1"/>
          </p:nvPr>
        </p:nvSpPr>
        <p:spPr bwMode="auto">
          <a:xfrm>
            <a:off x="214282" y="1714488"/>
            <a:ext cx="8649594" cy="2786082"/>
          </a:xfrm>
          <a:noFill/>
          <a:ln>
            <a:miter lim="800000"/>
            <a:headEnd/>
            <a:tailEnd/>
          </a:ln>
        </p:spPr>
        <p:txBody>
          <a:bodyPr vert="horz" wrap="square" lIns="91440" tIns="45720" rIns="91440" bIns="45720" numCol="1" anchor="t" anchorCtr="0" compatLnSpc="1">
            <a:prstTxWarp prst="textNoShape">
              <a:avLst/>
            </a:prstTxWarp>
          </a:bodyPr>
          <a:lstStyle/>
          <a:p>
            <a:r>
              <a:rPr lang="fr-FR" sz="2800" dirty="0" smtClean="0">
                <a:latin typeface="Arial" pitchFamily="34" charset="0"/>
                <a:cs typeface="Arial" pitchFamily="34" charset="0"/>
              </a:rPr>
              <a:t>Accroissement du déséquilibre </a:t>
            </a:r>
            <a:r>
              <a:rPr lang="fr-FR" sz="2800" dirty="0" smtClean="0">
                <a:latin typeface="Arial" pitchFamily="34" charset="0"/>
                <a:cs typeface="Arial" pitchFamily="34" charset="0"/>
              </a:rPr>
              <a:t>socioéconomique entre les continents, les pays, voire les régions d’un même </a:t>
            </a:r>
            <a:r>
              <a:rPr lang="fr-FR" sz="2800" dirty="0" smtClean="0">
                <a:latin typeface="Arial" pitchFamily="34" charset="0"/>
                <a:cs typeface="Arial" pitchFamily="34" charset="0"/>
              </a:rPr>
              <a:t>pays;</a:t>
            </a:r>
          </a:p>
          <a:p>
            <a:r>
              <a:rPr lang="fr-FR" sz="2800" dirty="0" smtClean="0">
                <a:latin typeface="Arial" pitchFamily="34" charset="0"/>
                <a:cs typeface="Arial" pitchFamily="34" charset="0"/>
              </a:rPr>
              <a:t>Persistance d’une grande partie de la population de plus en plus vulnérable, notamment les femmes, les enfants, les personnes âgées, etc.</a:t>
            </a:r>
          </a:p>
          <a:p>
            <a:pPr>
              <a:buNone/>
            </a:pPr>
            <a:endParaRPr lang="fr-FR" dirty="0" smtClean="0">
              <a:latin typeface="Arial" pitchFamily="34" charset="0"/>
              <a:cs typeface="Arial" pitchFamily="34" charset="0"/>
            </a:endParaRPr>
          </a:p>
        </p:txBody>
      </p:sp>
      <p:sp>
        <p:nvSpPr>
          <p:cNvPr id="4" name="Rectangle 2"/>
          <p:cNvSpPr txBox="1">
            <a:spLocks noChangeArrowheads="1"/>
          </p:cNvSpPr>
          <p:nvPr/>
        </p:nvSpPr>
        <p:spPr bwMode="auto">
          <a:xfrm>
            <a:off x="3500430" y="1071546"/>
            <a:ext cx="4214842" cy="64294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3200" b="1" i="0" u="none" strike="noStrike" kern="0" cap="none" spc="0" normalizeH="0" baseline="0" noProof="0" dirty="0" smtClean="0">
                <a:ln>
                  <a:noFill/>
                </a:ln>
                <a:solidFill>
                  <a:schemeClr val="accent6"/>
                </a:solidFill>
                <a:effectLst/>
                <a:uLnTx/>
                <a:uFillTx/>
                <a:latin typeface="Arial" charset="0"/>
                <a:ea typeface="+mj-ea"/>
                <a:cs typeface="+mj-cs"/>
              </a:rPr>
              <a:t>Constats</a:t>
            </a:r>
          </a:p>
        </p:txBody>
      </p:sp>
      <p:sp>
        <p:nvSpPr>
          <p:cNvPr id="5" name="Rectangle 2"/>
          <p:cNvSpPr txBox="1">
            <a:spLocks noChangeArrowheads="1"/>
          </p:cNvSpPr>
          <p:nvPr/>
        </p:nvSpPr>
        <p:spPr bwMode="auto">
          <a:xfrm>
            <a:off x="2428860" y="4500570"/>
            <a:ext cx="3786214" cy="64294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3200" b="1" i="0" u="none" strike="noStrike" kern="0" cap="none" spc="0" normalizeH="0" baseline="0" noProof="0" dirty="0" smtClean="0">
                <a:ln>
                  <a:noFill/>
                </a:ln>
                <a:solidFill>
                  <a:schemeClr val="accent6"/>
                </a:solidFill>
                <a:effectLst/>
                <a:uLnTx/>
                <a:uFillTx/>
                <a:latin typeface="Arial" charset="0"/>
                <a:ea typeface="+mj-ea"/>
                <a:cs typeface="+mj-cs"/>
              </a:rPr>
              <a:t>Réponses</a:t>
            </a:r>
          </a:p>
        </p:txBody>
      </p:sp>
      <p:sp>
        <p:nvSpPr>
          <p:cNvPr id="6" name="Rectangle 3"/>
          <p:cNvSpPr txBox="1">
            <a:spLocks noChangeArrowheads="1"/>
          </p:cNvSpPr>
          <p:nvPr/>
        </p:nvSpPr>
        <p:spPr bwMode="auto">
          <a:xfrm>
            <a:off x="142844" y="5143512"/>
            <a:ext cx="8649594" cy="142876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fr-FR" sz="2800" b="0" i="0" u="none" strike="noStrike" kern="0" cap="none" spc="0" normalizeH="0" baseline="0" noProof="0" dirty="0" smtClean="0">
                <a:ln>
                  <a:noFill/>
                </a:ln>
                <a:effectLst/>
                <a:uLnTx/>
                <a:uFillTx/>
                <a:latin typeface="Arial" pitchFamily="34" charset="0"/>
                <a:ea typeface="+mn-ea"/>
                <a:cs typeface="Arial" pitchFamily="34" charset="0"/>
              </a:rPr>
              <a:t>Organisation d’une </a:t>
            </a:r>
            <a:r>
              <a:rPr kumimoji="0" lang="fr-FR" sz="28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série de conférences et de sommets internationaux dans les années 90, parmi lesquels:</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sz="3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188640"/>
            <a:ext cx="6419056" cy="1143000"/>
          </a:xfrm>
        </p:spPr>
        <p:txBody>
          <a:bodyPr/>
          <a:lstStyle/>
          <a:p>
            <a:pPr algn="ctr" eaLnBrk="1" hangingPunct="1"/>
            <a:r>
              <a:rPr lang="fr-FR" sz="3200" dirty="0" smtClean="0">
                <a:solidFill>
                  <a:srgbClr val="FF0000"/>
                </a:solidFill>
                <a:latin typeface="Arial" charset="0"/>
              </a:rPr>
              <a:t>Perspectives par rapport aux ODD</a:t>
            </a:r>
          </a:p>
        </p:txBody>
      </p:sp>
      <p:sp>
        <p:nvSpPr>
          <p:cNvPr id="4" name="Titre 1"/>
          <p:cNvSpPr txBox="1">
            <a:spLocks/>
          </p:cNvSpPr>
          <p:nvPr/>
        </p:nvSpPr>
        <p:spPr>
          <a:xfrm>
            <a:off x="142844" y="1571612"/>
            <a:ext cx="8858312" cy="30003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fr-FR" sz="2800" b="1" kern="0" dirty="0" smtClean="0">
                <a:solidFill>
                  <a:schemeClr val="accent1">
                    <a:lumMod val="50000"/>
                  </a:schemeClr>
                </a:solidFill>
                <a:ea typeface="+mj-ea"/>
                <a:cs typeface="+mj-cs"/>
              </a:rPr>
              <a:t>Il est important de noter que l’Afrique a organisé en mai 2015 à Alger (Algérie) une réunion des experts pour la finalisation des indicateurs et dont les principales résolutions sont attendues afin de mieux </a:t>
            </a:r>
            <a:r>
              <a:rPr lang="fr-FR" sz="2800" b="1" kern="0" dirty="0" smtClean="0">
                <a:solidFill>
                  <a:schemeClr val="accent1">
                    <a:lumMod val="50000"/>
                  </a:schemeClr>
                </a:solidFill>
                <a:ea typeface="+mj-ea"/>
                <a:cs typeface="+mj-cs"/>
              </a:rPr>
              <a:t>cibler l</a:t>
            </a:r>
            <a:r>
              <a:rPr lang="fr-FR" sz="2800" b="1" kern="0" dirty="0" smtClean="0">
                <a:solidFill>
                  <a:schemeClr val="accent1">
                    <a:lumMod val="50000"/>
                  </a:schemeClr>
                </a:solidFill>
                <a:ea typeface="+mj-ea"/>
                <a:cs typeface="+mj-cs"/>
              </a:rPr>
              <a:t>es sources de données susceptibles d’aider à la production de ces indicateurs.</a:t>
            </a:r>
            <a:endParaRPr kumimoji="0" lang="fr-FR" sz="2800" b="1" i="0" u="none" strike="noStrike" kern="0" cap="none" spc="0" normalizeH="0" baseline="0" noProof="0" dirty="0" smtClean="0">
              <a:ln>
                <a:noFill/>
              </a:ln>
              <a:solidFill>
                <a:schemeClr val="accent1">
                  <a:lumMod val="50000"/>
                </a:schemeClr>
              </a:solidFill>
              <a:effectLst/>
              <a:uLnTx/>
              <a:uFillTx/>
              <a:latin typeface="Arial" charset="0"/>
              <a:ea typeface="+mj-ea"/>
              <a:cs typeface="+mj-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95513" y="274638"/>
            <a:ext cx="6491287" cy="850106"/>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dirty="0" smtClean="0">
                <a:solidFill>
                  <a:srgbClr val="FF0000"/>
                </a:solidFill>
                <a:latin typeface="Arial" charset="0"/>
              </a:rPr>
              <a:t>Conclusions</a:t>
            </a:r>
          </a:p>
        </p:txBody>
      </p:sp>
      <p:sp>
        <p:nvSpPr>
          <p:cNvPr id="4099" name="Rectangle 3"/>
          <p:cNvSpPr>
            <a:spLocks noGrp="1" noChangeArrowheads="1"/>
          </p:cNvSpPr>
          <p:nvPr>
            <p:ph type="body" idx="1"/>
          </p:nvPr>
        </p:nvSpPr>
        <p:spPr bwMode="auto">
          <a:xfrm>
            <a:off x="179512" y="1601416"/>
            <a:ext cx="8784976" cy="4635896"/>
          </a:xfrm>
          <a:noFill/>
          <a:ln>
            <a:miter lim="800000"/>
            <a:headEnd/>
            <a:tailEnd/>
          </a:ln>
        </p:spPr>
        <p:txBody>
          <a:bodyPr vert="horz" wrap="square" lIns="91440" tIns="45720" rIns="91440" bIns="45720" numCol="1" anchor="t" anchorCtr="0" compatLnSpc="1">
            <a:prstTxWarp prst="textNoShape">
              <a:avLst/>
            </a:prstTxWarp>
          </a:bodyPr>
          <a:lstStyle/>
          <a:p>
            <a:pPr>
              <a:buNone/>
            </a:pPr>
            <a:r>
              <a:rPr lang="fr-FR" sz="2800" dirty="0" smtClean="0">
                <a:latin typeface="Arial" pitchFamily="34" charset="0"/>
                <a:cs typeface="Arial" pitchFamily="34" charset="0"/>
              </a:rPr>
              <a:t>Comme on peut le constater, </a:t>
            </a:r>
            <a:r>
              <a:rPr lang="fr-FR" sz="2800" dirty="0" smtClean="0">
                <a:latin typeface="Arial" pitchFamily="34" charset="0"/>
                <a:cs typeface="Arial" pitchFamily="34" charset="0"/>
              </a:rPr>
              <a:t>du fait que les objectifs des OMD aient été maintenus et que certains nouveaux ont été définis, il est indéniable que le RGPH sera toujours l’une des sources principales de production des indicateurs.</a:t>
            </a:r>
          </a:p>
          <a:p>
            <a:pPr>
              <a:buNone/>
            </a:pPr>
            <a:endParaRPr lang="fr-FR" sz="2800" dirty="0" smtClean="0">
              <a:latin typeface="Arial" pitchFamily="34" charset="0"/>
              <a:cs typeface="Arial" pitchFamily="34" charset="0"/>
            </a:endParaRPr>
          </a:p>
          <a:p>
            <a:pPr>
              <a:buNone/>
            </a:pPr>
            <a:r>
              <a:rPr lang="fr-FR" sz="2800" dirty="0" smtClean="0">
                <a:latin typeface="Arial" pitchFamily="34" charset="0"/>
                <a:cs typeface="Arial" pitchFamily="34" charset="0"/>
              </a:rPr>
              <a:t>De </a:t>
            </a:r>
            <a:r>
              <a:rPr lang="fr-FR" sz="2800" dirty="0" smtClean="0">
                <a:latin typeface="Arial" pitchFamily="34" charset="0"/>
                <a:cs typeface="Arial" pitchFamily="34" charset="0"/>
              </a:rPr>
              <a:t>plus</a:t>
            </a:r>
            <a:r>
              <a:rPr lang="fr-FR" sz="2800" dirty="0" smtClean="0">
                <a:latin typeface="Arial" pitchFamily="34" charset="0"/>
                <a:cs typeface="Arial" pitchFamily="34" charset="0"/>
              </a:rPr>
              <a:t>, il est la seule source qui permet de produire les différents indicateurs au niveau le plus fin possible à l’intérieur d’un pays.</a:t>
            </a:r>
            <a:endParaRPr lang="fr-FR"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bwMode="auto">
          <a:xfrm>
            <a:off x="468313" y="1557338"/>
            <a:ext cx="8229600" cy="4525962"/>
          </a:xfrm>
          <a:noFill/>
          <a:ln>
            <a:miter lim="800000"/>
            <a:headEnd/>
            <a:tailEnd/>
          </a:ln>
        </p:spPr>
        <p:txBody>
          <a:bodyPr vert="horz" wrap="square" lIns="91440" tIns="45720" rIns="91440" bIns="45720" numCol="1" anchor="t" anchorCtr="0" compatLnSpc="1">
            <a:prstTxWarp prst="textNoShape">
              <a:avLst/>
            </a:prstTxWarp>
          </a:bodyPr>
          <a:lstStyle/>
          <a:p>
            <a:pPr>
              <a:buFontTx/>
              <a:buNone/>
            </a:pPr>
            <a:endParaRPr lang="fr-FR" dirty="0" smtClean="0"/>
          </a:p>
          <a:p>
            <a:pPr>
              <a:buFontTx/>
              <a:buNone/>
            </a:pPr>
            <a:endParaRPr lang="fr-FR" dirty="0" smtClean="0"/>
          </a:p>
          <a:p>
            <a:pPr algn="ctr">
              <a:buFontTx/>
              <a:buNone/>
            </a:pPr>
            <a:r>
              <a:rPr lang="fr-FR" sz="4400" b="1" dirty="0" smtClean="0">
                <a:solidFill>
                  <a:schemeClr val="accent2">
                    <a:lumMod val="75000"/>
                  </a:schemeClr>
                </a:solidFill>
                <a:latin typeface="Arial Black" pitchFamily="34" charset="0"/>
              </a:rPr>
              <a:t>Je vous remercie</a:t>
            </a:r>
            <a:r>
              <a:rPr lang="fr-FR" dirty="0" smtClean="0">
                <a:solidFill>
                  <a:schemeClr val="accent2">
                    <a:lumMod val="75000"/>
                  </a:schemeClr>
                </a:solidFill>
                <a:latin typeface="Arial Black" pitchFamily="34" charset="0"/>
              </a:rPr>
              <a:t> </a:t>
            </a:r>
          </a:p>
        </p:txBody>
      </p:sp>
      <p:sp>
        <p:nvSpPr>
          <p:cNvPr id="31749" name="Rectangle 5"/>
          <p:cNvSpPr>
            <a:spLocks noChangeArrowheads="1"/>
          </p:cNvSpPr>
          <p:nvPr/>
        </p:nvSpPr>
        <p:spPr bwMode="auto">
          <a:xfrm>
            <a:off x="8516938" y="6188075"/>
            <a:ext cx="354012" cy="457200"/>
          </a:xfrm>
          <a:prstGeom prst="rect">
            <a:avLst/>
          </a:prstGeom>
          <a:noFill/>
          <a:ln w="9525">
            <a:noFill/>
            <a:miter lim="800000"/>
            <a:headEnd/>
            <a:tailEnd/>
          </a:ln>
          <a:effectLst/>
        </p:spPr>
        <p:txBody>
          <a:bodyPr wrap="none">
            <a:spAutoFit/>
          </a:bodyPr>
          <a:lstStyle/>
          <a:p>
            <a:fld id="{E6332E71-DD6B-483F-B564-A7A86D3EC34E}" type="slidenum">
              <a:rPr lang="fr-FR"/>
              <a:pPr/>
              <a:t>32</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95513" y="274638"/>
            <a:ext cx="6491287" cy="796908"/>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dirty="0" smtClean="0">
                <a:solidFill>
                  <a:srgbClr val="FF0000"/>
                </a:solidFill>
                <a:latin typeface="Arial" charset="0"/>
              </a:rPr>
              <a:t>Introduction</a:t>
            </a:r>
          </a:p>
        </p:txBody>
      </p:sp>
      <p:sp>
        <p:nvSpPr>
          <p:cNvPr id="4099" name="Rectangle 3"/>
          <p:cNvSpPr>
            <a:spLocks noGrp="1" noChangeArrowheads="1"/>
          </p:cNvSpPr>
          <p:nvPr>
            <p:ph type="body" idx="1"/>
          </p:nvPr>
        </p:nvSpPr>
        <p:spPr bwMode="auto">
          <a:xfrm>
            <a:off x="285720" y="1857364"/>
            <a:ext cx="8649594" cy="2928958"/>
          </a:xfrm>
          <a:noFill/>
          <a:ln>
            <a:miter lim="800000"/>
            <a:headEnd/>
            <a:tailEnd/>
          </a:ln>
        </p:spPr>
        <p:txBody>
          <a:bodyPr vert="horz" wrap="square" lIns="91440" tIns="45720" rIns="91440" bIns="45720" numCol="1" anchor="t" anchorCtr="0" compatLnSpc="1">
            <a:prstTxWarp prst="textNoShape">
              <a:avLst/>
            </a:prstTxWarp>
          </a:bodyPr>
          <a:lstStyle/>
          <a:p>
            <a:pPr lvl="1">
              <a:buFont typeface="Wingdings" pitchFamily="2" charset="2"/>
              <a:buChar char="v"/>
            </a:pPr>
            <a:r>
              <a:rPr lang="fr-FR" sz="2000" dirty="0" smtClean="0">
                <a:latin typeface="Arial Black" pitchFamily="34" charset="0"/>
              </a:rPr>
              <a:t>Le </a:t>
            </a:r>
            <a:r>
              <a:rPr lang="fr-FR" sz="2000" dirty="0" smtClean="0">
                <a:latin typeface="Arial Black" pitchFamily="34" charset="0"/>
              </a:rPr>
              <a:t>Sommet mondial de l’alimentation en 1996 (réduire de moitié la faim en 2015);</a:t>
            </a:r>
          </a:p>
          <a:p>
            <a:pPr lvl="1">
              <a:buFont typeface="Wingdings" pitchFamily="2" charset="2"/>
              <a:buChar char="v"/>
            </a:pPr>
            <a:r>
              <a:rPr lang="fr-FR" sz="2000" dirty="0" smtClean="0">
                <a:latin typeface="Arial Black" pitchFamily="34" charset="0"/>
              </a:rPr>
              <a:t>La quatrième conférence sur la femme (Beijing, 1995);</a:t>
            </a:r>
          </a:p>
          <a:p>
            <a:pPr lvl="1">
              <a:buFont typeface="Wingdings" pitchFamily="2" charset="2"/>
              <a:buChar char="v"/>
            </a:pPr>
            <a:r>
              <a:rPr lang="fr-FR" sz="2000" dirty="0" smtClean="0">
                <a:latin typeface="Arial Black" pitchFamily="34" charset="0"/>
              </a:rPr>
              <a:t>La Conférence internationale sur la population et le développement (Caire, 5-13 septembre 1994);</a:t>
            </a:r>
            <a:endParaRPr lang="fr-FR" sz="2000" dirty="0" smtClean="0">
              <a:solidFill>
                <a:srgbClr val="FF0000"/>
              </a:solidFill>
              <a:latin typeface="Arial Black" pitchFamily="34" charset="0"/>
            </a:endParaRPr>
          </a:p>
          <a:p>
            <a:pPr lvl="1">
              <a:buFont typeface="Wingdings" pitchFamily="2" charset="2"/>
              <a:buChar char="v"/>
            </a:pPr>
            <a:r>
              <a:rPr lang="fr-FR" sz="2000" dirty="0" smtClean="0">
                <a:latin typeface="Arial Black" pitchFamily="34" charset="0"/>
              </a:rPr>
              <a:t>La Conférence internationale sur l’environnement: Copenhague (décembre 2009) et Afrique du Sud (décembre 2011)</a:t>
            </a:r>
            <a:r>
              <a:rPr lang="fr-FR" sz="2000" dirty="0" smtClean="0">
                <a:solidFill>
                  <a:srgbClr val="7030A0"/>
                </a:solidFill>
                <a:latin typeface="Arial Black" pitchFamily="34" charset="0"/>
              </a:rPr>
              <a:t>.</a:t>
            </a:r>
            <a:endParaRPr lang="fr-FR" sz="2000" dirty="0" smtClean="0">
              <a:solidFill>
                <a:srgbClr val="7030A0"/>
              </a:solidFill>
              <a:latin typeface="Arial Black" pitchFamily="34" charset="0"/>
              <a:cs typeface="Arial" pitchFamily="34" charset="0"/>
            </a:endParaRPr>
          </a:p>
          <a:p>
            <a:pPr>
              <a:buNone/>
            </a:pPr>
            <a:endParaRPr lang="fr-FR" dirty="0" smtClean="0">
              <a:latin typeface="Arial" pitchFamily="34" charset="0"/>
              <a:cs typeface="Arial" pitchFamily="34" charset="0"/>
            </a:endParaRPr>
          </a:p>
        </p:txBody>
      </p:sp>
      <p:sp>
        <p:nvSpPr>
          <p:cNvPr id="4" name="Rectangle 2"/>
          <p:cNvSpPr txBox="1">
            <a:spLocks noChangeArrowheads="1"/>
          </p:cNvSpPr>
          <p:nvPr/>
        </p:nvSpPr>
        <p:spPr bwMode="auto">
          <a:xfrm>
            <a:off x="3643306" y="1071546"/>
            <a:ext cx="4071966" cy="79690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3200" b="1" i="0" u="none" strike="noStrike" kern="0" cap="none" spc="0" normalizeH="0" baseline="0" noProof="0" dirty="0" smtClean="0">
                <a:ln>
                  <a:noFill/>
                </a:ln>
                <a:solidFill>
                  <a:schemeClr val="accent6"/>
                </a:solidFill>
                <a:effectLst/>
                <a:uLnTx/>
                <a:uFillTx/>
                <a:latin typeface="Arial" charset="0"/>
                <a:ea typeface="+mj-ea"/>
                <a:cs typeface="+mj-cs"/>
              </a:rPr>
              <a:t>Réponses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643050"/>
            <a:ext cx="8462174" cy="4857784"/>
          </a:xfrm>
        </p:spPr>
        <p:txBody>
          <a:bodyPr/>
          <a:lstStyle/>
          <a:p>
            <a:r>
              <a:rPr lang="fr-FR" sz="2600" dirty="0" smtClean="0">
                <a:latin typeface="Arial" pitchFamily="34" charset="0"/>
                <a:cs typeface="Arial" pitchFamily="34" charset="0"/>
              </a:rPr>
              <a:t>Adoption en 2000, par la communauté internationale, d’une stratégie </a:t>
            </a:r>
            <a:r>
              <a:rPr lang="fr-FR" sz="2600" dirty="0" smtClean="0">
                <a:latin typeface="Arial" pitchFamily="34" charset="0"/>
                <a:cs typeface="Arial" pitchFamily="34" charset="0"/>
              </a:rPr>
              <a:t>commune sous forme d’une «Déclaration du Millénaire » : OMD pour la période 2000-2015.</a:t>
            </a:r>
          </a:p>
          <a:p>
            <a:r>
              <a:rPr lang="fr-FR" sz="2600" dirty="0" smtClean="0">
                <a:latin typeface="Arial" pitchFamily="34" charset="0"/>
                <a:cs typeface="Arial" pitchFamily="34" charset="0"/>
              </a:rPr>
              <a:t>Les OMD sont des objectifs internationalement convenus pour réduire :</a:t>
            </a:r>
          </a:p>
          <a:p>
            <a:pPr lvl="1">
              <a:buFont typeface="Wingdings" pitchFamily="2" charset="2"/>
              <a:buChar char="v"/>
            </a:pPr>
            <a:r>
              <a:rPr lang="fr-FR" sz="2200" b="1" dirty="0" smtClean="0">
                <a:latin typeface="Arial" pitchFamily="34" charset="0"/>
                <a:cs typeface="Arial" pitchFamily="34" charset="0"/>
              </a:rPr>
              <a:t>la pauvreté, la faim, la mortalité infantile et maternelle, les maladies, </a:t>
            </a:r>
          </a:p>
          <a:p>
            <a:pPr lvl="1">
              <a:buFont typeface="Wingdings" pitchFamily="2" charset="2"/>
              <a:buChar char="v"/>
            </a:pPr>
            <a:r>
              <a:rPr lang="fr-FR" sz="2200" b="1" dirty="0" smtClean="0">
                <a:latin typeface="Arial" pitchFamily="34" charset="0"/>
                <a:cs typeface="Arial" pitchFamily="34" charset="0"/>
              </a:rPr>
              <a:t>les inégalités entre les genres et la dégradation de l’environnement d’ici à 2015. </a:t>
            </a:r>
          </a:p>
        </p:txBody>
      </p:sp>
      <p:sp>
        <p:nvSpPr>
          <p:cNvPr id="5" name="Rectangle 2"/>
          <p:cNvSpPr>
            <a:spLocks noGrp="1" noChangeArrowheads="1"/>
          </p:cNvSpPr>
          <p:nvPr>
            <p:ph type="title"/>
          </p:nvPr>
        </p:nvSpPr>
        <p:spPr bwMode="auto">
          <a:xfrm>
            <a:off x="2195513" y="274638"/>
            <a:ext cx="6491287" cy="796908"/>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dirty="0" smtClean="0">
                <a:solidFill>
                  <a:srgbClr val="FF0000"/>
                </a:solidFill>
                <a:latin typeface="Arial" charset="0"/>
              </a:rPr>
              <a:t>Introduction</a:t>
            </a:r>
          </a:p>
        </p:txBody>
      </p:sp>
      <p:sp>
        <p:nvSpPr>
          <p:cNvPr id="4" name="Rectangle 2"/>
          <p:cNvSpPr txBox="1">
            <a:spLocks noChangeArrowheads="1"/>
          </p:cNvSpPr>
          <p:nvPr/>
        </p:nvSpPr>
        <p:spPr bwMode="auto">
          <a:xfrm>
            <a:off x="3571868" y="928670"/>
            <a:ext cx="4071966" cy="79690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3200" b="1" i="0" u="none" strike="noStrike" kern="0" cap="none" spc="0" normalizeH="0" baseline="0" noProof="0" dirty="0" smtClean="0">
                <a:ln>
                  <a:noFill/>
                </a:ln>
                <a:solidFill>
                  <a:schemeClr val="accent6"/>
                </a:solidFill>
                <a:effectLst/>
                <a:uLnTx/>
                <a:uFillTx/>
                <a:latin typeface="Arial" charset="0"/>
                <a:ea typeface="+mj-ea"/>
                <a:cs typeface="+mj-cs"/>
              </a:rPr>
              <a:t>Réponses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643050"/>
            <a:ext cx="8715436" cy="4643470"/>
          </a:xfrm>
        </p:spPr>
        <p:txBody>
          <a:bodyPr/>
          <a:lstStyle/>
          <a:p>
            <a:pPr>
              <a:buNone/>
            </a:pPr>
            <a:r>
              <a:rPr lang="fr-FR" sz="2800" dirty="0" smtClean="0">
                <a:latin typeface="Arial" pitchFamily="34" charset="0"/>
                <a:cs typeface="Arial" pitchFamily="34" charset="0"/>
              </a:rPr>
              <a:t>Depuis leur adoption, les Objectifs du Millénaire pour le Développement (OMD) ont permis </a:t>
            </a:r>
            <a:r>
              <a:rPr lang="fr-FR" sz="2800" dirty="0" smtClean="0">
                <a:latin typeface="Arial" pitchFamily="34" charset="0"/>
                <a:cs typeface="Arial" pitchFamily="34" charset="0"/>
              </a:rPr>
              <a:t>de :</a:t>
            </a:r>
          </a:p>
          <a:p>
            <a:pPr>
              <a:buFont typeface="Arial" pitchFamily="34" charset="0"/>
              <a:buChar char="•"/>
            </a:pPr>
            <a:r>
              <a:rPr lang="fr-FR" sz="2800" dirty="0" smtClean="0">
                <a:latin typeface="Arial" pitchFamily="34" charset="0"/>
                <a:cs typeface="Arial" pitchFamily="34" charset="0"/>
              </a:rPr>
              <a:t>sensibiliser </a:t>
            </a:r>
            <a:r>
              <a:rPr lang="fr-FR" sz="2800" dirty="0" smtClean="0">
                <a:latin typeface="Arial" pitchFamily="34" charset="0"/>
                <a:cs typeface="Arial" pitchFamily="34" charset="0"/>
              </a:rPr>
              <a:t>l’opinion publique et </a:t>
            </a:r>
            <a:r>
              <a:rPr lang="fr-FR" sz="2800" dirty="0" smtClean="0">
                <a:latin typeface="Arial" pitchFamily="34" charset="0"/>
                <a:cs typeface="Arial" pitchFamily="34" charset="0"/>
              </a:rPr>
              <a:t>;</a:t>
            </a:r>
          </a:p>
          <a:p>
            <a:pPr>
              <a:buFont typeface="Arial" pitchFamily="34" charset="0"/>
              <a:buChar char="•"/>
            </a:pPr>
            <a:r>
              <a:rPr lang="fr-FR" sz="2800" dirty="0" smtClean="0">
                <a:latin typeface="Arial" pitchFamily="34" charset="0"/>
                <a:cs typeface="Arial" pitchFamily="34" charset="0"/>
              </a:rPr>
              <a:t>façonner </a:t>
            </a:r>
            <a:r>
              <a:rPr lang="fr-FR" sz="2800" dirty="0" smtClean="0">
                <a:latin typeface="Arial" pitchFamily="34" charset="0"/>
                <a:cs typeface="Arial" pitchFamily="34" charset="0"/>
              </a:rPr>
              <a:t>une vision très large de l’action de développement aussi bien dans les pays en développement qu’auprès </a:t>
            </a:r>
            <a:r>
              <a:rPr lang="fr-FR" sz="2800" dirty="0" smtClean="0">
                <a:latin typeface="Arial" pitchFamily="34" charset="0"/>
                <a:cs typeface="Arial" pitchFamily="34" charset="0"/>
              </a:rPr>
              <a:t>des </a:t>
            </a:r>
            <a:r>
              <a:rPr lang="fr-FR" sz="2800" dirty="0" smtClean="0">
                <a:latin typeface="Arial" pitchFamily="34" charset="0"/>
                <a:cs typeface="Arial" pitchFamily="34" charset="0"/>
              </a:rPr>
              <a:t>partenaires au développement. </a:t>
            </a:r>
          </a:p>
          <a:p>
            <a:pPr>
              <a:buNone/>
            </a:pPr>
            <a:r>
              <a:rPr lang="fr-FR" sz="2800" dirty="0" smtClean="0">
                <a:latin typeface="Arial" pitchFamily="34" charset="0"/>
                <a:cs typeface="Arial" pitchFamily="34" charset="0"/>
              </a:rPr>
              <a:t>Ainsi, les OMD</a:t>
            </a:r>
            <a:r>
              <a:rPr lang="fr-FR" sz="2800" dirty="0" smtClean="0">
                <a:latin typeface="Arial" pitchFamily="34" charset="0"/>
                <a:cs typeface="Arial" pitchFamily="34" charset="0"/>
              </a:rPr>
              <a:t> </a:t>
            </a:r>
            <a:r>
              <a:rPr lang="fr-FR" sz="2800" dirty="0" smtClean="0">
                <a:latin typeface="Arial" pitchFamily="34" charset="0"/>
                <a:cs typeface="Arial" pitchFamily="34" charset="0"/>
              </a:rPr>
              <a:t>forment une base pour la mobilisation des ressources pour l’investissement dans le développement humain.</a:t>
            </a:r>
          </a:p>
        </p:txBody>
      </p:sp>
      <p:sp>
        <p:nvSpPr>
          <p:cNvPr id="5" name="Rectangle 2"/>
          <p:cNvSpPr>
            <a:spLocks noGrp="1" noChangeArrowheads="1"/>
          </p:cNvSpPr>
          <p:nvPr>
            <p:ph type="title"/>
          </p:nvPr>
        </p:nvSpPr>
        <p:spPr bwMode="auto">
          <a:xfrm>
            <a:off x="2195513" y="274638"/>
            <a:ext cx="6491287" cy="796908"/>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dirty="0" smtClean="0">
                <a:solidFill>
                  <a:srgbClr val="FF0000"/>
                </a:solidFill>
                <a:latin typeface="Arial" charset="0"/>
              </a:rPr>
              <a:t>Introduction</a:t>
            </a:r>
          </a:p>
        </p:txBody>
      </p:sp>
      <p:sp>
        <p:nvSpPr>
          <p:cNvPr id="4" name="Rectangle 2"/>
          <p:cNvSpPr txBox="1">
            <a:spLocks noChangeArrowheads="1"/>
          </p:cNvSpPr>
          <p:nvPr/>
        </p:nvSpPr>
        <p:spPr bwMode="auto">
          <a:xfrm>
            <a:off x="3643306" y="1071546"/>
            <a:ext cx="4071966" cy="57150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3200" b="1" i="0" u="none" strike="noStrike" kern="0" cap="none" spc="0" normalizeH="0" baseline="0" noProof="0" dirty="0" smtClean="0">
                <a:ln>
                  <a:noFill/>
                </a:ln>
                <a:solidFill>
                  <a:schemeClr val="accent6"/>
                </a:solidFill>
                <a:effectLst/>
                <a:uLnTx/>
                <a:uFillTx/>
                <a:latin typeface="Arial" charset="0"/>
                <a:ea typeface="+mj-ea"/>
                <a:cs typeface="+mj-cs"/>
              </a:rPr>
              <a:t>Réponses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785926"/>
            <a:ext cx="8462174" cy="4857784"/>
          </a:xfrm>
        </p:spPr>
        <p:txBody>
          <a:bodyPr/>
          <a:lstStyle/>
          <a:p>
            <a:r>
              <a:rPr lang="fr-FR" sz="2800" dirty="0" smtClean="0">
                <a:latin typeface="Arial" pitchFamily="34" charset="0"/>
                <a:cs typeface="Arial" pitchFamily="34" charset="0"/>
              </a:rPr>
              <a:t>Ces objectifs énoncent les buts à atteindre dans des délais précis, ce qui permet de mesurer les progrès accomplis</a:t>
            </a:r>
          </a:p>
          <a:p>
            <a:r>
              <a:rPr lang="fr-FR" sz="2800" dirty="0" smtClean="0">
                <a:latin typeface="Arial" pitchFamily="34" charset="0"/>
                <a:cs typeface="Arial" pitchFamily="34" charset="0"/>
              </a:rPr>
              <a:t>Ils concrétisent également des droits de l’homme jugés fondamentaux, à savoir les droits de chaque habitant de la planète à la santé, à l’éducation, à un logement et à la sécurité;</a:t>
            </a:r>
          </a:p>
          <a:p>
            <a:r>
              <a:rPr lang="fr-FR" sz="2800" dirty="0" smtClean="0">
                <a:latin typeface="Arial" pitchFamily="34" charset="0"/>
                <a:cs typeface="Arial" pitchFamily="34" charset="0"/>
              </a:rPr>
              <a:t>Pour </a:t>
            </a:r>
            <a:r>
              <a:rPr lang="fr-FR" sz="2800" dirty="0" smtClean="0">
                <a:latin typeface="Arial" pitchFamily="34" charset="0"/>
                <a:cs typeface="Arial" pitchFamily="34" charset="0"/>
              </a:rPr>
              <a:t>la mise en œuvre des OMD, il a été défini huit objectifs, avec des cibles à atteindre et des indicateurs pour suivre le progrès accompli et se présentent comme suit:</a:t>
            </a:r>
          </a:p>
        </p:txBody>
      </p:sp>
      <p:sp>
        <p:nvSpPr>
          <p:cNvPr id="5" name="Rectangle 2"/>
          <p:cNvSpPr>
            <a:spLocks noGrp="1" noChangeArrowheads="1"/>
          </p:cNvSpPr>
          <p:nvPr>
            <p:ph type="title"/>
          </p:nvPr>
        </p:nvSpPr>
        <p:spPr bwMode="auto">
          <a:xfrm>
            <a:off x="2195513" y="274638"/>
            <a:ext cx="6734205" cy="1511288"/>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fr-FR" sz="3200" dirty="0" smtClean="0">
                <a:solidFill>
                  <a:srgbClr val="FF0000"/>
                </a:solidFill>
                <a:latin typeface="Arial" charset="0"/>
              </a:rPr>
              <a:t>Objectifs du Millénaire pour le Développement: Objectifs, cibles et indicateurs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14546" y="142852"/>
            <a:ext cx="6419056" cy="1143000"/>
          </a:xfrm>
        </p:spPr>
        <p:txBody>
          <a:bodyPr/>
          <a:lstStyle/>
          <a:p>
            <a:pPr algn="ctr" eaLnBrk="1" hangingPunct="1"/>
            <a:r>
              <a:rPr lang="fr-FR" sz="2400" dirty="0" smtClean="0">
                <a:solidFill>
                  <a:srgbClr val="FF0000"/>
                </a:solidFill>
                <a:latin typeface="Arial" charset="0"/>
              </a:rPr>
              <a:t>Objectifs du Millénaire pour le Développement: Objectifs, cibles et indicateurs</a:t>
            </a:r>
          </a:p>
        </p:txBody>
      </p:sp>
      <p:graphicFrame>
        <p:nvGraphicFramePr>
          <p:cNvPr id="5" name="Espace réservé du contenu 4"/>
          <p:cNvGraphicFramePr>
            <a:graphicFrameLocks noGrp="1"/>
          </p:cNvGraphicFramePr>
          <p:nvPr>
            <p:ph idx="1"/>
          </p:nvPr>
        </p:nvGraphicFramePr>
        <p:xfrm>
          <a:off x="214282" y="1428736"/>
          <a:ext cx="8715435" cy="5525659"/>
        </p:xfrm>
        <a:graphic>
          <a:graphicData uri="http://schemas.openxmlformats.org/drawingml/2006/table">
            <a:tbl>
              <a:tblPr firstRow="1" bandRow="1">
                <a:tableStyleId>{5C22544A-7EE6-4342-B048-85BDC9FD1C3A}</a:tableStyleId>
              </a:tblPr>
              <a:tblGrid>
                <a:gridCol w="2178860"/>
                <a:gridCol w="3536180"/>
                <a:gridCol w="1571636"/>
                <a:gridCol w="1428759"/>
              </a:tblGrid>
              <a:tr h="918398">
                <a:tc>
                  <a:txBody>
                    <a:bodyPr/>
                    <a:lstStyle/>
                    <a:p>
                      <a:r>
                        <a:rPr lang="fr-FR" dirty="0" smtClean="0"/>
                        <a:t>Objectifs</a:t>
                      </a:r>
                      <a:endParaRPr lang="fr-FR" dirty="0"/>
                    </a:p>
                  </a:txBody>
                  <a:tcPr/>
                </a:tc>
                <a:tc>
                  <a:txBody>
                    <a:bodyPr/>
                    <a:lstStyle/>
                    <a:p>
                      <a:r>
                        <a:rPr lang="fr-FR" dirty="0" smtClean="0"/>
                        <a:t>Cibles</a:t>
                      </a:r>
                      <a:endParaRPr lang="fr-FR" dirty="0"/>
                    </a:p>
                  </a:txBody>
                  <a:tcPr/>
                </a:tc>
                <a:tc>
                  <a:txBody>
                    <a:bodyPr/>
                    <a:lstStyle/>
                    <a:p>
                      <a:r>
                        <a:rPr lang="fr-FR" dirty="0" smtClean="0"/>
                        <a:t>Nombre d’indicateurs</a:t>
                      </a:r>
                      <a:endParaRPr lang="fr-FR" dirty="0"/>
                    </a:p>
                  </a:txBody>
                  <a:tcPr/>
                </a:tc>
                <a:tc>
                  <a:txBody>
                    <a:bodyPr/>
                    <a:lstStyle/>
                    <a:p>
                      <a:r>
                        <a:rPr lang="fr-FR" dirty="0" smtClean="0"/>
                        <a:t>Nombre d’indicateurs RGPH</a:t>
                      </a:r>
                      <a:endParaRPr lang="fr-FR" dirty="0"/>
                    </a:p>
                  </a:txBody>
                  <a:tcPr/>
                </a:tc>
              </a:tr>
              <a:tr h="1071465">
                <a:tc rowSpan="3">
                  <a:txBody>
                    <a:bodyPr/>
                    <a:lstStyle/>
                    <a:p>
                      <a:pPr algn="ctr"/>
                      <a:r>
                        <a:rPr lang="fr-FR" sz="1800" b="1" kern="1200" dirty="0" smtClean="0">
                          <a:solidFill>
                            <a:schemeClr val="dk1"/>
                          </a:solidFill>
                          <a:latin typeface="+mn-lt"/>
                          <a:ea typeface="+mn-ea"/>
                          <a:cs typeface="+mn-cs"/>
                        </a:rPr>
                        <a:t>Objectif 1 : Eliminer l’extrême pauvreté et la faim</a:t>
                      </a:r>
                      <a:endParaRPr lang="fr-FR" dirty="0"/>
                    </a:p>
                  </a:txBody>
                  <a:tcPr anchor="ctr"/>
                </a:tc>
                <a:tc>
                  <a:txBody>
                    <a:bodyPr/>
                    <a:lstStyle/>
                    <a:p>
                      <a:r>
                        <a:rPr lang="fr-FR" sz="1600" b="1" i="1" kern="1200" dirty="0" smtClean="0">
                          <a:solidFill>
                            <a:schemeClr val="dk1"/>
                          </a:solidFill>
                          <a:latin typeface="+mn-lt"/>
                          <a:ea typeface="+mn-ea"/>
                          <a:cs typeface="+mn-cs"/>
                        </a:rPr>
                        <a:t>Cible 1A : Réduire de moitié, entre 1990 et 2015, la proportion de la population dont le revenu est inférieur à un dollar par jour</a:t>
                      </a:r>
                      <a:endParaRPr lang="fr-FR" sz="1600" b="1" dirty="0"/>
                    </a:p>
                  </a:txBody>
                  <a:tcPr/>
                </a:tc>
                <a:tc>
                  <a:txBody>
                    <a:bodyPr/>
                    <a:lstStyle/>
                    <a:p>
                      <a:pPr algn="ctr"/>
                      <a:endParaRPr lang="fr-FR" dirty="0" smtClean="0"/>
                    </a:p>
                    <a:p>
                      <a:pPr algn="ctr"/>
                      <a:r>
                        <a:rPr lang="fr-FR" dirty="0" smtClean="0"/>
                        <a:t>3</a:t>
                      </a:r>
                      <a:endParaRPr lang="fr-FR" dirty="0"/>
                    </a:p>
                  </a:txBody>
                  <a:tcPr/>
                </a:tc>
                <a:tc>
                  <a:txBody>
                    <a:bodyPr/>
                    <a:lstStyle/>
                    <a:p>
                      <a:pPr marL="0" algn="ctr" defTabSz="914400" rtl="0" eaLnBrk="1" latinLnBrk="0" hangingPunct="1">
                        <a:lnSpc>
                          <a:spcPct val="115000"/>
                        </a:lnSpc>
                        <a:spcAft>
                          <a:spcPts val="0"/>
                        </a:spcAft>
                      </a:pPr>
                      <a:r>
                        <a:rPr lang="fr-FR" sz="1800" kern="1200" dirty="0" smtClean="0">
                          <a:solidFill>
                            <a:schemeClr val="dk1"/>
                          </a:solidFill>
                          <a:latin typeface="+mn-lt"/>
                          <a:ea typeface="+mn-ea"/>
                          <a:cs typeface="+mn-cs"/>
                        </a:rPr>
                        <a:t>2</a:t>
                      </a:r>
                      <a:br>
                        <a:rPr lang="fr-FR" sz="1800" kern="1200" dirty="0" smtClean="0">
                          <a:solidFill>
                            <a:schemeClr val="dk1"/>
                          </a:solidFill>
                          <a:latin typeface="+mn-lt"/>
                          <a:ea typeface="+mn-ea"/>
                          <a:cs typeface="+mn-cs"/>
                        </a:rPr>
                      </a:br>
                      <a:r>
                        <a:rPr lang="fr-FR" sz="1800" kern="1200" dirty="0" smtClean="0">
                          <a:solidFill>
                            <a:schemeClr val="dk1"/>
                          </a:solidFill>
                          <a:latin typeface="+mn-lt"/>
                          <a:ea typeface="+mn-ea"/>
                          <a:cs typeface="+mn-cs"/>
                        </a:rPr>
                        <a:t>(1.2 et 1.3)</a:t>
                      </a:r>
                    </a:p>
                  </a:txBody>
                  <a:tcPr marL="44450" marR="44450" marT="0" marB="0" anchor="ctr"/>
                </a:tc>
              </a:tr>
              <a:tr h="1081971">
                <a:tc vMerge="1">
                  <a:txBody>
                    <a:bodyPr/>
                    <a:lstStyle/>
                    <a:p>
                      <a:endParaRPr lang="fr-FR" dirty="0"/>
                    </a:p>
                  </a:txBody>
                  <a:tcPr/>
                </a:tc>
                <a:tc>
                  <a:txBody>
                    <a:bodyPr/>
                    <a:lstStyle/>
                    <a:p>
                      <a:pPr marL="0" algn="l" defTabSz="914400" rtl="0" eaLnBrk="1" latinLnBrk="0" hangingPunct="1"/>
                      <a:r>
                        <a:rPr lang="fr-FR" sz="1600" b="1" i="1" kern="1200" dirty="0" smtClean="0">
                          <a:solidFill>
                            <a:schemeClr val="dk1"/>
                          </a:solidFill>
                          <a:latin typeface="+mn-lt"/>
                          <a:ea typeface="+mn-ea"/>
                          <a:cs typeface="+mn-cs"/>
                        </a:rPr>
                        <a:t>Cible 1B: Assurer le plein-emploi et la possibilité pour chacun, y compris les femmes et les jeunes, de trouver un travail décent et productif</a:t>
                      </a:r>
                    </a:p>
                  </a:txBody>
                  <a:tcPr/>
                </a:tc>
                <a:tc>
                  <a:txBody>
                    <a:bodyPr/>
                    <a:lstStyle/>
                    <a:p>
                      <a:pPr algn="ctr"/>
                      <a:endParaRPr lang="fr-FR" dirty="0" smtClean="0"/>
                    </a:p>
                    <a:p>
                      <a:pPr algn="ctr"/>
                      <a:r>
                        <a:rPr lang="fr-FR" dirty="0" smtClean="0"/>
                        <a:t>4</a:t>
                      </a:r>
                      <a:endParaRPr lang="fr-FR" dirty="0"/>
                    </a:p>
                  </a:txBody>
                  <a:tcPr/>
                </a:tc>
                <a:tc>
                  <a:txBody>
                    <a:bodyPr/>
                    <a:lstStyle/>
                    <a:p>
                      <a:pPr marL="0" algn="ctr" defTabSz="914400" rtl="0" eaLnBrk="1" latinLnBrk="0" hangingPunct="1">
                        <a:lnSpc>
                          <a:spcPct val="115000"/>
                        </a:lnSpc>
                        <a:spcAft>
                          <a:spcPts val="0"/>
                        </a:spcAft>
                      </a:pPr>
                      <a:r>
                        <a:rPr lang="fr-FR" sz="1800" kern="1200" dirty="0" smtClean="0">
                          <a:solidFill>
                            <a:schemeClr val="dk1"/>
                          </a:solidFill>
                          <a:latin typeface="+mn-lt"/>
                          <a:ea typeface="+mn-ea"/>
                          <a:cs typeface="+mn-cs"/>
                        </a:rPr>
                        <a:t>2</a:t>
                      </a:r>
                      <a:br>
                        <a:rPr lang="fr-FR" sz="1800" kern="1200" dirty="0" smtClean="0">
                          <a:solidFill>
                            <a:schemeClr val="dk1"/>
                          </a:solidFill>
                          <a:latin typeface="+mn-lt"/>
                          <a:ea typeface="+mn-ea"/>
                          <a:cs typeface="+mn-cs"/>
                        </a:rPr>
                      </a:br>
                      <a:r>
                        <a:rPr lang="fr-FR" sz="1800" kern="1200" dirty="0" smtClean="0">
                          <a:solidFill>
                            <a:schemeClr val="dk1"/>
                          </a:solidFill>
                          <a:latin typeface="+mn-lt"/>
                          <a:ea typeface="+mn-ea"/>
                          <a:cs typeface="+mn-cs"/>
                        </a:rPr>
                        <a:t>(1.5 et 1.7)</a:t>
                      </a:r>
                    </a:p>
                  </a:txBody>
                  <a:tcPr marL="44450" marR="44450" marT="0" marB="0" anchor="ctr"/>
                </a:tc>
              </a:tr>
              <a:tr h="826558">
                <a:tc vMerge="1">
                  <a:txBody>
                    <a:bodyPr/>
                    <a:lstStyle/>
                    <a:p>
                      <a:endParaRPr lang="fr-FR" dirty="0"/>
                    </a:p>
                  </a:txBody>
                  <a:tcPr/>
                </a:tc>
                <a:tc>
                  <a:txBody>
                    <a:bodyPr/>
                    <a:lstStyle/>
                    <a:p>
                      <a:pPr marL="0" algn="l" defTabSz="914400" rtl="0" eaLnBrk="1" latinLnBrk="0" hangingPunct="1"/>
                      <a:r>
                        <a:rPr lang="fr-FR" sz="1600" b="1" i="1" kern="1200" dirty="0" smtClean="0">
                          <a:solidFill>
                            <a:schemeClr val="dk1"/>
                          </a:solidFill>
                          <a:latin typeface="+mn-lt"/>
                          <a:ea typeface="+mn-ea"/>
                          <a:cs typeface="+mn-cs"/>
                        </a:rPr>
                        <a:t>Cible 1. C : Réduire de moitié, entre 1990 et 2015, la proportion de la population qui souffre de la faim</a:t>
                      </a:r>
                    </a:p>
                  </a:txBody>
                  <a:tcPr/>
                </a:tc>
                <a:tc>
                  <a:txBody>
                    <a:bodyPr/>
                    <a:lstStyle/>
                    <a:p>
                      <a:pPr algn="ctr"/>
                      <a:endParaRPr lang="fr-FR" dirty="0" smtClean="0"/>
                    </a:p>
                    <a:p>
                      <a:pPr algn="ctr"/>
                      <a:r>
                        <a:rPr lang="fr-FR" dirty="0" smtClean="0"/>
                        <a:t>2</a:t>
                      </a:r>
                      <a:endParaRPr lang="fr-FR" dirty="0"/>
                    </a:p>
                  </a:txBody>
                  <a:tcPr/>
                </a:tc>
                <a:tc>
                  <a:txBody>
                    <a:bodyPr/>
                    <a:lstStyle/>
                    <a:p>
                      <a:pPr algn="ctr"/>
                      <a:endParaRPr lang="fr-FR" dirty="0"/>
                    </a:p>
                  </a:txBody>
                  <a:tcPr/>
                </a:tc>
              </a:tr>
              <a:tr h="173574">
                <a:tc>
                  <a:txBody>
                    <a:bodyPr/>
                    <a:lstStyle/>
                    <a:p>
                      <a:pPr>
                        <a:lnSpc>
                          <a:spcPct val="80000"/>
                        </a:lnSpc>
                      </a:pPr>
                      <a:endParaRPr lang="fr-FR" dirty="0"/>
                    </a:p>
                  </a:txBody>
                  <a:tcPr/>
                </a:tc>
                <a:tc>
                  <a:txBody>
                    <a:bodyPr/>
                    <a:lstStyle/>
                    <a:p>
                      <a:pPr>
                        <a:lnSpc>
                          <a:spcPct val="80000"/>
                        </a:lnSpc>
                      </a:pPr>
                      <a:endParaRPr lang="fr-FR" dirty="0"/>
                    </a:p>
                  </a:txBody>
                  <a:tcPr/>
                </a:tc>
                <a:tc>
                  <a:txBody>
                    <a:bodyPr/>
                    <a:lstStyle/>
                    <a:p>
                      <a:pPr algn="ctr">
                        <a:lnSpc>
                          <a:spcPct val="80000"/>
                        </a:lnSpc>
                      </a:pPr>
                      <a:endParaRPr lang="fr-FR" dirty="0"/>
                    </a:p>
                  </a:txBody>
                  <a:tcPr/>
                </a:tc>
                <a:tc>
                  <a:txBody>
                    <a:bodyPr/>
                    <a:lstStyle/>
                    <a:p>
                      <a:pPr algn="ctr">
                        <a:lnSpc>
                          <a:spcPct val="80000"/>
                        </a:lnSpc>
                      </a:pPr>
                      <a:endParaRPr lang="fr-FR" dirty="0"/>
                    </a:p>
                  </a:txBody>
                  <a:tcPr/>
                </a:tc>
              </a:tr>
              <a:tr h="1316371">
                <a:tc>
                  <a:txBody>
                    <a:bodyPr/>
                    <a:lstStyle/>
                    <a:p>
                      <a:r>
                        <a:rPr lang="fr-FR" sz="1800" b="1" kern="1200" dirty="0" smtClean="0">
                          <a:solidFill>
                            <a:schemeClr val="dk1"/>
                          </a:solidFill>
                          <a:latin typeface="+mn-lt"/>
                          <a:ea typeface="+mn-ea"/>
                          <a:cs typeface="+mn-cs"/>
                        </a:rPr>
                        <a:t>Objectif 2 : Assurer l’éducation primaire pour tous</a:t>
                      </a:r>
                      <a:endParaRPr lang="fr-FR" dirty="0"/>
                    </a:p>
                  </a:txBody>
                  <a:tcPr/>
                </a:tc>
                <a:tc>
                  <a:txBody>
                    <a:bodyPr/>
                    <a:lstStyle/>
                    <a:p>
                      <a:r>
                        <a:rPr lang="fr-FR" sz="1600" b="1" i="1" kern="1200" dirty="0" smtClean="0">
                          <a:solidFill>
                            <a:schemeClr val="dk1"/>
                          </a:solidFill>
                          <a:latin typeface="+mn-lt"/>
                          <a:ea typeface="+mn-ea"/>
                          <a:cs typeface="+mn-cs"/>
                        </a:rPr>
                        <a:t>Cible 2A: D’ici à 2015, donner à tous les enfants, garçons et filles, partout dans le monde, les moyens d’achever un cycle complet d’études primaires</a:t>
                      </a:r>
                    </a:p>
                  </a:txBody>
                  <a:tcPr/>
                </a:tc>
                <a:tc>
                  <a:txBody>
                    <a:bodyPr/>
                    <a:lstStyle/>
                    <a:p>
                      <a:pPr marL="0" algn="ctr" defTabSz="914400" rtl="0" eaLnBrk="1" latinLnBrk="0" hangingPunct="1">
                        <a:lnSpc>
                          <a:spcPct val="115000"/>
                        </a:lnSpc>
                        <a:spcAft>
                          <a:spcPts val="0"/>
                        </a:spcAft>
                      </a:pPr>
                      <a:r>
                        <a:rPr lang="fr-FR" sz="1800" kern="1200" dirty="0" smtClean="0">
                          <a:solidFill>
                            <a:schemeClr val="dk1"/>
                          </a:solidFill>
                          <a:latin typeface="+mn-lt"/>
                          <a:ea typeface="+mn-ea"/>
                          <a:cs typeface="+mn-cs"/>
                        </a:rPr>
                        <a:t>3</a:t>
                      </a:r>
                    </a:p>
                  </a:txBody>
                  <a:tcPr marL="44450" marR="44450" marT="0" marB="0" anchor="ctr"/>
                </a:tc>
                <a:tc>
                  <a:txBody>
                    <a:bodyPr/>
                    <a:lstStyle/>
                    <a:p>
                      <a:pPr marL="0" algn="ctr" defTabSz="914400" rtl="0" eaLnBrk="1" latinLnBrk="0" hangingPunct="1">
                        <a:lnSpc>
                          <a:spcPct val="115000"/>
                        </a:lnSpc>
                        <a:spcAft>
                          <a:spcPts val="0"/>
                        </a:spcAft>
                      </a:pPr>
                      <a:r>
                        <a:rPr lang="fr-FR" sz="1800" kern="1200" dirty="0" smtClean="0">
                          <a:solidFill>
                            <a:schemeClr val="dk1"/>
                          </a:solidFill>
                          <a:latin typeface="+mn-lt"/>
                          <a:ea typeface="+mn-ea"/>
                          <a:cs typeface="+mn-cs"/>
                        </a:rPr>
                        <a:t>2</a:t>
                      </a:r>
                      <a:br>
                        <a:rPr lang="fr-FR" sz="1800" kern="1200" dirty="0" smtClean="0">
                          <a:solidFill>
                            <a:schemeClr val="dk1"/>
                          </a:solidFill>
                          <a:latin typeface="+mn-lt"/>
                          <a:ea typeface="+mn-ea"/>
                          <a:cs typeface="+mn-cs"/>
                        </a:rPr>
                      </a:br>
                      <a:r>
                        <a:rPr lang="fr-FR" sz="1800" kern="1200" dirty="0" smtClean="0">
                          <a:solidFill>
                            <a:schemeClr val="dk1"/>
                          </a:solidFill>
                          <a:latin typeface="+mn-lt"/>
                          <a:ea typeface="+mn-ea"/>
                          <a:cs typeface="+mn-cs"/>
                        </a:rPr>
                        <a:t>(2.1 et 2.3)</a:t>
                      </a:r>
                    </a:p>
                  </a:txBody>
                  <a:tcPr marL="44450" marR="4445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600044" y="1142984"/>
          <a:ext cx="8543956" cy="5500726"/>
        </p:xfrm>
        <a:graphic>
          <a:graphicData uri="http://schemas.openxmlformats.org/drawingml/2006/table">
            <a:tbl>
              <a:tblPr firstRow="1" bandRow="1">
                <a:tableStyleId>{5C22544A-7EE6-4342-B048-85BDC9FD1C3A}</a:tableStyleId>
              </a:tblPr>
              <a:tblGrid>
                <a:gridCol w="2242217"/>
                <a:gridCol w="3473314"/>
                <a:gridCol w="1300619"/>
                <a:gridCol w="1527806"/>
              </a:tblGrid>
              <a:tr h="839713">
                <a:tc>
                  <a:txBody>
                    <a:bodyPr/>
                    <a:lstStyle/>
                    <a:p>
                      <a:r>
                        <a:rPr lang="fr-FR" sz="1600" dirty="0" smtClean="0"/>
                        <a:t>Objectifs</a:t>
                      </a:r>
                      <a:endParaRPr lang="fr-FR" sz="1600" dirty="0"/>
                    </a:p>
                  </a:txBody>
                  <a:tcPr/>
                </a:tc>
                <a:tc>
                  <a:txBody>
                    <a:bodyPr/>
                    <a:lstStyle/>
                    <a:p>
                      <a:r>
                        <a:rPr lang="fr-FR" sz="1600" dirty="0" smtClean="0"/>
                        <a:t>Cibles</a:t>
                      </a:r>
                      <a:endParaRPr lang="fr-FR" sz="1600" dirty="0"/>
                    </a:p>
                  </a:txBody>
                  <a:tcPr/>
                </a:tc>
                <a:tc>
                  <a:txBody>
                    <a:bodyPr/>
                    <a:lstStyle/>
                    <a:p>
                      <a:r>
                        <a:rPr lang="fr-FR" sz="1600" dirty="0" smtClean="0"/>
                        <a:t>Nombre d’indicateurs</a:t>
                      </a:r>
                      <a:endParaRPr lang="fr-FR" sz="1600" dirty="0"/>
                    </a:p>
                  </a:txBody>
                  <a:tcPr/>
                </a:tc>
                <a:tc>
                  <a:txBody>
                    <a:bodyPr/>
                    <a:lstStyle/>
                    <a:p>
                      <a:r>
                        <a:rPr lang="fr-FR" sz="1600" dirty="0" smtClean="0"/>
                        <a:t>Nombre d’indicateurs RGPH</a:t>
                      </a:r>
                      <a:endParaRPr lang="fr-FR" sz="1600" dirty="0"/>
                    </a:p>
                  </a:txBody>
                  <a:tcPr/>
                </a:tc>
              </a:tr>
              <a:tr h="1446303">
                <a:tc>
                  <a:txBody>
                    <a:bodyPr/>
                    <a:lstStyle/>
                    <a:p>
                      <a:pPr algn="ctr"/>
                      <a:r>
                        <a:rPr lang="fr-FR" sz="1800" b="1" kern="1200" dirty="0" smtClean="0">
                          <a:solidFill>
                            <a:schemeClr val="dk1"/>
                          </a:solidFill>
                          <a:latin typeface="+mn-lt"/>
                          <a:ea typeface="+mn-ea"/>
                          <a:cs typeface="+mn-cs"/>
                        </a:rPr>
                        <a:t>Objectif 3 : Promouvoir l’égalité des sexes et l’autonomisation des femmes </a:t>
                      </a:r>
                      <a:endParaRPr lang="fr-FR" dirty="0"/>
                    </a:p>
                  </a:txBody>
                  <a:tcPr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3A : Eliminer les disparités entre les sexes dans les enseignements primaire et secondaire d’ici à 2005 si possible, et à tous les niveaux de l’enseignement en 2015 au plus tard</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3</a:t>
                      </a:r>
                    </a:p>
                  </a:txBody>
                  <a:tcPr marL="44450" marR="44450" marT="0" marB="0" anchor="ctr"/>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2</a:t>
                      </a:r>
                      <a:br>
                        <a:rPr lang="fr-FR" sz="1600" b="1" i="1" kern="1200" dirty="0" smtClean="0">
                          <a:solidFill>
                            <a:schemeClr val="dk1"/>
                          </a:solidFill>
                          <a:latin typeface="+mn-lt"/>
                          <a:ea typeface="+mn-ea"/>
                          <a:cs typeface="+mn-cs"/>
                        </a:rPr>
                      </a:br>
                      <a:r>
                        <a:rPr lang="fr-FR" sz="1600" b="1" i="1" kern="1200" dirty="0" smtClean="0">
                          <a:solidFill>
                            <a:schemeClr val="dk1"/>
                          </a:solidFill>
                          <a:latin typeface="+mn-lt"/>
                          <a:ea typeface="+mn-ea"/>
                          <a:cs typeface="+mn-cs"/>
                        </a:rPr>
                        <a:t>(3.1 et 3.2)</a:t>
                      </a:r>
                    </a:p>
                  </a:txBody>
                  <a:tcPr marL="44450" marR="44450" marT="0" marB="0" anchor="ctr"/>
                </a:tc>
              </a:tr>
              <a:tr h="223922">
                <a:tc>
                  <a:txBody>
                    <a:bodyPr/>
                    <a:lstStyle/>
                    <a:p>
                      <a:pPr algn="ctr">
                        <a:lnSpc>
                          <a:spcPct val="50000"/>
                        </a:lnSpc>
                      </a:pPr>
                      <a:endParaRPr lang="fr-FR" dirty="0"/>
                    </a:p>
                  </a:txBody>
                  <a:tcPr anchor="ctr"/>
                </a:tc>
                <a:tc>
                  <a:txBody>
                    <a:bodyPr/>
                    <a:lstStyle/>
                    <a:p>
                      <a:pPr>
                        <a:lnSpc>
                          <a:spcPct val="50000"/>
                        </a:lnSpc>
                      </a:pPr>
                      <a:endParaRPr lang="fr-FR" dirty="0"/>
                    </a:p>
                  </a:txBody>
                  <a:tcPr/>
                </a:tc>
                <a:tc>
                  <a:txBody>
                    <a:bodyPr/>
                    <a:lstStyle/>
                    <a:p>
                      <a:pPr>
                        <a:lnSpc>
                          <a:spcPct val="50000"/>
                        </a:lnSpc>
                      </a:pPr>
                      <a:endParaRPr lang="fr-FR" dirty="0"/>
                    </a:p>
                  </a:txBody>
                  <a:tcPr/>
                </a:tc>
                <a:tc>
                  <a:txBody>
                    <a:bodyPr/>
                    <a:lstStyle/>
                    <a:p>
                      <a:pPr>
                        <a:lnSpc>
                          <a:spcPct val="50000"/>
                        </a:lnSpc>
                      </a:pPr>
                      <a:endParaRPr lang="fr-FR" dirty="0"/>
                    </a:p>
                  </a:txBody>
                  <a:tcPr/>
                </a:tc>
              </a:tr>
              <a:tr h="1200760">
                <a:tc>
                  <a:txBody>
                    <a:bodyPr/>
                    <a:lstStyle/>
                    <a:p>
                      <a:pPr marL="0" algn="ctr" defTabSz="914400" rtl="0" eaLnBrk="1" latinLnBrk="0" hangingPunct="1">
                        <a:lnSpc>
                          <a:spcPct val="115000"/>
                        </a:lnSpc>
                        <a:spcAft>
                          <a:spcPts val="0"/>
                        </a:spcAft>
                      </a:pPr>
                      <a:r>
                        <a:rPr lang="fr-FR" sz="1800" b="1" kern="1200" dirty="0" smtClean="0">
                          <a:solidFill>
                            <a:schemeClr val="dk1"/>
                          </a:solidFill>
                          <a:latin typeface="+mn-lt"/>
                          <a:ea typeface="+mn-ea"/>
                          <a:cs typeface="+mn-cs"/>
                        </a:rPr>
                        <a:t>Objectif 4 : Réduire la mortalité des enfants de moins de 5 ans </a:t>
                      </a:r>
                    </a:p>
                  </a:txBody>
                  <a:tcPr marL="44450" marR="44450" marT="0" marB="0"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4A : Réduire de deux tiers, entre 1990 et 2015, le taux de mortalité des enfants de moins de 5 ans</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3</a:t>
                      </a:r>
                    </a:p>
                  </a:txBody>
                  <a:tcPr marL="44450" marR="44450" marT="0" marB="0" anchor="ctr"/>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2</a:t>
                      </a:r>
                      <a:br>
                        <a:rPr lang="fr-FR" sz="1600" b="1" i="1" kern="1200" dirty="0" smtClean="0">
                          <a:solidFill>
                            <a:schemeClr val="dk1"/>
                          </a:solidFill>
                          <a:latin typeface="+mn-lt"/>
                          <a:ea typeface="+mn-ea"/>
                          <a:cs typeface="+mn-cs"/>
                        </a:rPr>
                      </a:br>
                      <a:r>
                        <a:rPr lang="fr-FR" sz="1600" b="1" i="1" kern="1200" dirty="0" smtClean="0">
                          <a:solidFill>
                            <a:schemeClr val="dk1"/>
                          </a:solidFill>
                          <a:latin typeface="+mn-lt"/>
                          <a:ea typeface="+mn-ea"/>
                          <a:cs typeface="+mn-cs"/>
                        </a:rPr>
                        <a:t>(4.1 et 4.2)</a:t>
                      </a:r>
                    </a:p>
                  </a:txBody>
                  <a:tcPr marL="44450" marR="44450" marT="0" marB="0" anchor="ctr"/>
                </a:tc>
              </a:tr>
              <a:tr h="223922">
                <a:tc>
                  <a:txBody>
                    <a:bodyPr/>
                    <a:lstStyle/>
                    <a:p>
                      <a:pPr>
                        <a:lnSpc>
                          <a:spcPct val="50000"/>
                        </a:lnSpc>
                      </a:pPr>
                      <a:endParaRPr lang="fr-FR" dirty="0"/>
                    </a:p>
                  </a:txBody>
                  <a:tcPr/>
                </a:tc>
                <a:tc>
                  <a:txBody>
                    <a:bodyPr/>
                    <a:lstStyle/>
                    <a:p>
                      <a:pPr>
                        <a:lnSpc>
                          <a:spcPct val="50000"/>
                        </a:lnSpc>
                      </a:pPr>
                      <a:endParaRPr lang="fr-FR" dirty="0"/>
                    </a:p>
                  </a:txBody>
                  <a:tcPr/>
                </a:tc>
                <a:tc>
                  <a:txBody>
                    <a:bodyPr/>
                    <a:lstStyle/>
                    <a:p>
                      <a:pPr algn="ctr">
                        <a:lnSpc>
                          <a:spcPct val="50000"/>
                        </a:lnSpc>
                      </a:pPr>
                      <a:endParaRPr lang="fr-FR" dirty="0"/>
                    </a:p>
                  </a:txBody>
                  <a:tcPr/>
                </a:tc>
                <a:tc>
                  <a:txBody>
                    <a:bodyPr/>
                    <a:lstStyle/>
                    <a:p>
                      <a:pPr algn="ctr">
                        <a:lnSpc>
                          <a:spcPct val="50000"/>
                        </a:lnSpc>
                      </a:pPr>
                      <a:endParaRPr lang="fr-FR" dirty="0"/>
                    </a:p>
                  </a:txBody>
                  <a:tcPr/>
                </a:tc>
              </a:tr>
              <a:tr h="774563">
                <a:tc rowSpan="2">
                  <a:txBody>
                    <a:bodyPr/>
                    <a:lstStyle/>
                    <a:p>
                      <a:pPr marL="0" algn="ctr" defTabSz="914400" rtl="0" eaLnBrk="1" latinLnBrk="0" hangingPunct="1">
                        <a:lnSpc>
                          <a:spcPct val="115000"/>
                        </a:lnSpc>
                        <a:spcAft>
                          <a:spcPts val="0"/>
                        </a:spcAft>
                      </a:pPr>
                      <a:r>
                        <a:rPr lang="fr-FR" sz="1800" b="1" kern="1200" dirty="0" smtClean="0">
                          <a:solidFill>
                            <a:schemeClr val="dk1"/>
                          </a:solidFill>
                          <a:latin typeface="+mn-lt"/>
                          <a:ea typeface="+mn-ea"/>
                          <a:cs typeface="+mn-cs"/>
                        </a:rPr>
                        <a:t>Objectif 5 : Améliorer la santé maternelle </a:t>
                      </a:r>
                    </a:p>
                  </a:txBody>
                  <a:tcPr marL="44450" marR="44450" marT="0" marB="0" anchor="ct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5A : Réduire de trois quarts, entre 1990 et 2015, le taux de mortalité maternelle</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2</a:t>
                      </a:r>
                    </a:p>
                  </a:txBody>
                  <a:tcPr marL="44450" marR="44450" marT="0" marB="0" anchor="ctr"/>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1</a:t>
                      </a:r>
                      <a:br>
                        <a:rPr lang="fr-FR" sz="1600" b="1" i="1" kern="1200" dirty="0" smtClean="0">
                          <a:solidFill>
                            <a:schemeClr val="dk1"/>
                          </a:solidFill>
                          <a:latin typeface="+mn-lt"/>
                          <a:ea typeface="+mn-ea"/>
                          <a:cs typeface="+mn-cs"/>
                        </a:rPr>
                      </a:br>
                      <a:r>
                        <a:rPr lang="fr-FR" sz="1600" b="1" i="1" kern="1200" dirty="0" smtClean="0">
                          <a:solidFill>
                            <a:schemeClr val="dk1"/>
                          </a:solidFill>
                          <a:latin typeface="+mn-lt"/>
                          <a:ea typeface="+mn-ea"/>
                          <a:cs typeface="+mn-cs"/>
                        </a:rPr>
                        <a:t>(5.1)</a:t>
                      </a:r>
                    </a:p>
                  </a:txBody>
                  <a:tcPr marL="44450" marR="44450" marT="0" marB="0" anchor="ctr"/>
                </a:tc>
              </a:tr>
              <a:tr h="637653">
                <a:tc vMerge="1">
                  <a:txBody>
                    <a:bodyPr/>
                    <a:lstStyle/>
                    <a:p>
                      <a:endParaRPr lang="fr-FR" dirty="0"/>
                    </a:p>
                  </a:txBody>
                  <a:tcPr/>
                </a:tc>
                <a:tc>
                  <a:txBody>
                    <a:bodyPr/>
                    <a:lstStyle/>
                    <a:p>
                      <a:pPr marL="0" algn="l" defTabSz="914400" rtl="0" eaLnBrk="1" latinLnBrk="0" hangingPunct="1">
                        <a:lnSpc>
                          <a:spcPct val="115000"/>
                        </a:lnSpc>
                        <a:spcAft>
                          <a:spcPts val="0"/>
                        </a:spcAft>
                      </a:pPr>
                      <a:r>
                        <a:rPr lang="fr-FR" sz="1600" b="1" i="1" kern="1200" dirty="0" smtClean="0">
                          <a:solidFill>
                            <a:schemeClr val="dk1"/>
                          </a:solidFill>
                          <a:latin typeface="+mn-lt"/>
                          <a:ea typeface="+mn-ea"/>
                          <a:cs typeface="+mn-cs"/>
                        </a:rPr>
                        <a:t>Cible 5B : Rendre l’accès à la médecine procréative universel d’ici à 2015 </a:t>
                      </a:r>
                    </a:p>
                  </a:txBody>
                  <a:tcPr marL="44450" marR="44450" marT="0" marB="0" anchor="b"/>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4</a:t>
                      </a:r>
                    </a:p>
                  </a:txBody>
                  <a:tcPr marL="44450" marR="44450" marT="0" marB="0" anchor="ctr"/>
                </a:tc>
                <a:tc>
                  <a:txBody>
                    <a:bodyPr/>
                    <a:lstStyle/>
                    <a:p>
                      <a:pPr marL="0" algn="ctr" defTabSz="914400" rtl="0" eaLnBrk="1" latinLnBrk="0" hangingPunct="1">
                        <a:lnSpc>
                          <a:spcPct val="115000"/>
                        </a:lnSpc>
                        <a:spcAft>
                          <a:spcPts val="0"/>
                        </a:spcAft>
                      </a:pPr>
                      <a:r>
                        <a:rPr lang="fr-FR" sz="1600" b="1" i="1" kern="1200" dirty="0" smtClean="0">
                          <a:solidFill>
                            <a:schemeClr val="dk1"/>
                          </a:solidFill>
                          <a:latin typeface="+mn-lt"/>
                          <a:ea typeface="+mn-ea"/>
                          <a:cs typeface="+mn-cs"/>
                        </a:rPr>
                        <a:t>1</a:t>
                      </a:r>
                      <a:br>
                        <a:rPr lang="fr-FR" sz="1600" b="1" i="1" kern="1200" dirty="0" smtClean="0">
                          <a:solidFill>
                            <a:schemeClr val="dk1"/>
                          </a:solidFill>
                          <a:latin typeface="+mn-lt"/>
                          <a:ea typeface="+mn-ea"/>
                          <a:cs typeface="+mn-cs"/>
                        </a:rPr>
                      </a:br>
                      <a:r>
                        <a:rPr lang="fr-FR" sz="1600" b="1" i="1" kern="1200" dirty="0" smtClean="0">
                          <a:solidFill>
                            <a:schemeClr val="dk1"/>
                          </a:solidFill>
                          <a:latin typeface="+mn-lt"/>
                          <a:ea typeface="+mn-ea"/>
                          <a:cs typeface="+mn-cs"/>
                        </a:rPr>
                        <a:t>(5.4)</a:t>
                      </a:r>
                    </a:p>
                  </a:txBody>
                  <a:tcPr marL="44450" marR="44450" marT="0" marB="0" anchor="ctr"/>
                </a:tc>
              </a:tr>
            </a:tbl>
          </a:graphicData>
        </a:graphic>
      </p:graphicFrame>
      <p:sp>
        <p:nvSpPr>
          <p:cNvPr id="6" name="Titre 1"/>
          <p:cNvSpPr>
            <a:spLocks noGrp="1"/>
          </p:cNvSpPr>
          <p:nvPr>
            <p:ph type="title"/>
          </p:nvPr>
        </p:nvSpPr>
        <p:spPr>
          <a:xfrm>
            <a:off x="2214546" y="142852"/>
            <a:ext cx="6419056" cy="1143000"/>
          </a:xfrm>
        </p:spPr>
        <p:txBody>
          <a:bodyPr/>
          <a:lstStyle/>
          <a:p>
            <a:pPr algn="ctr" eaLnBrk="1" hangingPunct="1"/>
            <a:r>
              <a:rPr lang="fr-FR" sz="2400" dirty="0" smtClean="0">
                <a:solidFill>
                  <a:srgbClr val="FF0000"/>
                </a:solidFill>
                <a:latin typeface="Arial" charset="0"/>
              </a:rPr>
              <a:t>Objectifs du Millénaire pour le Développement: Objectifs, cibles et indicateurs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ond_afrista">
  <a:themeElements>
    <a:clrScheme name="fond_afris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nd_afris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nd_afris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nd_afris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nd_afris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nd_afris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nd_afris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nd_afris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nd_afris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fond_afrista</Template>
  <TotalTime>7961</TotalTime>
  <Words>2845</Words>
  <Application>Microsoft Office PowerPoint</Application>
  <PresentationFormat>Affichage à l'écran (4:3)</PresentationFormat>
  <Paragraphs>427</Paragraphs>
  <Slides>32</Slides>
  <Notes>6</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fond_afrista</vt:lpstr>
      <vt:lpstr> Recensement Général de la Population et de l’Habitat (RGPH) : outil de suivi des OMD et ODD     </vt:lpstr>
      <vt:lpstr>Plan de la présentation</vt:lpstr>
      <vt:lpstr>Introduction</vt:lpstr>
      <vt:lpstr>Introduction</vt:lpstr>
      <vt:lpstr>Introduction</vt:lpstr>
      <vt:lpstr>Introduction</vt:lpstr>
      <vt:lpstr>Objectifs du Millénaire pour le Développement: Objectifs, cibles et indicateurs</vt:lpstr>
      <vt:lpstr>Objectifs du Millénaire pour le Développement: Objectifs, cibles et indicateurs</vt:lpstr>
      <vt:lpstr>Objectifs du Millénaire pour le Développement: Objectifs, cibles et indicateurs</vt:lpstr>
      <vt:lpstr>Objectifs du Millénaire pour le Développement: Objectifs, cibles et indicateurs</vt:lpstr>
      <vt:lpstr>Objectifs du Millénaire pour le Développement: Objectifs, cibles et indicateurs</vt:lpstr>
      <vt:lpstr>Diapositive 12</vt:lpstr>
      <vt:lpstr>Sources de suivi et évaluation des OMD: RGPH</vt:lpstr>
      <vt:lpstr>Sources de suivi et évaluation des OMD: RGPH</vt:lpstr>
      <vt:lpstr>Qu’est ce qu’un Recensement  Général de la Population  et de l’Habitat?</vt:lpstr>
      <vt:lpstr>Diapositive 16</vt:lpstr>
      <vt:lpstr>Diapositive 17</vt:lpstr>
      <vt:lpstr>Diapositive 18</vt:lpstr>
      <vt:lpstr>Diapositive 19</vt:lpstr>
      <vt:lpstr>Principaux produits du RGPH</vt:lpstr>
      <vt:lpstr>Principaux produits du RGPH</vt:lpstr>
      <vt:lpstr>Principaux indicateurs des OMD calculés à partir du RGPH</vt:lpstr>
      <vt:lpstr>Principaux indicateurs des OMD calculés à partir du RGPH</vt:lpstr>
      <vt:lpstr>Principaux indicateurs des OMD calculés lors des RGPH</vt:lpstr>
      <vt:lpstr>Perspectives par rapport aux ODD</vt:lpstr>
      <vt:lpstr>Les objectifs et le nombre de cibles définis par le Groupe de travail sur les ODD</vt:lpstr>
      <vt:lpstr>Diapositive 27</vt:lpstr>
      <vt:lpstr>Diapositive 28</vt:lpstr>
      <vt:lpstr>Diapositive 29</vt:lpstr>
      <vt:lpstr>Perspectives par rapport aux ODD</vt:lpstr>
      <vt:lpstr>Conclusions</vt:lpstr>
      <vt:lpstr>Diapositive 32</vt:lpstr>
    </vt:vector>
  </TitlesOfParts>
  <Company>AFRISTAT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problématique de la qualité des données statistiques</dc:title>
  <dc:creator>Freeman Amegashie</dc:creator>
  <cp:lastModifiedBy>bnouatin</cp:lastModifiedBy>
  <cp:revision>468</cp:revision>
  <dcterms:created xsi:type="dcterms:W3CDTF">2009-05-20T13:57:55Z</dcterms:created>
  <dcterms:modified xsi:type="dcterms:W3CDTF">2015-06-26T11:46:58Z</dcterms:modified>
</cp:coreProperties>
</file>