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54"/>
  </p:notesMasterIdLst>
  <p:handoutMasterIdLst>
    <p:handoutMasterId r:id="rId55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67A1F6-0146-4984-B6FA-CBE2FC9FCA15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416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FDA1F68F-53C7-434B-9A1F-CC213D810BD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1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12B768-A38E-4138-BE81-A7507BE0237B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70BC8D-47F0-4DC6-B7AD-A253FD5BF6E2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6F4738-2FB2-4673-A219-6095928400FD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E4ACDF-E1FD-471B-BC36-053100051482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146408-B460-4792-B165-168248ADDEDF}" type="slidenum">
              <a:t>19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81A74C-9ECF-4030-BD51-7CD1E7EAF346}" type="slidenum">
              <a:t>20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B2A35A-1C31-4E95-BD9F-92F890F33DB2}" type="slidenum">
              <a:t>21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05CCDD-F804-4579-80D3-2E8FDB9EE91F}" type="slidenum">
              <a:t>22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D82DAF-120A-4FC9-9942-40597E817DDC}" type="slidenum">
              <a:t>23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854CB4-00A6-455E-9303-D8A2C411D3AA}" type="slidenum">
              <a:t>24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4884F5-DED7-4232-B040-4FF351DD58CC}" type="slidenum">
              <a:t>26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B9969A-79AA-48FF-ABC9-BE733731AF1F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C4C45A-8B0F-46FA-8E15-09DD67B30BAA}" type="slidenum">
              <a:t>27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B4F8A8-6310-4899-80AE-500DF3972F1A}" type="slidenum">
              <a:t>28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36772F-6EC6-40A5-8B03-0B54B10E7D48}" type="slidenum">
              <a:t>29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8B36BB-85BD-403E-9BB6-F5386CAA6D7C}" type="slidenum">
              <a:t>30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BF62F1-C1A1-4436-BECC-85DEDD44DDE0}" type="slidenum">
              <a:t>31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7BE4D8-588C-44F8-8A40-25185EC34D07}" type="slidenum">
              <a:t>32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ADA849-D7D1-4F76-B806-5EC58EB82A64}" type="slidenum">
              <a:t>33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75BF9C-ECA6-40BF-91F0-9DA448871FF2}" type="slidenum">
              <a:t>34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409894-20B4-44C2-8C89-E1B98226AD61}" type="slidenum">
              <a:t>35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829D1C-B47B-4A4D-8B97-E6B868796D0E}" type="slidenum">
              <a:t>36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903F83-D718-4881-A3EE-6CD833A9E07E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3F3ED9-0FC5-402F-A805-A2AD8826BCC9}" type="slidenum">
              <a:t>37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B05262-E10C-4FC5-AB65-CC54E4C58284}" type="slidenum">
              <a:t>38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01EFF8-2EAA-41A5-B55B-40762E72B6AD}" type="slidenum">
              <a:t>39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F1F787-1DEC-41EE-8583-66E5BF3BB03C}" type="slidenum">
              <a:t>40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DEDD65-DB4E-4EBE-B602-8B06EC0C95E8}" type="slidenum">
              <a:t>41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72E869-0ACA-4B00-830D-105DD547A663}" type="slidenum">
              <a:t>42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296E8C-B881-49D5-B231-04B712B9B136}" type="slidenum">
              <a:t>43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31D50D-0BDD-4749-9447-E0A613AAAA5F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BE2D40-988C-4D4B-89BB-77C9C93BFF97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167F3C-7660-46B7-BE75-969F6F48B3B6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3470C4-3EE7-44FE-81A4-5EACBB44AEF8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03E467-F6E5-4228-9A56-D0CA1DEB6A71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F40D45-1674-4F35-8722-42954C095D49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81098-B784-4A30-915A-72DC040992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F12354-57AF-4A19-A349-CD7C3FF4FF5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82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1858CA-3A52-46C8-9525-8B8A62195382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F9D8C-04F7-4064-9DA9-0D753D8AA7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EF8227-026F-46A1-BD56-7C5EED6C94B2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7CD229-B903-460D-A4E1-BB6F743695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4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3601DB-2D88-40F0-A059-51C933F91881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BDF9CE-3C20-43FA-ACAD-BCF028A098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4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93736" y="1509710"/>
            <a:ext cx="4270376" cy="35972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6516" y="1509710"/>
            <a:ext cx="4270376" cy="35972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B4D15-C92E-4D90-8E3E-E68C2C8C957C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2404FB-5B78-4CC7-91A9-A75B619996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19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DE1E51-38B9-453C-9C44-D1C21FC23FD4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91C43-76DD-4230-83BE-696D785260B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82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E2FD2-9B1A-4C88-8776-FBBF9A603170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41AB0-3D79-497A-89ED-B2F6F7DFE0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88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A7AE72-1624-4172-A422-2C917FD56D6C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99897-F188-423B-8A1B-881E08F984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5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0DA2AD-4454-49EF-82C6-6E3D01F637A3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8189DE-2ABD-4E65-A7A4-4DADF041816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06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19FCA-4318-4498-B60F-15C0CCE8C773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CCD054-28EE-4654-91DC-7ED893FC7D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32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6B1B5E-1EB7-4E8D-8022-63D7B99669CB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47DF0A-A351-4C84-B5AC-BF1DC9375F7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4464045" y="1439859"/>
            <a:ext cx="1223960" cy="255587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792163" y="1439859"/>
            <a:ext cx="3519489" cy="255587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879834-243C-4626-8B39-1ACD69A924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64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213601" y="301623"/>
            <a:ext cx="2173291" cy="480536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93736" y="301623"/>
            <a:ext cx="6367460" cy="480536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A6C61C-8174-4762-8E6B-0A38097BE8FC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295D4-40AF-476E-966F-15E6BB5AC7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4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15CAB6-4F58-4340-A6B1-75B56F94273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97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0C5238-C65E-45EE-9502-27B63C3EC0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30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C8D14D-3A0D-403C-90D2-D6CCA840D23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93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032247" y="1223960"/>
            <a:ext cx="2659066" cy="18716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843717" y="1223960"/>
            <a:ext cx="2660647" cy="18716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1CE539-A35D-4CC3-A6FC-2FF11B65A3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88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e la dat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11AD94-0F36-444F-A3B0-3C38301C2A2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31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3E86F1-2DBE-4361-9E46-28554A40AC5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1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6541E2-7CEA-4648-87B8-E0095B27E5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5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98742-2EF4-422F-A266-D7450B54E0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7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BFAF0A-DA3E-4B61-9424-2E2321FE26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0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CB47B6-60AC-44EA-AECF-8E49BCC00A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79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B3FD3C-3E54-41B5-9201-695418E7CE3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94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183434" y="1223960"/>
            <a:ext cx="2320920" cy="187165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215898" y="1223960"/>
            <a:ext cx="6815142" cy="187165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A8F903-B471-4043-A089-82D556700F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99600C-2B09-4402-9C6B-EE1009A575E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9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1CD48-01CD-4C77-8A37-6ED3F041077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27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148FF5-A71E-4C68-91D8-69E4CE02D3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74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45DD6A-F107-4435-AF54-0227532FDB9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6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CB1521-A49B-4438-9782-290129E0AE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2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D7B40-819E-49E1-B826-0288AEB973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31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8C4C0C-95A7-4221-9DA9-A8F71C2EFD4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99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2B6B26-5B2F-4646-AE31-E5C86A0642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11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F20FC4-1944-4886-9958-40D09392F03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05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071528-D6FE-4DF9-8181-571AB61C9F1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59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83025-0EF9-4AFB-9962-F7FB47AEFF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8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1327151"/>
            <a:ext cx="2266953" cy="328771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1327151"/>
            <a:ext cx="6653210" cy="328771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94A71-11B3-419C-93E9-B761121A64E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43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CFBA0C-3A86-48D4-8AFA-72EDCF9F08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55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2E6F2-2EB3-4DA0-99E5-966438531E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5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4B0ECC-AFC3-43EB-BED2-BC8E59D7A2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67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2808286" y="2273298"/>
            <a:ext cx="2155826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6516" y="2273298"/>
            <a:ext cx="2155826" cy="18669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9E2ACE-363B-4097-9B19-19AF73DACBC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6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e la dat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3F9A78-AE2F-4EFF-B3B0-907C1BE3A7D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93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18C33C-BBEF-4270-A9B9-F93C1B5720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7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792163" y="2549520"/>
            <a:ext cx="2371725" cy="14462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3316291" y="2549520"/>
            <a:ext cx="2371725" cy="14462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A7C15D-07BF-432D-95FD-A91377CABA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1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EDE69C-0B1B-4BB5-B82C-2462E627BA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7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BC430-2ED9-48A0-841C-C0011DC88C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88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D530B2-A482-46B5-BDBC-8AEFB0A845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2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0DD71-70BD-4415-85F2-658140126F6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28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156326" y="1152528"/>
            <a:ext cx="1116016" cy="298767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2808286" y="1152528"/>
            <a:ext cx="3195635" cy="298767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0F6338-DB54-47EB-AB63-C52AB24294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marL="0"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E829D2-6BF5-41B7-B909-A1917E3324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9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5A26EE-FD94-4AD2-AFEA-F7A27472F81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 marL="0"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D1E6F-3274-45FD-8E26-7A805E024F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23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23853" y="2232022"/>
            <a:ext cx="4640259" cy="31099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6516" y="2232022"/>
            <a:ext cx="4640259" cy="31099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EB9C6-2FB4-439B-AABE-378FF0F8861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6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 marL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 marL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47B3D-EE4F-4576-9BB7-2C84CBC6A2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01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e la date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EFF63-3731-4256-90FB-3AE73BF199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63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AC33C-21D0-4A12-AAA9-AE4F7B6A55C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74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B8551C-37ED-49EE-B40E-CBF2F246E2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33E08-8A8A-4E09-89CE-FC10B14220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6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 marL="0"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35152E-B40F-42F9-8DBE-9A218D2ADA9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93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2BBA9D-725C-4901-8BAE-B08DD4394E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31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99333" y="0"/>
            <a:ext cx="2357432" cy="53419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323853" y="0"/>
            <a:ext cx="6923086" cy="534193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451AFB-E80D-4012-9490-CBE6BE7838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32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marL="0"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82BB5-6863-416B-8D53-8F5D38F3FA9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59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CA722-D047-4C00-9516-0D1F96AE366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37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 marL="0"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082AC2-0995-4A71-A043-0B1CB58073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46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23853" y="2232022"/>
            <a:ext cx="4640259" cy="31099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6516" y="2232022"/>
            <a:ext cx="4640259" cy="31099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9AC3F-2D89-452A-A029-D883ECCF2B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70184-7C6B-41C2-AF90-6C662D1F181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8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 marL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 marL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B1C3E4-4A34-42C9-B5F0-8FF0516485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76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EDC230-03C1-49C6-ABE9-56FCF2D2A9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6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8CB03-DAF5-4148-9A6B-FB8CC8B1B38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34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B3748-0885-4D95-9FAC-090A0DB1EDE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6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 marL="0"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8D72E-1A6B-4635-9B24-EB81572054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662AF-37E0-45D2-93EA-0363104E9A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2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99333" y="0"/>
            <a:ext cx="2357432" cy="53419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323853" y="0"/>
            <a:ext cx="6923086" cy="534193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79CD8-2B7D-4A1B-8B2C-AAF8309210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7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lang="fr-FR"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buNone/>
              <a:defRPr lang="fr-FR"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7868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107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fr-FR"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buNone/>
              <a:defRPr lang="fr-FR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714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DFB151-A7B1-46F0-933B-1AB87055677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5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92145" y="1252535"/>
            <a:ext cx="4270376" cy="375602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252535"/>
            <a:ext cx="4271967" cy="3756026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10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buNone/>
              <a:defRPr lang="fr-FR"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buNone/>
              <a:defRPr lang="fr-FR"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359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8431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6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027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buNone/>
              <a:defRPr lang="fr-FR"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buNone/>
              <a:defRPr lang="fr-FR"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573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281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213601" y="301623"/>
            <a:ext cx="2173291" cy="4706938"/>
          </a:xfrm>
        </p:spPr>
        <p:txBody>
          <a:bodyPr vert="eaVert"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92145" y="301623"/>
            <a:ext cx="6369052" cy="4706938"/>
          </a:xfrm>
        </p:spPr>
        <p:txBody>
          <a:bodyPr vert="eaVert"/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354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marL="0"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EB6F5-458B-461A-AB3E-B6F84100044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3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80898-2A7E-4140-B923-2FCE337DD8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B6162-96B4-42FA-9C52-52233451F7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58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 marL="0"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5B0248-997E-4DDB-9699-DF9D0DFA7D5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8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23853" y="2232022"/>
            <a:ext cx="4640259" cy="31099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6516" y="2232022"/>
            <a:ext cx="4640259" cy="31099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415733-551A-46E0-B7A7-FF7DE070B0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0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 marL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 marL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9178E-44DE-4FD4-8B90-F2EE88C620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77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DFF000-40DA-4D44-B99E-92EA50BCA5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34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D3E81-8E46-4C37-9E1E-46EE5871435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0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861FF-369A-491B-BC41-0B4E96EE19D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77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 marL="0"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F3D6B6-ECE3-4F7F-B69D-592B51674B9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73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783A56-8C4E-4CD5-ADBC-64EFC1B676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50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99333" y="0"/>
            <a:ext cx="2357432" cy="53419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323853" y="0"/>
            <a:ext cx="6923086" cy="534193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16AA7F-0CCB-4DC4-B53E-832E30B2B3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2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B9026F-4C64-46AA-9C19-E3BDA7842B04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5ECC8-1BE7-4191-B8EB-1BB3D78175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C50EA5-7561-4DF7-9D73-2D42A46A83D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3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537F01-04FB-47CA-855C-852AFA205B64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5ED6F3-70DB-4F24-8219-620F274D056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43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E4CF4A-5740-4D3C-AEBA-10CC65325EC9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5FD8CC-1BAB-48FA-A531-07FA764E7B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93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93736" y="1509710"/>
            <a:ext cx="4270376" cy="35972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6516" y="1509710"/>
            <a:ext cx="4270376" cy="35972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4A8776-CBB6-440E-8DAC-990247091F4D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2E557B-B1E0-4D05-8012-35D68BD655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6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614037-06DC-45DB-B1B0-BD3E497AE589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00D26A-68DE-4B30-B497-FCBAB6B424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6A076-C55C-47A6-9358-FB8D887EB300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873E80-02C9-4411-B2F6-C185AEC01CD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5E220D-22F5-4254-90FF-1958FCFD46C9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33C7D6-33AC-44DA-92EA-DA18A634F2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67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104F34-6F6B-4D5B-B0C3-BE89EF73ECDD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B2F70-D92D-40B7-873B-DB22BC448C5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59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14A914-1C1A-4FA1-A7B3-AAD34B9CF73E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E500CC-0EA6-4C58-9CE9-1EE64CFED4D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04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82084-C1A0-4A01-AC0E-377EF78BB20B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3DBBB-EF1E-47D8-A1F7-AFF86F5539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8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213601" y="301623"/>
            <a:ext cx="2173291" cy="480536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93736" y="301623"/>
            <a:ext cx="6367460" cy="480536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115B56-0C7D-4BDC-AD24-5FD1C9ED8243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CE7316-04C9-4C29-840B-CB803D90050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35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>
            <p:ph type="ftr" sz="quarter" idx="3"/>
          </p:nvPr>
        </p:nvSpPr>
        <p:spPr>
          <a:xfrm>
            <a:off x="6839995" y="4409995"/>
            <a:ext cx="2952003" cy="147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8604001" y="4409995"/>
            <a:ext cx="1196282" cy="14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4"/>
          </p:nvPr>
        </p:nvSpPr>
        <p:spPr>
          <a:xfrm>
            <a:off x="7416003" y="3168002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92B1F4EB-22AA-4D24-B1FE-38FC958DD81B}" type="slidenum">
              <a:t>‹N°›</a:t>
            </a:fld>
            <a:endParaRPr lang="fr-FR"/>
          </a:p>
        </p:txBody>
      </p:sp>
      <p:sp>
        <p:nvSpPr>
          <p:cNvPr id="5" name="Forme libre : forme 4"/>
          <p:cNvSpPr/>
          <p:nvPr/>
        </p:nvSpPr>
        <p:spPr>
          <a:xfrm>
            <a:off x="4315" y="722"/>
            <a:ext cx="10076404" cy="44632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6" name="Forme libre : forme 5"/>
          <p:cNvSpPr/>
          <p:nvPr/>
        </p:nvSpPr>
        <p:spPr>
          <a:xfrm>
            <a:off x="-143999" y="4392000"/>
            <a:ext cx="10295997" cy="201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D427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90076" y="4605476"/>
            <a:ext cx="2025359" cy="8629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titre 7"/>
          <p:cNvSpPr txBox="1">
            <a:spLocks noGrp="1"/>
          </p:cNvSpPr>
          <p:nvPr>
            <p:ph type="title"/>
          </p:nvPr>
        </p:nvSpPr>
        <p:spPr>
          <a:xfrm>
            <a:off x="791998" y="1439997"/>
            <a:ext cx="4895999" cy="89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9" name="Espace réservé du texte 8"/>
          <p:cNvSpPr txBox="1">
            <a:spLocks noGrp="1"/>
          </p:cNvSpPr>
          <p:nvPr>
            <p:ph type="body" idx="1"/>
          </p:nvPr>
        </p:nvSpPr>
        <p:spPr>
          <a:xfrm>
            <a:off x="791998" y="2549164"/>
            <a:ext cx="4895999" cy="14468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434117" y="863998"/>
            <a:ext cx="5615641" cy="3528002"/>
            <a:chOff x="4434117" y="863998"/>
            <a:chExt cx="5615641" cy="3528002"/>
          </a:xfrm>
        </p:grpSpPr>
        <p:sp>
          <p:nvSpPr>
            <p:cNvPr id="11" name="Forme libre : forme 10"/>
            <p:cNvSpPr/>
            <p:nvPr/>
          </p:nvSpPr>
          <p:spPr>
            <a:xfrm flipH="1">
              <a:off x="4434117" y="863998"/>
              <a:ext cx="5615641" cy="3528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+- 0 0 0"/>
                <a:gd name="f8" fmla="*/ f3 1 21600"/>
                <a:gd name="f9" fmla="*/ f4 1 21600"/>
                <a:gd name="f10" fmla="val f5"/>
                <a:gd name="f11" fmla="val f6"/>
                <a:gd name="f12" fmla="*/ f7 f0 1"/>
                <a:gd name="f13" fmla="+- f11 0 f10"/>
                <a:gd name="f14" fmla="*/ f12 1 f2"/>
                <a:gd name="f15" fmla="*/ f13 1 21600"/>
                <a:gd name="f16" fmla="+- f14 0 f1"/>
                <a:gd name="f17" fmla="*/ 1900 f15 1"/>
                <a:gd name="f18" fmla="*/ 12700 f15 1"/>
                <a:gd name="f19" fmla="*/ 19700 f15 1"/>
                <a:gd name="f20" fmla="*/ 0 f15 1"/>
                <a:gd name="f21" fmla="*/ 10800 f15 1"/>
                <a:gd name="f22" fmla="*/ 21600 f15 1"/>
                <a:gd name="f23" fmla="*/ f20 1 f15"/>
                <a:gd name="f24" fmla="*/ f21 1 f15"/>
                <a:gd name="f25" fmla="*/ f22 1 f15"/>
                <a:gd name="f26" fmla="*/ f17 1 f15"/>
                <a:gd name="f27" fmla="*/ f18 1 f15"/>
                <a:gd name="f28" fmla="*/ f19 1 f15"/>
                <a:gd name="f29" fmla="*/ f26 f8 1"/>
                <a:gd name="f30" fmla="*/ f27 f8 1"/>
                <a:gd name="f31" fmla="*/ f28 f9 1"/>
                <a:gd name="f32" fmla="*/ f27 f9 1"/>
                <a:gd name="f33" fmla="*/ f23 f8 1"/>
                <a:gd name="f34" fmla="*/ f23 f9 1"/>
                <a:gd name="f35" fmla="*/ f24 f9 1"/>
                <a:gd name="f36" fmla="*/ f25 f9 1"/>
                <a:gd name="f37" fmla="*/ f24 f8 1"/>
                <a:gd name="f38" fmla="*/ f2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">
                  <a:pos x="f33" y="f34"/>
                </a:cxn>
                <a:cxn ang="f16">
                  <a:pos x="f33" y="f35"/>
                </a:cxn>
                <a:cxn ang="f16">
                  <a:pos x="f33" y="f36"/>
                </a:cxn>
                <a:cxn ang="f16">
                  <a:pos x="f37" y="f36"/>
                </a:cxn>
                <a:cxn ang="f16">
                  <a:pos x="f38" y="f36"/>
                </a:cxn>
                <a:cxn ang="f16">
                  <a:pos x="f37" y="f35"/>
                </a:cxn>
              </a:cxnLst>
              <a:rect l="f29" t="f32" r="f30" b="f31"/>
              <a:pathLst>
                <a:path w="21600" h="21600">
                  <a:moveTo>
                    <a:pt x="f5" y="f5"/>
                  </a:moveTo>
                  <a:lnTo>
                    <a:pt x="f6" y="f6"/>
                  </a:ln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169A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endParaRPr>
            </a:p>
          </p:txBody>
        </p:sp>
        <p:pic>
          <p:nvPicPr>
            <p:cNvPr id="12" name="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5759997" y="1367997"/>
              <a:ext cx="2681999" cy="1526398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r" defTabSz="914400" rtl="0" fontAlgn="auto" hangingPunct="0">
        <a:lnSpc>
          <a:spcPct val="115000"/>
        </a:lnSpc>
        <a:spcBef>
          <a:spcPts val="0"/>
        </a:spcBef>
        <a:spcAft>
          <a:spcPts val="0"/>
        </a:spcAft>
        <a:buNone/>
        <a:tabLst/>
        <a:defRPr lang="fr-FR" sz="2600" b="0" i="0" u="none" strike="noStrike" kern="1200" cap="none" spc="0" baseline="0">
          <a:solidFill>
            <a:srgbClr val="0F417A"/>
          </a:solidFill>
          <a:highlight>
            <a:scrgbClr r="0" g="0" b="0">
              <a:alpha val="0"/>
            </a:scrgbClr>
          </a:highlight>
          <a:uFillTx/>
          <a:latin typeface="Arial Narrow" pitchFamily="34"/>
          <a:ea typeface="SimSun" pitchFamily="2"/>
        </a:defRPr>
      </a:lvl1pPr>
    </p:titleStyle>
    <p:bodyStyle>
      <a:lvl1pPr marL="0" marR="0" lvl="0" indent="0" algn="r" defTabSz="914400" rtl="0" fontAlgn="auto" hangingPunct="0">
        <a:lnSpc>
          <a:spcPct val="115000"/>
        </a:lnSpc>
        <a:spcBef>
          <a:spcPts val="0"/>
        </a:spcBef>
        <a:spcAft>
          <a:spcPts val="0"/>
        </a:spcAft>
        <a:buNone/>
        <a:tabLst/>
        <a:defRPr lang="fr-FR" sz="2200" b="0" i="0" u="none" strike="noStrike" kern="1200" cap="none" spc="0" baseline="0">
          <a:solidFill>
            <a:srgbClr val="5B8ED4"/>
          </a:solidFill>
          <a:highlight>
            <a:scrgbClr r="0" g="0" b="0">
              <a:alpha val="0"/>
            </a:scrgbClr>
          </a:highlight>
          <a:uFillTx/>
          <a:latin typeface="Arial Narrow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3145" cy="1096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509710"/>
            <a:ext cx="8693145" cy="35972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693736" y="5256208"/>
            <a:ext cx="2266953" cy="301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8C79A9-2D21-4F5B-A66C-202923339283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338510" y="5256208"/>
            <a:ext cx="3403597" cy="301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119939" y="5256208"/>
            <a:ext cx="2266953" cy="301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312C2B7-37EA-4CE7-BD46-B31B7BE4DAEE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Forme libre : forme 3"/>
          <p:cNvSpPr/>
          <p:nvPr/>
        </p:nvSpPr>
        <p:spPr>
          <a:xfrm>
            <a:off x="-71999" y="900720"/>
            <a:ext cx="10295997" cy="47692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4003A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5" name="Forme libre : forme 4"/>
          <p:cNvSpPr/>
          <p:nvPr/>
        </p:nvSpPr>
        <p:spPr>
          <a:xfrm>
            <a:off x="-71999" y="699122"/>
            <a:ext cx="10295997" cy="201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D427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6" name="Forme libre : forme 5"/>
          <p:cNvSpPr/>
          <p:nvPr/>
        </p:nvSpPr>
        <p:spPr>
          <a:xfrm>
            <a:off x="356" y="722"/>
            <a:ext cx="10079641" cy="698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87124" y="-43196"/>
            <a:ext cx="1511996" cy="644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numéro de diapositive 7"/>
          <p:cNvSpPr txBox="1">
            <a:spLocks noGrp="1"/>
          </p:cNvSpPr>
          <p:nvPr>
            <p:ph type="sldNum" sz="quarter" idx="4"/>
          </p:nvPr>
        </p:nvSpPr>
        <p:spPr>
          <a:xfrm>
            <a:off x="9539999" y="719998"/>
            <a:ext cx="1187997" cy="14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fld id="{04446ECB-106E-4302-B1B7-51F07C32C280}" type="slidenum">
              <a:t>‹N°›</a:t>
            </a:fld>
            <a:endParaRPr lang="fr-FR"/>
          </a:p>
        </p:txBody>
      </p:sp>
      <p:sp>
        <p:nvSpPr>
          <p:cNvPr id="9" name="Espace réservé du titre 8"/>
          <p:cNvSpPr txBox="1">
            <a:spLocks noGrp="1"/>
          </p:cNvSpPr>
          <p:nvPr>
            <p:ph type="title"/>
          </p:nvPr>
        </p:nvSpPr>
        <p:spPr>
          <a:xfrm>
            <a:off x="215999" y="1223997"/>
            <a:ext cx="3815635" cy="1871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idx="1"/>
          </p:nvPr>
        </p:nvSpPr>
        <p:spPr>
          <a:xfrm>
            <a:off x="4032357" y="1223997"/>
            <a:ext cx="5471641" cy="1871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600" b="0" i="0" u="none" strike="noStrike" kern="1200" cap="none" spc="0" baseline="0">
          <a:solidFill>
            <a:srgbClr val="C4E1FF"/>
          </a:solidFill>
          <a:highlight>
            <a:scrgbClr r="0" g="0" b="0">
              <a:alpha val="0"/>
            </a:scrgbClr>
          </a:highlight>
          <a:uFillTx/>
          <a:latin typeface="Arial Black" pitchFamily="2"/>
          <a:ea typeface="SimSun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0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rme libre : forme 4"/>
          <p:cNvSpPr/>
          <p:nvPr/>
        </p:nvSpPr>
        <p:spPr>
          <a:xfrm>
            <a:off x="-71999" y="698400"/>
            <a:ext cx="10295997" cy="201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D427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6" name="Forme libre : forme 5"/>
          <p:cNvSpPr/>
          <p:nvPr/>
        </p:nvSpPr>
        <p:spPr>
          <a:xfrm>
            <a:off x="-71999" y="899998"/>
            <a:ext cx="10295997" cy="47692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3597D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ce réservé du titre 6"/>
          <p:cNvSpPr txBox="1">
            <a:spLocks noGrp="1"/>
          </p:cNvSpPr>
          <p:nvPr>
            <p:ph type="title"/>
          </p:nvPr>
        </p:nvSpPr>
        <p:spPr>
          <a:xfrm>
            <a:off x="3096002" y="2736003"/>
            <a:ext cx="3672001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4"/>
          </p:nvPr>
        </p:nvSpPr>
        <p:spPr>
          <a:xfrm>
            <a:off x="9531723" y="729362"/>
            <a:ext cx="1484281" cy="14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fld id="{B2F95DB2-0910-43D8-B333-7DD843531031}" type="slidenum">
              <a:t>‹N°›</a:t>
            </a:fld>
            <a:endParaRPr lang="fr-FR"/>
          </a:p>
        </p:txBody>
      </p:sp>
      <p:sp>
        <p:nvSpPr>
          <p:cNvPr id="9" name="Connecteur droit 8"/>
          <p:cNvSpPr/>
          <p:nvPr/>
        </p:nvSpPr>
        <p:spPr>
          <a:xfrm>
            <a:off x="3240002" y="3789355"/>
            <a:ext cx="3528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57" cap="flat">
            <a:solidFill>
              <a:srgbClr val="FFFFFF"/>
            </a:solidFill>
            <a:prstDash val="solid"/>
            <a:miter/>
          </a:ln>
        </p:spPr>
        <p:txBody>
          <a:bodyPr vert="horz" wrap="square" lIns="18717" tIns="18717" rIns="18717" bIns="187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0" name="Forme libre : forme 9"/>
          <p:cNvSpPr/>
          <p:nvPr/>
        </p:nvSpPr>
        <p:spPr>
          <a:xfrm>
            <a:off x="356" y="0"/>
            <a:ext cx="10079641" cy="698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87124" y="-43918"/>
            <a:ext cx="1511996" cy="644395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600" b="1" i="0" u="none" strike="noStrike" kern="1200" cap="none" spc="0" baseline="0">
          <a:solidFill>
            <a:srgbClr val="0F417A"/>
          </a:solidFill>
          <a:highlight>
            <a:scrgbClr r="0" g="0" b="0">
              <a:alpha val="0"/>
            </a:scrgbClr>
          </a:highlight>
          <a:uFillTx/>
          <a:latin typeface="Arial Narrow" pitchFamily="34"/>
          <a:ea typeface="SimSun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>
            <p:ph type="ftr" sz="quarter" idx="3"/>
          </p:nvPr>
        </p:nvSpPr>
        <p:spPr>
          <a:xfrm>
            <a:off x="6839995" y="4409995"/>
            <a:ext cx="2952003" cy="147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8595716" y="4409995"/>
            <a:ext cx="1340281" cy="14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Forme libre : forme 3"/>
          <p:cNvSpPr/>
          <p:nvPr/>
        </p:nvSpPr>
        <p:spPr>
          <a:xfrm>
            <a:off x="3959" y="722"/>
            <a:ext cx="10076404" cy="44632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4"/>
          </p:nvPr>
        </p:nvSpPr>
        <p:spPr>
          <a:xfrm>
            <a:off x="7488003" y="374400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93200175-B965-40B7-9546-B239D408B641}" type="slidenum">
              <a:t>‹N°›</a:t>
            </a:fld>
            <a:endParaRPr lang="fr-FR"/>
          </a:p>
        </p:txBody>
      </p:sp>
      <p:sp>
        <p:nvSpPr>
          <p:cNvPr id="6" name="Forme libre : forme 5"/>
          <p:cNvSpPr/>
          <p:nvPr/>
        </p:nvSpPr>
        <p:spPr>
          <a:xfrm flipH="1">
            <a:off x="4433761" y="863998"/>
            <a:ext cx="5615641" cy="3528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1900 f15 1"/>
              <a:gd name="f18" fmla="*/ 12700 f15 1"/>
              <a:gd name="f19" fmla="*/ 19700 f15 1"/>
              <a:gd name="f20" fmla="*/ 0 f15 1"/>
              <a:gd name="f21" fmla="*/ 10800 f15 1"/>
              <a:gd name="f22" fmla="*/ 21600 f15 1"/>
              <a:gd name="f23" fmla="*/ f20 1 f15"/>
              <a:gd name="f24" fmla="*/ f21 1 f15"/>
              <a:gd name="f25" fmla="*/ f22 1 f15"/>
              <a:gd name="f26" fmla="*/ f17 1 f15"/>
              <a:gd name="f27" fmla="*/ f18 1 f15"/>
              <a:gd name="f28" fmla="*/ f19 1 f15"/>
              <a:gd name="f29" fmla="*/ f26 f8 1"/>
              <a:gd name="f30" fmla="*/ f27 f8 1"/>
              <a:gd name="f31" fmla="*/ f28 f9 1"/>
              <a:gd name="f32" fmla="*/ f27 f9 1"/>
              <a:gd name="f33" fmla="*/ f23 f8 1"/>
              <a:gd name="f34" fmla="*/ f23 f9 1"/>
              <a:gd name="f35" fmla="*/ f24 f9 1"/>
              <a:gd name="f36" fmla="*/ f25 f9 1"/>
              <a:gd name="f37" fmla="*/ f24 f8 1"/>
              <a:gd name="f38" fmla="*/ f2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4"/>
              </a:cxn>
              <a:cxn ang="f16">
                <a:pos x="f33" y="f35"/>
              </a:cxn>
              <a:cxn ang="f16">
                <a:pos x="f33" y="f36"/>
              </a:cxn>
              <a:cxn ang="f16">
                <a:pos x="f37" y="f36"/>
              </a:cxn>
              <a:cxn ang="f16">
                <a:pos x="f38" y="f36"/>
              </a:cxn>
              <a:cxn ang="f16">
                <a:pos x="f37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4003A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Forme libre : forme 6"/>
          <p:cNvSpPr/>
          <p:nvPr/>
        </p:nvSpPr>
        <p:spPr>
          <a:xfrm>
            <a:off x="-143999" y="4392000"/>
            <a:ext cx="10367997" cy="201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D427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89363" y="4605119"/>
            <a:ext cx="2025716" cy="8632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Espace réservé du titre 8"/>
          <p:cNvSpPr txBox="1">
            <a:spLocks noGrp="1"/>
          </p:cNvSpPr>
          <p:nvPr>
            <p:ph type="title"/>
          </p:nvPr>
        </p:nvSpPr>
        <p:spPr>
          <a:xfrm>
            <a:off x="2808003" y="1151997"/>
            <a:ext cx="4464000" cy="50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idx="1"/>
          </p:nvPr>
        </p:nvSpPr>
        <p:spPr>
          <a:xfrm>
            <a:off x="2808360" y="2273756"/>
            <a:ext cx="4463643" cy="18662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Connecteur droit 10"/>
          <p:cNvSpPr/>
          <p:nvPr/>
        </p:nvSpPr>
        <p:spPr>
          <a:xfrm>
            <a:off x="2844003" y="2123995"/>
            <a:ext cx="4392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5B8ED4"/>
            </a:solidFill>
            <a:prstDash val="solid"/>
            <a:miter/>
          </a:ln>
        </p:spPr>
        <p:txBody>
          <a:bodyPr vert="horz" wrap="square" lIns="14758" tIns="14758" rIns="14758" bIns="1475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200" b="1" i="0" u="none" strike="noStrike" kern="1200" cap="none" spc="0" baseline="0">
          <a:solidFill>
            <a:srgbClr val="0F417A"/>
          </a:solidFill>
          <a:highlight>
            <a:scrgbClr r="0" g="0" b="0">
              <a:alpha val="0"/>
            </a:scrgbClr>
          </a:highlight>
          <a:uFillTx/>
          <a:latin typeface="Arial Narrow" pitchFamily="34"/>
          <a:ea typeface="SimSun" pitchFamily="2"/>
        </a:defRPr>
      </a:lvl1pPr>
    </p:titleStyle>
    <p:bodyStyle>
      <a:lvl1pPr marL="0" marR="0" lvl="0" indent="0" algn="l" defTabSz="914400" rtl="0" fontAlgn="auto" hangingPunct="0">
        <a:lnSpc>
          <a:spcPct val="115000"/>
        </a:lnSpc>
        <a:spcBef>
          <a:spcPts val="0"/>
        </a:spcBef>
        <a:spcAft>
          <a:spcPts val="0"/>
        </a:spcAft>
        <a:buNone/>
        <a:tabLst/>
        <a:defRPr lang="fr-FR" sz="2000" b="0" i="0" u="none" strike="noStrike" kern="1200" cap="none" spc="0" baseline="0">
          <a:solidFill>
            <a:srgbClr val="666666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/>
          <p:cNvSpPr/>
          <p:nvPr/>
        </p:nvSpPr>
        <p:spPr>
          <a:xfrm flipH="1">
            <a:off x="8915400" y="5100477"/>
            <a:ext cx="1137961" cy="5695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1900 f15 1"/>
              <a:gd name="f18" fmla="*/ 12700 f15 1"/>
              <a:gd name="f19" fmla="*/ 19700 f15 1"/>
              <a:gd name="f20" fmla="*/ 0 f15 1"/>
              <a:gd name="f21" fmla="*/ 10800 f15 1"/>
              <a:gd name="f22" fmla="*/ 21600 f15 1"/>
              <a:gd name="f23" fmla="*/ f20 1 f15"/>
              <a:gd name="f24" fmla="*/ f21 1 f15"/>
              <a:gd name="f25" fmla="*/ f22 1 f15"/>
              <a:gd name="f26" fmla="*/ f17 1 f15"/>
              <a:gd name="f27" fmla="*/ f18 1 f15"/>
              <a:gd name="f28" fmla="*/ f19 1 f15"/>
              <a:gd name="f29" fmla="*/ f26 f8 1"/>
              <a:gd name="f30" fmla="*/ f27 f8 1"/>
              <a:gd name="f31" fmla="*/ f28 f9 1"/>
              <a:gd name="f32" fmla="*/ f27 f9 1"/>
              <a:gd name="f33" fmla="*/ f23 f8 1"/>
              <a:gd name="f34" fmla="*/ f23 f9 1"/>
              <a:gd name="f35" fmla="*/ f24 f9 1"/>
              <a:gd name="f36" fmla="*/ f25 f9 1"/>
              <a:gd name="f37" fmla="*/ f24 f8 1"/>
              <a:gd name="f38" fmla="*/ f2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4"/>
              </a:cxn>
              <a:cxn ang="f16">
                <a:pos x="f33" y="f35"/>
              </a:cxn>
              <a:cxn ang="f16">
                <a:pos x="f33" y="f36"/>
              </a:cxn>
              <a:cxn ang="f16">
                <a:pos x="f37" y="f36"/>
              </a:cxn>
              <a:cxn ang="f16">
                <a:pos x="f38" y="f36"/>
              </a:cxn>
              <a:cxn ang="f16">
                <a:pos x="f37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4003A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2357643" y="215999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5300996" y="215999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rme libre : forme 4"/>
          <p:cNvSpPr/>
          <p:nvPr/>
        </p:nvSpPr>
        <p:spPr>
          <a:xfrm>
            <a:off x="-71999" y="699122"/>
            <a:ext cx="10295997" cy="201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D427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6" name="Forme libre : forme 5"/>
          <p:cNvSpPr/>
          <p:nvPr/>
        </p:nvSpPr>
        <p:spPr>
          <a:xfrm>
            <a:off x="356" y="722"/>
            <a:ext cx="10079641" cy="698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87124" y="-43196"/>
            <a:ext cx="1511996" cy="644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titre 7"/>
          <p:cNvSpPr txBox="1">
            <a:spLocks noGrp="1"/>
          </p:cNvSpPr>
          <p:nvPr>
            <p:ph type="title"/>
          </p:nvPr>
        </p:nvSpPr>
        <p:spPr>
          <a:xfrm>
            <a:off x="323999" y="0"/>
            <a:ext cx="9431999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9" name="Espace réservé du texte 8"/>
          <p:cNvSpPr txBox="1">
            <a:spLocks noGrp="1"/>
          </p:cNvSpPr>
          <p:nvPr>
            <p:ph type="body" idx="1"/>
          </p:nvPr>
        </p:nvSpPr>
        <p:spPr>
          <a:xfrm>
            <a:off x="323999" y="2231995"/>
            <a:ext cx="9431999" cy="31103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/>
          <p:cNvSpPr txBox="1">
            <a:spLocks noGrp="1"/>
          </p:cNvSpPr>
          <p:nvPr>
            <p:ph type="sldNum" sz="quarter" idx="4"/>
          </p:nvPr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fld id="{9A6812F9-99E4-42F6-9CAA-217A6B6029D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1" i="0" u="none" strike="noStrike" kern="1200" cap="none" spc="0" baseline="0">
          <a:solidFill>
            <a:srgbClr val="666666"/>
          </a:solidFill>
          <a:highlight>
            <a:scrgbClr r="0" g="0" b="0">
              <a:alpha val="0"/>
            </a:scrgbClr>
          </a:highlight>
          <a:uFillTx/>
          <a:latin typeface="Arial Narrow" pitchFamily="34"/>
          <a:ea typeface="SimSun" pitchFamily="2"/>
        </a:defRPr>
      </a:lvl1pPr>
    </p:titleStyle>
    <p:bodyStyle>
      <a:lvl1pPr marL="107999" marR="0" lvl="0" indent="0" defTabSz="914400" rtl="0" fontAlgn="auto" hangingPunct="0">
        <a:lnSpc>
          <a:spcPct val="100000"/>
        </a:lnSpc>
        <a:spcBef>
          <a:spcPts val="0"/>
        </a:spcBef>
        <a:spcAft>
          <a:spcPts val="565"/>
        </a:spcAft>
        <a:buNone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/>
          <p:cNvSpPr/>
          <p:nvPr/>
        </p:nvSpPr>
        <p:spPr>
          <a:xfrm flipH="1">
            <a:off x="8916835" y="5100477"/>
            <a:ext cx="1137961" cy="5695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1900 f15 1"/>
              <a:gd name="f18" fmla="*/ 12700 f15 1"/>
              <a:gd name="f19" fmla="*/ 19700 f15 1"/>
              <a:gd name="f20" fmla="*/ 0 f15 1"/>
              <a:gd name="f21" fmla="*/ 10800 f15 1"/>
              <a:gd name="f22" fmla="*/ 21600 f15 1"/>
              <a:gd name="f23" fmla="*/ f20 1 f15"/>
              <a:gd name="f24" fmla="*/ f21 1 f15"/>
              <a:gd name="f25" fmla="*/ f22 1 f15"/>
              <a:gd name="f26" fmla="*/ f17 1 f15"/>
              <a:gd name="f27" fmla="*/ f18 1 f15"/>
              <a:gd name="f28" fmla="*/ f19 1 f15"/>
              <a:gd name="f29" fmla="*/ f26 f8 1"/>
              <a:gd name="f30" fmla="*/ f27 f8 1"/>
              <a:gd name="f31" fmla="*/ f28 f9 1"/>
              <a:gd name="f32" fmla="*/ f27 f9 1"/>
              <a:gd name="f33" fmla="*/ f23 f8 1"/>
              <a:gd name="f34" fmla="*/ f23 f9 1"/>
              <a:gd name="f35" fmla="*/ f24 f9 1"/>
              <a:gd name="f36" fmla="*/ f25 f9 1"/>
              <a:gd name="f37" fmla="*/ f24 f8 1"/>
              <a:gd name="f38" fmla="*/ f2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4"/>
              </a:cxn>
              <a:cxn ang="f16">
                <a:pos x="f33" y="f35"/>
              </a:cxn>
              <a:cxn ang="f16">
                <a:pos x="f33" y="f36"/>
              </a:cxn>
              <a:cxn ang="f16">
                <a:pos x="f37" y="f36"/>
              </a:cxn>
              <a:cxn ang="f16">
                <a:pos x="f38" y="f36"/>
              </a:cxn>
              <a:cxn ang="f16">
                <a:pos x="f37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4003A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2357643" y="215999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5300996" y="215999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rme libre : forme 4"/>
          <p:cNvSpPr/>
          <p:nvPr/>
        </p:nvSpPr>
        <p:spPr>
          <a:xfrm>
            <a:off x="-71999" y="699122"/>
            <a:ext cx="10295997" cy="201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D427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6" name="Forme libre : forme 5"/>
          <p:cNvSpPr/>
          <p:nvPr/>
        </p:nvSpPr>
        <p:spPr>
          <a:xfrm>
            <a:off x="356" y="722"/>
            <a:ext cx="10079641" cy="698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87124" y="-43196"/>
            <a:ext cx="1511996" cy="644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titre 7"/>
          <p:cNvSpPr txBox="1">
            <a:spLocks noGrp="1"/>
          </p:cNvSpPr>
          <p:nvPr>
            <p:ph type="title"/>
          </p:nvPr>
        </p:nvSpPr>
        <p:spPr>
          <a:xfrm>
            <a:off x="323999" y="0"/>
            <a:ext cx="9431999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9" name="Espace réservé du texte 8"/>
          <p:cNvSpPr txBox="1">
            <a:spLocks noGrp="1"/>
          </p:cNvSpPr>
          <p:nvPr>
            <p:ph type="body" idx="1"/>
          </p:nvPr>
        </p:nvSpPr>
        <p:spPr>
          <a:xfrm>
            <a:off x="323999" y="2231995"/>
            <a:ext cx="9431999" cy="31103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/>
          <p:cNvSpPr txBox="1">
            <a:spLocks noGrp="1"/>
          </p:cNvSpPr>
          <p:nvPr>
            <p:ph type="sldNum" sz="quarter" idx="4"/>
          </p:nvPr>
        </p:nvSpPr>
        <p:spPr>
          <a:xfrm>
            <a:off x="8532001" y="5471998"/>
            <a:ext cx="2051995" cy="14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500" b="1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fld id="{9D68EA31-67B9-4C9F-BD25-7ED641925C5A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1" i="0" u="none" strike="noStrike" kern="1200" cap="none" spc="0" baseline="0">
          <a:solidFill>
            <a:srgbClr val="666666"/>
          </a:solidFill>
          <a:highlight>
            <a:scrgbClr r="0" g="0" b="0">
              <a:alpha val="0"/>
            </a:scrgbClr>
          </a:highlight>
          <a:uFillTx/>
          <a:latin typeface="Arial Narrow" pitchFamily="34"/>
          <a:ea typeface="SimSun" pitchFamily="2"/>
        </a:defRPr>
      </a:lvl1pPr>
    </p:titleStyle>
    <p:bodyStyle>
      <a:lvl1pPr marL="107999" marR="0" lvl="0" indent="0" defTabSz="914400" rtl="0" fontAlgn="auto" hangingPunct="0">
        <a:lnSpc>
          <a:spcPct val="100000"/>
        </a:lnSpc>
        <a:spcBef>
          <a:spcPts val="0"/>
        </a:spcBef>
        <a:spcAft>
          <a:spcPts val="565"/>
        </a:spcAft>
        <a:buNone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2639" y="301678"/>
            <a:ext cx="8693639" cy="719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Slide title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92639" y="1252801"/>
            <a:ext cx="8693639" cy="3755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Contents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Microsoft YaHei" pitchFamily="2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pl-PL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Microsoft YaHei" pitchFamily="2"/>
          <a:cs typeface="Arial" pitchFamily="34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5000"/>
        <a:buFont typeface="StarSymbol"/>
        <a:buChar char="–"/>
        <a:tabLst/>
        <a:defRPr lang="pl-PL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Microsoft YaHei" pitchFamily="2"/>
          <a:cs typeface="Arial" pitchFamily="34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45000"/>
        <a:buFont typeface="StarSymbol"/>
        <a:buChar char="●"/>
        <a:tabLst/>
        <a:defRPr lang="pl-PL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Microsoft YaHei" pitchFamily="2"/>
          <a:cs typeface="Arial" pitchFamily="34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5000"/>
        <a:buFont typeface="StarSymbol"/>
        <a:buChar char="–"/>
        <a:tabLst/>
        <a:defRPr lang="pl-PL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Microsoft YaHei" pitchFamily="2"/>
          <a:cs typeface="Arial" pitchFamily="34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45000"/>
        <a:buFont typeface="StarSymbol"/>
        <a:buChar char="●"/>
        <a:tabLst/>
        <a:defRPr lang="pl-PL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Microsoft YaHei" pitchFamily="2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/>
          <p:cNvSpPr/>
          <p:nvPr/>
        </p:nvSpPr>
        <p:spPr>
          <a:xfrm flipH="1">
            <a:off x="8934840" y="5100477"/>
            <a:ext cx="1137961" cy="5695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1900 f15 1"/>
              <a:gd name="f18" fmla="*/ 12700 f15 1"/>
              <a:gd name="f19" fmla="*/ 19700 f15 1"/>
              <a:gd name="f20" fmla="*/ 0 f15 1"/>
              <a:gd name="f21" fmla="*/ 10800 f15 1"/>
              <a:gd name="f22" fmla="*/ 21600 f15 1"/>
              <a:gd name="f23" fmla="*/ f20 1 f15"/>
              <a:gd name="f24" fmla="*/ f21 1 f15"/>
              <a:gd name="f25" fmla="*/ f22 1 f15"/>
              <a:gd name="f26" fmla="*/ f17 1 f15"/>
              <a:gd name="f27" fmla="*/ f18 1 f15"/>
              <a:gd name="f28" fmla="*/ f19 1 f15"/>
              <a:gd name="f29" fmla="*/ f26 f8 1"/>
              <a:gd name="f30" fmla="*/ f27 f8 1"/>
              <a:gd name="f31" fmla="*/ f28 f9 1"/>
              <a:gd name="f32" fmla="*/ f27 f9 1"/>
              <a:gd name="f33" fmla="*/ f23 f8 1"/>
              <a:gd name="f34" fmla="*/ f23 f9 1"/>
              <a:gd name="f35" fmla="*/ f24 f9 1"/>
              <a:gd name="f36" fmla="*/ f25 f9 1"/>
              <a:gd name="f37" fmla="*/ f24 f8 1"/>
              <a:gd name="f38" fmla="*/ f2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4"/>
              </a:cxn>
              <a:cxn ang="f16">
                <a:pos x="f33" y="f35"/>
              </a:cxn>
              <a:cxn ang="f16">
                <a:pos x="f33" y="f36"/>
              </a:cxn>
              <a:cxn ang="f16">
                <a:pos x="f37" y="f36"/>
              </a:cxn>
              <a:cxn ang="f16">
                <a:pos x="f38" y="f36"/>
              </a:cxn>
              <a:cxn ang="f16">
                <a:pos x="f37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C300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2231995" y="143999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5111998" y="143999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rme libre : forme 4"/>
          <p:cNvSpPr/>
          <p:nvPr/>
        </p:nvSpPr>
        <p:spPr>
          <a:xfrm>
            <a:off x="-143999" y="699122"/>
            <a:ext cx="10367997" cy="2015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1D427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6" name="Forme libre : forme 5"/>
          <p:cNvSpPr/>
          <p:nvPr/>
        </p:nvSpPr>
        <p:spPr>
          <a:xfrm>
            <a:off x="356" y="722"/>
            <a:ext cx="10079641" cy="698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87124" y="-43196"/>
            <a:ext cx="1511996" cy="6443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titre 7"/>
          <p:cNvSpPr txBox="1">
            <a:spLocks noGrp="1"/>
          </p:cNvSpPr>
          <p:nvPr>
            <p:ph type="title"/>
          </p:nvPr>
        </p:nvSpPr>
        <p:spPr>
          <a:xfrm>
            <a:off x="323999" y="356"/>
            <a:ext cx="9431999" cy="7196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9" name="Espace réservé du texte 8"/>
          <p:cNvSpPr txBox="1">
            <a:spLocks noGrp="1"/>
          </p:cNvSpPr>
          <p:nvPr>
            <p:ph type="body" idx="1"/>
          </p:nvPr>
        </p:nvSpPr>
        <p:spPr>
          <a:xfrm>
            <a:off x="323999" y="2231995"/>
            <a:ext cx="9431999" cy="31103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/>
          <p:cNvSpPr txBox="1">
            <a:spLocks noGrp="1"/>
          </p:cNvSpPr>
          <p:nvPr>
            <p:ph type="sldNum" sz="quarter" idx="4"/>
          </p:nvPr>
        </p:nvSpPr>
        <p:spPr>
          <a:xfrm>
            <a:off x="9539999" y="719998"/>
            <a:ext cx="2348279" cy="143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FC300"/>
                </a:solidFill>
                <a:uFillTx/>
                <a:latin typeface="Arial" pitchFamily="34"/>
                <a:ea typeface="Tahoma" pitchFamily="2"/>
                <a:cs typeface="Tahoma" pitchFamily="2"/>
              </a:defRPr>
            </a:lvl1pPr>
          </a:lstStyle>
          <a:p>
            <a:pPr lvl="0"/>
            <a:fld id="{C384D88B-A1B1-41A7-89F3-10DB35AAEE5A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400" b="1" i="0" u="none" strike="noStrike" kern="1200" cap="none" spc="0" baseline="0">
          <a:solidFill>
            <a:srgbClr val="666666"/>
          </a:solidFill>
          <a:highlight>
            <a:scrgbClr r="0" g="0" b="0">
              <a:alpha val="0"/>
            </a:scrgbClr>
          </a:highlight>
          <a:uFillTx/>
          <a:latin typeface="Arial Narrow" pitchFamily="34"/>
          <a:ea typeface="SimSun" pitchFamily="2"/>
        </a:defRPr>
      </a:lvl1pPr>
    </p:titleStyle>
    <p:bodyStyle>
      <a:lvl1pPr marL="107999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565"/>
        </a:spcAft>
        <a:buNone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34"/>
          <a:ea typeface="SimSun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3145" cy="1096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509710"/>
            <a:ext cx="8693145" cy="35972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693736" y="5256208"/>
            <a:ext cx="2266953" cy="301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6E1070A-7547-4114-8908-80858C2E0ECA}" type="datetime1">
              <a:rPr lang="fr-FR"/>
              <a:pPr lvl="0"/>
              <a:t>01/03/2022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338510" y="5256208"/>
            <a:ext cx="3403597" cy="301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119939" y="5256208"/>
            <a:ext cx="2266953" cy="301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F2FDF76-F64F-4BFD-B860-663C35C1A7F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7416003" y="3168002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6BB81C-3916-4C45-BF60-556222E4D515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Qualité et Revues par les pairs 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E8E8E8"/>
              </a:buClr>
              <a:buSzPct val="25000"/>
              <a:buFont typeface="StarSymbol"/>
              <a:buChar char="●"/>
            </a:pPr>
            <a:r>
              <a:rPr lang="fr-FR"/>
              <a:t>3 juillet 2019</a:t>
            </a:r>
          </a:p>
        </p:txBody>
      </p:sp>
      <p:sp>
        <p:nvSpPr>
          <p:cNvPr id="5" name="Connecteur droit 3"/>
          <p:cNvSpPr/>
          <p:nvPr/>
        </p:nvSpPr>
        <p:spPr>
          <a:xfrm>
            <a:off x="2376004" y="2448004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F417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4464000" y="4392356"/>
            <a:ext cx="5399998" cy="2322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>
                <a:solidFill>
                  <a:srgbClr val="E3597D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Dominique Bonnans – Jean-Michel Durr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676FF6-E2B8-4806-B8EA-F9AB95E91E6B}" type="slidenum">
              <a:t>11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356"/>
            <a:ext cx="8280001" cy="719641"/>
          </a:xfrm>
        </p:spPr>
        <p:txBody>
          <a:bodyPr>
            <a:spAutoFit/>
          </a:bodyPr>
          <a:lstStyle/>
          <a:p>
            <a:pPr lvl="0"/>
            <a:r>
              <a:rPr lang="fr-FR"/>
              <a:t>Revues par les pairs du système statistique européen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15999" y="1583996"/>
            <a:ext cx="5039999" cy="3744001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400"/>
              <a:t>Rapports publiés sur le site web d'Eurostat: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E8E8E8"/>
              </a:buClr>
              <a:buSzPct val="45000"/>
              <a:buFont typeface="OpenSymbol"/>
              <a:buChar char="●"/>
            </a:pPr>
            <a:r>
              <a:rPr lang="fr-FR" sz="14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Évaluent le niveau de conformité au Code selon une échelle à quatre niveaux (entièrement / en grande partie / en partie / non respecté).</a:t>
            </a:r>
            <a:br>
              <a:rPr lang="fr-FR" sz="14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</a:br>
            <a:endParaRPr lang="fr-FR" sz="1400">
              <a:highlight>
                <a:scrgbClr r="0" g="0" b="0">
                  <a:alpha val="0"/>
                </a:scrgbClr>
              </a:highlight>
              <a:latin typeface="Arial" pitchFamily="34"/>
              <a:ea typeface="SimSun" pitchFamily="2"/>
            </a:endParaRP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400"/>
              <a:t>L'équipe des pairs et l'INS convenaient de mesures d'amélioration pour chaque indicateur où la conformité au code faisait défaut.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E8E8E8"/>
              </a:buClr>
              <a:buSzPct val="45000"/>
              <a:buFont typeface="OpenSymbol"/>
              <a:buChar char="●"/>
            </a:pPr>
            <a:r>
              <a:rPr lang="fr-FR" sz="14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Ceux-ci sont joints aux rapports avec un plan de mise en œuvre.</a:t>
            </a:r>
            <a:br>
              <a:rPr lang="fr-FR" sz="14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</a:br>
            <a:endParaRPr lang="fr-FR" sz="1400">
              <a:highlight>
                <a:scrgbClr r="0" g="0" b="0">
                  <a:alpha val="0"/>
                </a:scrgbClr>
              </a:highlight>
              <a:latin typeface="Arial" pitchFamily="34"/>
              <a:ea typeface="SimSun" pitchFamily="2"/>
            </a:endParaRP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400"/>
              <a:t>Les actions d'amélioration ont fait l'objet d'un suivi annuel par Eurostat et l'ESGAB.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7992002" y="695876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FC3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01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359999" y="1196638"/>
            <a:ext cx="9431999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 1er cycle - 2007-2008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9997" y="1439997"/>
            <a:ext cx="4101842" cy="34372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5B72DE-116F-42DE-AC3D-1EA0CE67E3BA}" type="slidenum">
              <a:t>14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356"/>
            <a:ext cx="8280001" cy="719641"/>
          </a:xfrm>
        </p:spPr>
        <p:txBody>
          <a:bodyPr>
            <a:spAutoFit/>
          </a:bodyPr>
          <a:lstStyle/>
          <a:p>
            <a:pPr lvl="0"/>
            <a:r>
              <a:rPr lang="fr-FR"/>
              <a:t>Revues par les pairs du système statistique européen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8" y="1799996"/>
            <a:ext cx="5111998" cy="3240002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500"/>
              <a:t>Rapports  structurés en fonction des problèmes identifiés par les examinateurs pour chaque pays plutôt que par les principes de la CdP.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500"/>
              <a:t>Possibilité pour les INS :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E8E8E8"/>
              </a:buClr>
              <a:buSzPct val="45000"/>
              <a:buFont typeface="OpenSymbol"/>
              <a:buChar char="●"/>
            </a:pPr>
            <a:r>
              <a:rPr lang="fr-FR" sz="15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De corriger toute erreur factuelle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E8E8E8"/>
              </a:buClr>
              <a:buSzPct val="45000"/>
              <a:buFont typeface="OpenSymbol"/>
              <a:buChar char="●"/>
            </a:pPr>
            <a:r>
              <a:rPr lang="fr-FR" sz="15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D'exposer, dans un chapitre séparé du rapport, leurs points de vue sur les conclusions et les recommandations si différaient de celles des pairs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500"/>
              <a:t>En réponse aux recommandations des rapports, les INS ont élaboré des plans d'actions d'amélioration qui font l'objet d'un suivi annuel.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500"/>
              <a:t>Rapports et plans d'actions disponibles sur le site internet d'Eurostat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7992002" y="695876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FC3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01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359999" y="1196638"/>
            <a:ext cx="9431999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 2ème cycle - 2014-2015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47997" y="1404719"/>
            <a:ext cx="3692520" cy="33472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E31160-3644-41A1-9A7E-EE5A2A9B7C20}" type="slidenum">
              <a:t>15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356"/>
            <a:ext cx="8280001" cy="719641"/>
          </a:xfrm>
        </p:spPr>
        <p:txBody>
          <a:bodyPr>
            <a:spAutoFit/>
          </a:bodyPr>
          <a:lstStyle/>
          <a:p>
            <a:pPr lvl="0"/>
            <a:r>
              <a:rPr lang="fr-FR"/>
              <a:t>Revues par les pairs du système statistique européen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87999" y="2159995"/>
            <a:ext cx="4536000" cy="3816001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Team leader de 5 revues d’Etats membres et de 2 pays candidats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Équipes redistribuées à chaque revue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7992002" y="695876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FC3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01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359999" y="1196638"/>
            <a:ext cx="9431999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Retour d’expérience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92002" y="2664003"/>
            <a:ext cx="1314001" cy="878400"/>
          </a:xfrm>
          <a:prstGeom prst="rect">
            <a:avLst/>
          </a:prstGeom>
          <a:noFill/>
          <a:ln w="0" cap="flat">
            <a:solidFill>
              <a:srgbClr val="F58220"/>
            </a:solidFill>
            <a:prstDash val="solid"/>
            <a:miter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1718" y="1367997"/>
            <a:ext cx="1314001" cy="878400"/>
          </a:xfrm>
          <a:prstGeom prst="rect">
            <a:avLst/>
          </a:prstGeom>
          <a:noFill/>
          <a:ln w="0" cap="flat">
            <a:solidFill>
              <a:srgbClr val="ED1C24"/>
            </a:solidFill>
            <a:prstDash val="solid"/>
            <a:miter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54002" y="4161598"/>
            <a:ext cx="1314001" cy="878400"/>
          </a:xfrm>
          <a:prstGeom prst="rect">
            <a:avLst/>
          </a:prstGeom>
          <a:noFill/>
          <a:ln w="0" cap="flat">
            <a:solidFill>
              <a:srgbClr val="3465A4"/>
            </a:solidFill>
            <a:prstDash val="solid"/>
            <a:miter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92002" y="4111197"/>
            <a:ext cx="1278002" cy="878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013600" y="1364037"/>
            <a:ext cx="1315080" cy="8776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384002" y="4161598"/>
            <a:ext cx="1314001" cy="878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454002" y="2664003"/>
            <a:ext cx="1314001" cy="878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B582AD-E2E7-4B8B-80EF-D81FC8B5F53C}" type="slidenum">
              <a:t>17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356"/>
            <a:ext cx="8280001" cy="719641"/>
          </a:xfrm>
        </p:spPr>
        <p:txBody>
          <a:bodyPr>
            <a:spAutoFit/>
          </a:bodyPr>
          <a:lstStyle/>
          <a:p>
            <a:pPr lvl="0"/>
            <a:r>
              <a:rPr lang="fr-FR"/>
              <a:t>Revues par les pairs du système statistique européen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1999" y="1727996"/>
            <a:ext cx="5831997" cy="3240002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Résumé et recommandations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Introduction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Brève description du système statistique national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Points forts et innovations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Points à améliorer, organisés par orientation. Par exemple: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E8E8E8"/>
              </a:buClr>
              <a:buSzPct val="45000"/>
              <a:buFont typeface="OpenSymbol"/>
              <a:buChar char="●"/>
            </a:pPr>
            <a:r>
              <a:rPr lang="fr-FR" sz="18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Renforcer le cadre institutionnel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E8E8E8"/>
              </a:buClr>
              <a:buSzPct val="45000"/>
              <a:buFont typeface="OpenSymbol"/>
              <a:buChar char="●"/>
            </a:pPr>
            <a:r>
              <a:rPr lang="fr-FR" sz="18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Développer une démarche qualité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E8E8E8"/>
              </a:buClr>
              <a:buSzPct val="45000"/>
              <a:buFont typeface="OpenSymbol"/>
              <a:buChar char="●"/>
            </a:pPr>
            <a:r>
              <a:rPr lang="fr-FR" sz="1800"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Adopter une approche plus tournée vers l’utilisateur</a:t>
            </a:r>
          </a:p>
          <a:p>
            <a:pPr lvl="0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Point de vue de l’INS quand il diverge de l’évaluation des pairs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7992002" y="695876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FC3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01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359999" y="1196638"/>
            <a:ext cx="9431999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Structure du rapport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20279" y="1492556"/>
            <a:ext cx="2295363" cy="3244318"/>
          </a:xfrm>
          <a:prstGeom prst="rect">
            <a:avLst/>
          </a:prstGeom>
          <a:noFill/>
          <a:ln w="0" cap="flat">
            <a:solidFill>
              <a:srgbClr val="3465A4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1723" y="729362"/>
            <a:ext cx="1484281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9B2234-F2E6-44D4-B24C-32A7FBF01507}" type="slidenum">
              <a:t>19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3204002" y="2543760"/>
            <a:ext cx="3780001" cy="1138684"/>
          </a:xfrm>
        </p:spPr>
        <p:txBody>
          <a:bodyPr>
            <a:spAutoFit/>
          </a:bodyPr>
          <a:lstStyle/>
          <a:p>
            <a:pPr lvl="0"/>
            <a:r>
              <a:rPr lang="fr-FR"/>
              <a:t>Les actions </a:t>
            </a:r>
            <a:br>
              <a:rPr lang="fr-FR"/>
            </a:br>
            <a:r>
              <a:rPr lang="fr-FR"/>
              <a:t>mises en œuvre par l’Insee </a:t>
            </a:r>
            <a:br>
              <a:rPr lang="fr-FR"/>
            </a:br>
            <a:r>
              <a:rPr lang="fr-FR"/>
              <a:t>suite à la deuxième revue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7992002" y="695520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03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03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04002" y="2736003"/>
            <a:ext cx="1007997" cy="1007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1187997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7B930F-8831-4923-94FF-FA5E15B85D4E}" type="slidenum">
              <a:t>2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4032001" y="1504444"/>
            <a:ext cx="3765599" cy="655560"/>
          </a:xfrm>
        </p:spPr>
        <p:txBody>
          <a:bodyPr/>
          <a:lstStyle/>
          <a:p>
            <a:pPr lvl="0" algn="l">
              <a:buClr>
                <a:srgbClr val="0F417A"/>
              </a:buClr>
              <a:buSzPct val="25000"/>
              <a:buFont typeface="OpenSymbol"/>
              <a:buChar char="•"/>
            </a:pPr>
            <a:r>
              <a:rPr lang="fr-FR"/>
              <a:t>La qualité à l’Insee :</a:t>
            </a:r>
          </a:p>
          <a:p>
            <a:pPr lvl="0" algn="l">
              <a:buClr>
                <a:srgbClr val="0F417A"/>
              </a:buClr>
              <a:buSzPct val="25000"/>
              <a:buFont typeface="OpenSymbol"/>
              <a:buChar char="•"/>
            </a:pPr>
            <a:r>
              <a:rPr lang="fr-FR"/>
              <a:t>Le cadre de référence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068001" y="3672001"/>
            <a:ext cx="4284000" cy="791998"/>
          </a:xfrm>
        </p:spPr>
        <p:txBody>
          <a:bodyPr/>
          <a:lstStyle/>
          <a:p>
            <a:pPr lvl="0" algn="l">
              <a:buClr>
                <a:srgbClr val="0F417A"/>
              </a:buClr>
              <a:buSzPct val="25000"/>
              <a:buFont typeface="OpenSymbol"/>
              <a:buChar char="•"/>
            </a:pPr>
            <a:r>
              <a:rPr lang="fr-FR"/>
              <a:t>Les actions mises en œuvre par l’Insee suite à la deuxième revue      </a:t>
            </a:r>
          </a:p>
        </p:txBody>
      </p:sp>
      <p:sp>
        <p:nvSpPr>
          <p:cNvPr id="5" name="Titre 3"/>
          <p:cNvSpPr txBox="1">
            <a:spLocks noGrp="1"/>
          </p:cNvSpPr>
          <p:nvPr>
            <p:ph type="title" idx="4294967295"/>
          </p:nvPr>
        </p:nvSpPr>
        <p:spPr>
          <a:xfrm>
            <a:off x="3168002" y="1295997"/>
            <a:ext cx="863998" cy="863998"/>
          </a:xfrm>
        </p:spPr>
        <p:txBody>
          <a:bodyPr/>
          <a:lstStyle/>
          <a:p>
            <a:pPr lvl="0"/>
            <a:r>
              <a:rPr lang="fr-FR"/>
              <a:t>01</a:t>
            </a:r>
          </a:p>
        </p:txBody>
      </p:sp>
      <p:sp>
        <p:nvSpPr>
          <p:cNvPr id="6" name="Connecteur droit 4"/>
          <p:cNvSpPr/>
          <p:nvPr/>
        </p:nvSpPr>
        <p:spPr>
          <a:xfrm>
            <a:off x="4032001" y="2231995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218404" y="3620521"/>
            <a:ext cx="791998" cy="7351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C4E1FF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03</a:t>
            </a:r>
          </a:p>
        </p:txBody>
      </p:sp>
      <p:sp>
        <p:nvSpPr>
          <p:cNvPr id="8" name="ZoneTexte 6"/>
          <p:cNvSpPr txBox="1"/>
          <p:nvPr/>
        </p:nvSpPr>
        <p:spPr>
          <a:xfrm>
            <a:off x="7992002" y="695163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SOMMAIRE</a:t>
            </a:r>
          </a:p>
        </p:txBody>
      </p:sp>
      <p:sp>
        <p:nvSpPr>
          <p:cNvPr id="9" name="Connecteur droit 7"/>
          <p:cNvSpPr/>
          <p:nvPr/>
        </p:nvSpPr>
        <p:spPr>
          <a:xfrm>
            <a:off x="4176000" y="4536000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0" name="Connecteur droit 8"/>
          <p:cNvSpPr/>
          <p:nvPr/>
        </p:nvSpPr>
        <p:spPr>
          <a:xfrm>
            <a:off x="4032001" y="3384002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1" name="Titre 9"/>
          <p:cNvSpPr txBox="1">
            <a:spLocks noGrp="1"/>
          </p:cNvSpPr>
          <p:nvPr>
            <p:ph type="title" idx="4294967295"/>
          </p:nvPr>
        </p:nvSpPr>
        <p:spPr>
          <a:xfrm>
            <a:off x="3168002" y="2376004"/>
            <a:ext cx="863998" cy="863998"/>
          </a:xfrm>
        </p:spPr>
        <p:txBody>
          <a:bodyPr/>
          <a:lstStyle/>
          <a:p>
            <a:pPr lvl="0"/>
            <a:r>
              <a:rPr lang="fr-FR"/>
              <a:t>02</a:t>
            </a:r>
          </a:p>
        </p:txBody>
      </p:sp>
      <p:sp>
        <p:nvSpPr>
          <p:cNvPr id="12" name="Espace réservé du texte 10"/>
          <p:cNvSpPr txBox="1">
            <a:spLocks noGrp="1"/>
          </p:cNvSpPr>
          <p:nvPr>
            <p:ph type="body" idx="4294967295"/>
          </p:nvPr>
        </p:nvSpPr>
        <p:spPr>
          <a:xfrm>
            <a:off x="4032001" y="2577602"/>
            <a:ext cx="3564002" cy="590400"/>
          </a:xfrm>
        </p:spPr>
        <p:txBody>
          <a:bodyPr/>
          <a:lstStyle/>
          <a:p>
            <a:pPr lvl="0" algn="l">
              <a:buClr>
                <a:srgbClr val="0F417A"/>
              </a:buClr>
              <a:buSzPct val="25000"/>
              <a:buFont typeface="OpenSymbol"/>
              <a:buChar char="•"/>
            </a:pPr>
            <a:r>
              <a:rPr lang="fr-FR"/>
              <a:t>La deuxième peer review : témoignage d’un pair</a:t>
            </a:r>
          </a:p>
        </p:txBody>
      </p:sp>
      <p:pic>
        <p:nvPicPr>
          <p:cNvPr id="1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36003" y="2634843"/>
            <a:ext cx="417597" cy="3891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itre 12"/>
          <p:cNvSpPr txBox="1">
            <a:spLocks noGrp="1"/>
          </p:cNvSpPr>
          <p:nvPr>
            <p:ph type="title" idx="4294967295"/>
          </p:nvPr>
        </p:nvSpPr>
        <p:spPr>
          <a:xfrm>
            <a:off x="1799996" y="215999"/>
            <a:ext cx="8280001" cy="349556"/>
          </a:xfrm>
        </p:spPr>
        <p:txBody>
          <a:bodyPr anchor="t">
            <a:spAutoFit/>
          </a:bodyPr>
          <a:lstStyle/>
          <a:p>
            <a:pPr lvl="0"/>
            <a:r>
              <a:rPr lang="fr-FR" sz="2400" b="1">
                <a:solidFill>
                  <a:srgbClr val="666666"/>
                </a:solidFill>
                <a:latin typeface="Arial Narrow" pitchFamily="34"/>
              </a:rPr>
              <a:t>Qualité et Revues par les pairs</a:t>
            </a:r>
          </a:p>
        </p:txBody>
      </p:sp>
      <p:pic>
        <p:nvPicPr>
          <p:cNvPr id="1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36003" y="3709080"/>
            <a:ext cx="431999" cy="431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36003" y="1655996"/>
            <a:ext cx="448558" cy="4903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2101C4-0958-4D5F-8251-4D8A75D797D9}" type="slidenum">
              <a:t>20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Une politique qualité qui fixe la cible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2087995" y="1511996"/>
            <a:ext cx="6047997" cy="33120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La politique qualité de l’Insee consiste à</a:t>
            </a: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 </a:t>
            </a:r>
            <a:r>
              <a:rPr lang="fr-FR" sz="2800" b="1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intégrer la qualité</a:t>
            </a: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 </a:t>
            </a:r>
            <a:r>
              <a:rPr lang="fr-FR" sz="28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dans les processus dans un objectif de</a:t>
            </a: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 </a:t>
            </a:r>
            <a:r>
              <a:rPr lang="fr-FR" sz="2800" b="1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sécurisation</a:t>
            </a: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 </a:t>
            </a:r>
            <a:r>
              <a:rPr lang="fr-FR" sz="28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des processus et</a:t>
            </a: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 </a:t>
            </a:r>
            <a:r>
              <a:rPr lang="fr-FR" sz="2800" b="1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d’efficience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04355" y="143999"/>
            <a:ext cx="426604" cy="4319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C97390-B657-4C0D-AB6E-00801972ED67}" type="slidenum">
              <a:t>21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Dans une logique d’amélioration continue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575998" y="1430999"/>
            <a:ext cx="7200003" cy="584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“Intégrer la qualité dans les processus” :</a:t>
            </a:r>
          </a:p>
        </p:txBody>
      </p:sp>
      <p:sp>
        <p:nvSpPr>
          <p:cNvPr id="5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1151997" y="1425604"/>
            <a:ext cx="8064002" cy="3110395"/>
          </a:xfrm>
        </p:spPr>
        <p:txBody>
          <a:bodyPr/>
          <a:lstStyle/>
          <a:p>
            <a:pPr lvl="0"/>
            <a:r>
              <a:rPr lang="fr-FR"/>
              <a:t> </a:t>
            </a:r>
          </a:p>
          <a:p>
            <a:pPr lvl="0"/>
            <a:endParaRPr lang="fr-FR"/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/>
              <a:t>Les producteurs sont responsables de la qualité de leur processus</a:t>
            </a:r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/>
              <a:t>Ils font vivre les démarches qualité, via des revues annuelles de processus, dans une logique d’amélioration continue</a:t>
            </a:r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endParaRPr lang="fr-FR"/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33400" y="3600001"/>
            <a:ext cx="2694599" cy="20653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rme libre : forme 5"/>
          <p:cNvSpPr/>
          <p:nvPr/>
        </p:nvSpPr>
        <p:spPr>
          <a:xfrm>
            <a:off x="8064002" y="3816001"/>
            <a:ext cx="1927436" cy="27972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81719" tIns="40681" rIns="81719" bIns="40681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Microsoft YaHei" pitchFamily="2"/>
                <a:cs typeface="Microsoft YaHei" pitchFamily="2"/>
              </a:rPr>
              <a:t>Amélioration continue</a:t>
            </a:r>
          </a:p>
        </p:txBody>
      </p:sp>
      <p:sp>
        <p:nvSpPr>
          <p:cNvPr id="8" name="Espace réservé du texte 6"/>
          <p:cNvSpPr txBox="1">
            <a:spLocks noGrp="1"/>
          </p:cNvSpPr>
          <p:nvPr>
            <p:ph type="body" idx="4294967295"/>
          </p:nvPr>
        </p:nvSpPr>
        <p:spPr>
          <a:xfrm>
            <a:off x="3600001" y="3562200"/>
            <a:ext cx="3096002" cy="1511996"/>
          </a:xfrm>
        </p:spPr>
        <p:txBody>
          <a:bodyPr/>
          <a:lstStyle/>
          <a:p>
            <a:pPr lvl="0" algn="l"/>
            <a:r>
              <a:rPr lang="fr-FR"/>
              <a:t> </a:t>
            </a:r>
          </a:p>
          <a:p>
            <a:pPr lvl="0" algn="l"/>
            <a:endParaRPr lang="fr-FR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400">
                <a:solidFill>
                  <a:srgbClr val="666666"/>
                </a:solidFill>
              </a:rPr>
              <a:t>Planifier, préparer, prévoir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400">
                <a:solidFill>
                  <a:srgbClr val="666666"/>
                </a:solidFill>
              </a:rPr>
              <a:t>Développer, exécuter, mettre en oeuvre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400">
                <a:solidFill>
                  <a:srgbClr val="666666"/>
                </a:solidFill>
              </a:rPr>
              <a:t>Contrôler, vérifier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400">
                <a:solidFill>
                  <a:srgbClr val="666666"/>
                </a:solidFill>
              </a:rPr>
              <a:t>Ajuster, améliorer</a:t>
            </a:r>
          </a:p>
        </p:txBody>
      </p:sp>
      <p:sp>
        <p:nvSpPr>
          <p:cNvPr id="9" name="ZoneTexte 7"/>
          <p:cNvSpPr txBox="1"/>
          <p:nvPr/>
        </p:nvSpPr>
        <p:spPr>
          <a:xfrm>
            <a:off x="3528002" y="3562200"/>
            <a:ext cx="4032001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La roue de Deming définit quatre étapes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AE13BD-5566-4C8D-BC29-F449613D5C4B}" type="slidenum">
              <a:t>22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1007997" y="1849319"/>
            <a:ext cx="7920002" cy="362267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1. Installer une gouvernance qualité (le Comité Stratégique de la Qualité, CoSaQ)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2. Développer les compétences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3. Déployer des démarches qualité (“approche processus”)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4. Respecter les engagements européens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5. Prendre en compte les besoins des utilisateurs</a:t>
            </a:r>
          </a:p>
        </p:txBody>
      </p:sp>
      <p:sp>
        <p:nvSpPr>
          <p:cNvPr id="4" name="Titre 2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La stratégie qualité de l’Insee, qui définit la trajectoire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359999" y="1156679"/>
            <a:ext cx="8424001" cy="715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Cinq axes pour mettre en œuvre la politique qualité du SSP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B94C87-AADB-4613-945C-B884A512E64F}" type="slidenum">
              <a:t>23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Forme libre : forme 1"/>
          <p:cNvSpPr/>
          <p:nvPr/>
        </p:nvSpPr>
        <p:spPr>
          <a:xfrm>
            <a:off x="0" y="935998"/>
            <a:ext cx="10079998" cy="473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DC5E7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996001" y="1353595"/>
            <a:ext cx="3348002" cy="446400"/>
          </a:xfrm>
        </p:spPr>
        <p:txBody>
          <a:bodyPr/>
          <a:lstStyle/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/>
              <a:t>La gouvernance</a:t>
            </a:r>
          </a:p>
        </p:txBody>
      </p:sp>
      <p:sp>
        <p:nvSpPr>
          <p:cNvPr id="5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010402" y="2081156"/>
            <a:ext cx="3348002" cy="446400"/>
          </a:xfrm>
        </p:spPr>
        <p:txBody>
          <a:bodyPr/>
          <a:lstStyle/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/>
              <a:t>Les compétences</a:t>
            </a:r>
          </a:p>
        </p:txBody>
      </p:sp>
      <p:sp>
        <p:nvSpPr>
          <p:cNvPr id="6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4056836" y="2691362"/>
            <a:ext cx="3564002" cy="590400"/>
          </a:xfrm>
        </p:spPr>
        <p:txBody>
          <a:bodyPr/>
          <a:lstStyle/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/>
              <a:t>Les démarches / processus</a:t>
            </a:r>
          </a:p>
        </p:txBody>
      </p:sp>
      <p:sp>
        <p:nvSpPr>
          <p:cNvPr id="7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4068001" y="3600001"/>
            <a:ext cx="3924001" cy="575998"/>
          </a:xfrm>
        </p:spPr>
        <p:txBody>
          <a:bodyPr/>
          <a:lstStyle/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/>
              <a:t>Les engagements européens        </a:t>
            </a:r>
          </a:p>
        </p:txBody>
      </p:sp>
      <p:sp>
        <p:nvSpPr>
          <p:cNvPr id="8" name="Espace réservé du texte 6"/>
          <p:cNvSpPr txBox="1">
            <a:spLocks noGrp="1"/>
          </p:cNvSpPr>
          <p:nvPr>
            <p:ph type="body" idx="4294967295"/>
          </p:nvPr>
        </p:nvSpPr>
        <p:spPr>
          <a:xfrm>
            <a:off x="4032001" y="4320000"/>
            <a:ext cx="3456002" cy="503998"/>
          </a:xfrm>
        </p:spPr>
        <p:txBody>
          <a:bodyPr/>
          <a:lstStyle/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/>
              <a:t>Les besoins des utilisateurs</a:t>
            </a:r>
          </a:p>
        </p:txBody>
      </p:sp>
      <p:sp>
        <p:nvSpPr>
          <p:cNvPr id="9" name="Connecteur droit 7"/>
          <p:cNvSpPr/>
          <p:nvPr/>
        </p:nvSpPr>
        <p:spPr>
          <a:xfrm>
            <a:off x="3960001" y="1871996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0" name="Connecteur droit 8"/>
          <p:cNvSpPr/>
          <p:nvPr/>
        </p:nvSpPr>
        <p:spPr>
          <a:xfrm>
            <a:off x="4032001" y="2592003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1" name="Connecteur droit 9"/>
          <p:cNvSpPr/>
          <p:nvPr/>
        </p:nvSpPr>
        <p:spPr>
          <a:xfrm>
            <a:off x="4032001" y="3384002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2" name="Connecteur droit 10"/>
          <p:cNvSpPr/>
          <p:nvPr/>
        </p:nvSpPr>
        <p:spPr>
          <a:xfrm>
            <a:off x="4032001" y="4140000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3" name="Connecteur droit 11"/>
          <p:cNvSpPr/>
          <p:nvPr/>
        </p:nvSpPr>
        <p:spPr>
          <a:xfrm>
            <a:off x="4017955" y="4812478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4" name="Titre 12"/>
          <p:cNvSpPr txBox="1">
            <a:spLocks noGrp="1"/>
          </p:cNvSpPr>
          <p:nvPr>
            <p:ph type="title" idx="4294967295"/>
          </p:nvPr>
        </p:nvSpPr>
        <p:spPr>
          <a:xfrm>
            <a:off x="3168002" y="1007997"/>
            <a:ext cx="863998" cy="863998"/>
          </a:xfrm>
        </p:spPr>
        <p:txBody>
          <a:bodyPr/>
          <a:lstStyle/>
          <a:p>
            <a:pPr lvl="0"/>
            <a:r>
              <a:rPr lang="fr-FR">
                <a:solidFill>
                  <a:srgbClr val="1C3687"/>
                </a:solidFill>
              </a:rPr>
              <a:t>01</a:t>
            </a:r>
          </a:p>
        </p:txBody>
      </p:sp>
      <p:sp>
        <p:nvSpPr>
          <p:cNvPr id="15" name="Titre 13"/>
          <p:cNvSpPr txBox="1">
            <a:spLocks noGrp="1"/>
          </p:cNvSpPr>
          <p:nvPr>
            <p:ph type="title" idx="4294967295"/>
          </p:nvPr>
        </p:nvSpPr>
        <p:spPr>
          <a:xfrm>
            <a:off x="3168002" y="1871996"/>
            <a:ext cx="863998" cy="863998"/>
          </a:xfrm>
        </p:spPr>
        <p:txBody>
          <a:bodyPr/>
          <a:lstStyle/>
          <a:p>
            <a:pPr lvl="0"/>
            <a:r>
              <a:rPr lang="fr-FR">
                <a:solidFill>
                  <a:srgbClr val="1C3687"/>
                </a:solidFill>
              </a:rPr>
              <a:t>02</a:t>
            </a:r>
          </a:p>
        </p:txBody>
      </p:sp>
      <p:sp>
        <p:nvSpPr>
          <p:cNvPr id="16" name="Titre 14"/>
          <p:cNvSpPr txBox="1">
            <a:spLocks noGrp="1"/>
          </p:cNvSpPr>
          <p:nvPr>
            <p:ph type="title" idx="4294967295"/>
          </p:nvPr>
        </p:nvSpPr>
        <p:spPr>
          <a:xfrm>
            <a:off x="3146395" y="2678396"/>
            <a:ext cx="863998" cy="863998"/>
          </a:xfrm>
        </p:spPr>
        <p:txBody>
          <a:bodyPr/>
          <a:lstStyle/>
          <a:p>
            <a:pPr lvl="0"/>
            <a:r>
              <a:rPr lang="fr-FR">
                <a:solidFill>
                  <a:srgbClr val="C4E1FF"/>
                </a:solidFill>
              </a:rPr>
              <a:t>03</a:t>
            </a:r>
          </a:p>
        </p:txBody>
      </p:sp>
      <p:sp>
        <p:nvSpPr>
          <p:cNvPr id="17" name="Titre 15"/>
          <p:cNvSpPr txBox="1">
            <a:spLocks noGrp="1"/>
          </p:cNvSpPr>
          <p:nvPr>
            <p:ph type="title" idx="4294967295"/>
          </p:nvPr>
        </p:nvSpPr>
        <p:spPr>
          <a:xfrm>
            <a:off x="3146395" y="2678396"/>
            <a:ext cx="863998" cy="863998"/>
          </a:xfrm>
        </p:spPr>
        <p:txBody>
          <a:bodyPr/>
          <a:lstStyle/>
          <a:p>
            <a:pPr lvl="0"/>
            <a:r>
              <a:rPr lang="fr-FR">
                <a:solidFill>
                  <a:srgbClr val="C4E1FF"/>
                </a:solidFill>
              </a:rPr>
              <a:t>03</a:t>
            </a:r>
          </a:p>
        </p:txBody>
      </p:sp>
      <p:sp>
        <p:nvSpPr>
          <p:cNvPr id="18" name="Titre 16"/>
          <p:cNvSpPr txBox="1">
            <a:spLocks noGrp="1"/>
          </p:cNvSpPr>
          <p:nvPr>
            <p:ph type="title" idx="4294967295"/>
          </p:nvPr>
        </p:nvSpPr>
        <p:spPr>
          <a:xfrm>
            <a:off x="3146395" y="2678396"/>
            <a:ext cx="863998" cy="863998"/>
          </a:xfrm>
        </p:spPr>
        <p:txBody>
          <a:bodyPr/>
          <a:lstStyle/>
          <a:p>
            <a:pPr lvl="0"/>
            <a:r>
              <a:rPr lang="fr-FR">
                <a:solidFill>
                  <a:srgbClr val="1C3687"/>
                </a:solidFill>
              </a:rPr>
              <a:t>03</a:t>
            </a:r>
          </a:p>
        </p:txBody>
      </p:sp>
      <p:sp>
        <p:nvSpPr>
          <p:cNvPr id="19" name="Titre 17"/>
          <p:cNvSpPr txBox="1">
            <a:spLocks noGrp="1"/>
          </p:cNvSpPr>
          <p:nvPr>
            <p:ph type="title" idx="4294967295"/>
          </p:nvPr>
        </p:nvSpPr>
        <p:spPr>
          <a:xfrm>
            <a:off x="3168002" y="4176000"/>
            <a:ext cx="863998" cy="863998"/>
          </a:xfrm>
        </p:spPr>
        <p:txBody>
          <a:bodyPr/>
          <a:lstStyle/>
          <a:p>
            <a:pPr lvl="0"/>
            <a:r>
              <a:rPr lang="fr-FR">
                <a:solidFill>
                  <a:srgbClr val="1C3687"/>
                </a:solidFill>
              </a:rPr>
              <a:t>05</a:t>
            </a:r>
          </a:p>
        </p:txBody>
      </p:sp>
      <p:sp>
        <p:nvSpPr>
          <p:cNvPr id="20" name="Titre 18"/>
          <p:cNvSpPr txBox="1">
            <a:spLocks noGrp="1"/>
          </p:cNvSpPr>
          <p:nvPr>
            <p:ph type="title" idx="4294967295"/>
          </p:nvPr>
        </p:nvSpPr>
        <p:spPr>
          <a:xfrm>
            <a:off x="3168002" y="3456002"/>
            <a:ext cx="863998" cy="863998"/>
          </a:xfrm>
        </p:spPr>
        <p:txBody>
          <a:bodyPr/>
          <a:lstStyle/>
          <a:p>
            <a:pPr lvl="0"/>
            <a:r>
              <a:rPr lang="fr-FR">
                <a:solidFill>
                  <a:srgbClr val="1C3687"/>
                </a:solidFill>
              </a:rPr>
              <a:t>04</a:t>
            </a:r>
          </a:p>
        </p:txBody>
      </p:sp>
      <p:pic>
        <p:nvPicPr>
          <p:cNvPr id="21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35637" y="1367997"/>
            <a:ext cx="430563" cy="3740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36003" y="2087995"/>
            <a:ext cx="431999" cy="4104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35637" y="2885398"/>
            <a:ext cx="431999" cy="4262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24482" y="3620521"/>
            <a:ext cx="449637" cy="449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36003" y="4326483"/>
            <a:ext cx="506522" cy="5007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D2D31E-B91E-486F-8E77-202D7157CF55}" type="slidenum">
              <a:t>24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Forme libre : forme 1"/>
          <p:cNvSpPr/>
          <p:nvPr/>
        </p:nvSpPr>
        <p:spPr>
          <a:xfrm>
            <a:off x="0" y="935998"/>
            <a:ext cx="10079998" cy="473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DC5E7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ZoneTexte 2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01</a:t>
            </a:r>
          </a:p>
        </p:txBody>
      </p:sp>
      <p:sp>
        <p:nvSpPr>
          <p:cNvPr id="5" name="Titre 3"/>
          <p:cNvSpPr txBox="1">
            <a:spLocks noGrp="1"/>
          </p:cNvSpPr>
          <p:nvPr>
            <p:ph type="title" idx="4294967295"/>
          </p:nvPr>
        </p:nvSpPr>
        <p:spPr>
          <a:xfrm>
            <a:off x="3204002" y="2736360"/>
            <a:ext cx="3996001" cy="1151641"/>
          </a:xfrm>
        </p:spPr>
        <p:txBody>
          <a:bodyPr>
            <a:spAutoFit/>
          </a:bodyPr>
          <a:lstStyle/>
          <a:p>
            <a:pPr lvl="0"/>
            <a:r>
              <a:rPr lang="fr-FR" sz="2800"/>
              <a:t>La gouvernance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80279" y="2736003"/>
            <a:ext cx="1176476" cy="10220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onnecteur droit 5"/>
          <p:cNvSpPr/>
          <p:nvPr/>
        </p:nvSpPr>
        <p:spPr>
          <a:xfrm>
            <a:off x="3672001" y="3888001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FFFFFF"/>
            </a:solidFill>
            <a:prstDash val="solid"/>
            <a:miter/>
          </a:ln>
        </p:spPr>
        <p:txBody>
          <a:bodyPr vert="horz" wrap="square" lIns="14401" tIns="14401" rIns="14401" bIns="14401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974C93-CBB9-4F0E-ACC4-19EE6E84C99C}" type="slidenum">
              <a:t>26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Une formalisation de la gouvernance qualité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23999" y="2880003"/>
            <a:ext cx="9467999" cy="2520004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Entretenir la coopération avec les services statistiques ministériels (SSM) et les autres autorités statistiques nationales (ONAs) : suivi de la mise en œuvre des feuilles de route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Au sein de l’Insee, enrichir le diagramme des processus, outil de pilotage des démarches qualité, et clarifier les critères de programmation des démarches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Définir un programme de communication ambitieux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</p:txBody>
      </p:sp>
      <p:sp>
        <p:nvSpPr>
          <p:cNvPr id="5" name="ZoneTexte 3"/>
          <p:cNvSpPr txBox="1"/>
          <p:nvPr/>
        </p:nvSpPr>
        <p:spPr>
          <a:xfrm>
            <a:off x="359999" y="1196638"/>
            <a:ext cx="9431999" cy="7700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Pour le Service Statistique Public (SSP), installation d’un COmité StrAtégique de la Qualité (CoSaQ) en juin 2015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431999" y="2304004"/>
            <a:ext cx="8424001" cy="5940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Désormais, maintenir les dynamiques amorcées</a:t>
            </a:r>
          </a:p>
        </p:txBody>
      </p:sp>
      <p:sp>
        <p:nvSpPr>
          <p:cNvPr id="7" name="Forme libre : forme 5"/>
          <p:cNvSpPr/>
          <p:nvPr/>
        </p:nvSpPr>
        <p:spPr>
          <a:xfrm>
            <a:off x="467999" y="2087995"/>
            <a:ext cx="5363998" cy="5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F417A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23560E-E205-4C7F-9B3D-AF81E3E1DA6E}" type="slidenum">
              <a:t>27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Un diagramme de processus pour piloter les démarches qualité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188997" y="1007997"/>
            <a:ext cx="2520004" cy="48304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Une structuration en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3 grands domaines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7 sous-domaines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20 macro-processus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53 méso-processus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123 processus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enrichissement progressif 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Démarche qualité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Risques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Audit d’efficience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Enquête de satisfaction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Règlement européen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Étapes régionales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Liens entre processus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9001" y="1295997"/>
            <a:ext cx="7370996" cy="4368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4"/>
          <p:cNvSpPr txBox="1"/>
          <p:nvPr/>
        </p:nvSpPr>
        <p:spPr>
          <a:xfrm>
            <a:off x="5569555" y="869036"/>
            <a:ext cx="2854436" cy="4269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Démarches réalisées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6020E2-3A5E-467B-B662-36BA3A200456}" type="slidenum">
              <a:t>28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Forme libre : forme 1"/>
          <p:cNvSpPr/>
          <p:nvPr/>
        </p:nvSpPr>
        <p:spPr>
          <a:xfrm>
            <a:off x="0" y="935998"/>
            <a:ext cx="10079998" cy="473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DC5E7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ZoneTexte 2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02</a:t>
            </a:r>
          </a:p>
        </p:txBody>
      </p:sp>
      <p:sp>
        <p:nvSpPr>
          <p:cNvPr id="5" name="Titre 3"/>
          <p:cNvSpPr txBox="1">
            <a:spLocks noGrp="1"/>
          </p:cNvSpPr>
          <p:nvPr>
            <p:ph type="title" idx="4294967295"/>
          </p:nvPr>
        </p:nvSpPr>
        <p:spPr>
          <a:xfrm>
            <a:off x="3204002" y="2736360"/>
            <a:ext cx="3996001" cy="1151641"/>
          </a:xfrm>
        </p:spPr>
        <p:txBody>
          <a:bodyPr>
            <a:spAutoFit/>
          </a:bodyPr>
          <a:lstStyle/>
          <a:p>
            <a:pPr lvl="0"/>
            <a:r>
              <a:rPr lang="fr-FR" sz="2800"/>
              <a:t>Les compétences</a:t>
            </a:r>
          </a:p>
        </p:txBody>
      </p:sp>
      <p:sp>
        <p:nvSpPr>
          <p:cNvPr id="6" name="Connecteur droit 4"/>
          <p:cNvSpPr/>
          <p:nvPr/>
        </p:nvSpPr>
        <p:spPr>
          <a:xfrm>
            <a:off x="3672001" y="3888001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FFFFFF"/>
            </a:solidFill>
            <a:prstDash val="solid"/>
            <a:miter/>
          </a:ln>
        </p:spPr>
        <p:txBody>
          <a:bodyPr vert="horz" wrap="square" lIns="14401" tIns="14401" rIns="14401" bIns="14401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1795" y="2829601"/>
            <a:ext cx="1114196" cy="10583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87582E-1AF2-47CC-B4E8-362B772B53B0}" type="slidenum">
              <a:t>29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Tirer le meilleur parti des ressources disponibles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23999" y="2087995"/>
            <a:ext cx="9539999" cy="2448004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Des formations initiales « métier » de haut niveau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Concevoir et déployer un bouquet de formations à la qualité : formations initiales, quiz Code de bonnes pratiques, formation de formateurs à la sensibilisation qualité, formations-actions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Clarifier les apports des approches qualité à la transmission des savoirs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</p:txBody>
      </p:sp>
      <p:sp>
        <p:nvSpPr>
          <p:cNvPr id="5" name="ZoneTexte 3"/>
          <p:cNvSpPr txBox="1"/>
          <p:nvPr/>
        </p:nvSpPr>
        <p:spPr>
          <a:xfrm>
            <a:off x="359999" y="1079997"/>
            <a:ext cx="9431999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Faire monter en compétences les agents...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431999" y="1782001"/>
            <a:ext cx="8424001" cy="5940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… notamment dans le domaine de la qualité</a:t>
            </a:r>
          </a:p>
        </p:txBody>
      </p:sp>
      <p:sp>
        <p:nvSpPr>
          <p:cNvPr id="7" name="Forme libre : forme 5"/>
          <p:cNvSpPr/>
          <p:nvPr/>
        </p:nvSpPr>
        <p:spPr>
          <a:xfrm>
            <a:off x="503998" y="1602001"/>
            <a:ext cx="5363998" cy="5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F417A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431999" y="4743001"/>
            <a:ext cx="8424001" cy="656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En s’appuyant sur un réseau de référents qualité régionaux et sur des correspondants dans chaque service statistique ministériel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1723" y="729362"/>
            <a:ext cx="1484281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61ADCE-7881-4D0B-AE63-2FFAE91043AF}" type="slidenum">
              <a:t>3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3204002" y="2736003"/>
            <a:ext cx="3780001" cy="946440"/>
          </a:xfrm>
        </p:spPr>
        <p:txBody>
          <a:bodyPr>
            <a:spAutoFit/>
          </a:bodyPr>
          <a:lstStyle/>
          <a:p>
            <a:pPr lvl="0"/>
            <a:r>
              <a:rPr lang="fr-FR"/>
              <a:t>La qualité à l’Insee :</a:t>
            </a:r>
            <a:br>
              <a:rPr lang="fr-FR"/>
            </a:br>
            <a:r>
              <a:rPr lang="fr-FR"/>
              <a:t>le cadre de référence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7992002" y="695520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01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01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71443" y="2736003"/>
            <a:ext cx="952557" cy="10414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3D6DEF-8B1E-4E2D-BC8F-5FB49A090ED5}" type="slidenum">
              <a:t>30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Forme libre : forme 1"/>
          <p:cNvSpPr/>
          <p:nvPr/>
        </p:nvSpPr>
        <p:spPr>
          <a:xfrm>
            <a:off x="0" y="935998"/>
            <a:ext cx="10079998" cy="473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DC5E7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ZoneTexte 2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03</a:t>
            </a:r>
          </a:p>
        </p:txBody>
      </p:sp>
      <p:sp>
        <p:nvSpPr>
          <p:cNvPr id="5" name="Titre 3"/>
          <p:cNvSpPr txBox="1">
            <a:spLocks noGrp="1"/>
          </p:cNvSpPr>
          <p:nvPr>
            <p:ph type="title" idx="4294967295"/>
          </p:nvPr>
        </p:nvSpPr>
        <p:spPr>
          <a:xfrm>
            <a:off x="3204002" y="2736360"/>
            <a:ext cx="3996001" cy="1151641"/>
          </a:xfrm>
        </p:spPr>
        <p:txBody>
          <a:bodyPr>
            <a:spAutoFit/>
          </a:bodyPr>
          <a:lstStyle/>
          <a:p>
            <a:pPr lvl="0"/>
            <a:r>
              <a:rPr lang="fr-FR" sz="2800"/>
              <a:t>Les démarches processus</a:t>
            </a:r>
          </a:p>
        </p:txBody>
      </p:sp>
      <p:sp>
        <p:nvSpPr>
          <p:cNvPr id="6" name="Connecteur droit 4"/>
          <p:cNvSpPr/>
          <p:nvPr/>
        </p:nvSpPr>
        <p:spPr>
          <a:xfrm>
            <a:off x="3672001" y="3888001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FFFFFF"/>
            </a:solidFill>
            <a:prstDash val="solid"/>
            <a:miter/>
          </a:ln>
        </p:spPr>
        <p:txBody>
          <a:bodyPr vert="horz" wrap="square" lIns="14401" tIns="14401" rIns="14401" bIns="14401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4" y="2951637"/>
            <a:ext cx="942837" cy="9302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35C275-F357-41AB-9926-2FFF8B9B5AE1}" type="slidenum">
              <a:t>31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Une démarche qualité, c’est quoi ?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575998" y="1007997"/>
            <a:ext cx="7200003" cy="440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Des démarches en trois grandes étapes :</a:t>
            </a:r>
          </a:p>
        </p:txBody>
      </p:sp>
      <p:sp>
        <p:nvSpPr>
          <p:cNvPr id="5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863998" y="1223997"/>
            <a:ext cx="7128004" cy="4328998"/>
          </a:xfrm>
        </p:spPr>
        <p:txBody>
          <a:bodyPr/>
          <a:lstStyle/>
          <a:p>
            <a:pPr lvl="0"/>
            <a:endParaRPr lang="fr-FR"/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2400" b="1"/>
              <a:t>Décrire le processus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Établir la carte d’identité du processus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Faire l’analyse des clients et fournisseurs (SIPOC)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Décrire le processus (GSBPM)</a:t>
            </a:r>
          </a:p>
          <a:p>
            <a:pPr marL="107999" lvl="3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➔"/>
            </a:pPr>
            <a:r>
              <a:rPr lang="fr-FR" sz="2400">
                <a:solidFill>
                  <a:srgbClr val="0066B3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Sélectionner les phases les plus fragiles</a:t>
            </a:r>
          </a:p>
          <a:p>
            <a:pPr marL="107999" lvl="3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➔"/>
            </a:pPr>
            <a:r>
              <a:rPr lang="fr-FR" sz="2400">
                <a:solidFill>
                  <a:srgbClr val="0066B3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Repérer les différents acteurs</a:t>
            </a:r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2400" b="1"/>
              <a:t>Analyser les risques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Identifier les risques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Les hiérarchiser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Définir un plan de maîtrise des risques</a:t>
            </a:r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2400" b="1"/>
              <a:t>Analyser la qualité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Identifier les critères qualité pertinents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Les hiérarchiser</a:t>
            </a:r>
          </a:p>
          <a:p>
            <a:pPr marL="107999" lvl="1" indent="0" algn="just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Définir un plan d’action qualité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6983995" y="1439997"/>
            <a:ext cx="2808003" cy="3701884"/>
          </a:xfrm>
          <a:prstGeom prst="rect">
            <a:avLst/>
          </a:prstGeom>
          <a:solidFill>
            <a:srgbClr val="ADC5E7">
              <a:alpha val="50000"/>
            </a:srgbClr>
          </a:solidFill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34"/>
                <a:ea typeface="SimSun" pitchFamily="2"/>
                <a:cs typeface="Lucida Sans" pitchFamily="2"/>
              </a:rPr>
              <a:t>Un appui à la structuration de l’analyse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34"/>
                <a:ea typeface="SimSun" pitchFamily="2"/>
                <a:cs typeface="Lucida Sans" pitchFamily="2"/>
              </a:rPr>
              <a:t>Une aide à la formalisation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34"/>
                <a:ea typeface="SimSun" pitchFamily="2"/>
                <a:cs typeface="Lucida Sans" pitchFamily="2"/>
              </a:rPr>
              <a:t>Une réflexion sur la qualité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34"/>
                <a:ea typeface="SimSun" pitchFamily="2"/>
                <a:cs typeface="Lucida Sans" pitchFamily="2"/>
              </a:rPr>
              <a:t>Une contribution à la documentation et une aide à la transmission des savoirs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 pitchFamily="34"/>
                <a:ea typeface="SimSun" pitchFamily="2"/>
                <a:cs typeface="Lucida Sans" pitchFamily="2"/>
              </a:rPr>
              <a:t>Une opportunité de prendre du recul et de réfléchir au sens du processus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8532001" y="5471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4B3BCE-B735-4F5C-846D-A3F9D600E18B}" type="slidenum">
              <a:t>32</a:t>
            </a:fld>
            <a:endParaRPr lang="fr-FR" sz="1500" b="1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Les outils pour analyser les risques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827998" y="1511996"/>
            <a:ext cx="5795997" cy="656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=&gt; Une analyse en trois grandes étapes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1683" y="2190957"/>
            <a:ext cx="9325078" cy="27050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AE7E3A-325D-4AAA-B7BB-8E9FF068A363}" type="slidenum">
              <a:t>33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Vers une revue systématique des processus prise en charge par les producteurs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215999" y="1502999"/>
            <a:ext cx="7200003" cy="656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Les “revues de processus”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3596" y="2181959"/>
            <a:ext cx="2786396" cy="2786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4"/>
          <p:cNvSpPr txBox="1"/>
          <p:nvPr/>
        </p:nvSpPr>
        <p:spPr>
          <a:xfrm>
            <a:off x="4259878" y="1149117"/>
            <a:ext cx="5676119" cy="4178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1241" rIns="0" bIns="0" anchor="t" anchorCtr="0" compatLnSpc="0">
            <a:normAutofit/>
          </a:bodyPr>
          <a:lstStyle/>
          <a:p>
            <a:pPr marL="107643" marR="0" lvl="0" indent="0" algn="l" defTabSz="914400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666666"/>
              </a:solidFill>
              <a:uFillTx/>
              <a:latin typeface="Arial" pitchFamily="34"/>
              <a:ea typeface="Microsoft YaHei" pitchFamily="2"/>
              <a:cs typeface="Microsoft YaHei" pitchFamily="2"/>
            </a:endParaRPr>
          </a:p>
          <a:p>
            <a:pPr marL="0" marR="0" lvl="1" indent="0" algn="l" defTabSz="914400" rtl="0" fontAlgn="auto" hangingPunct="0">
              <a:lnSpc>
                <a:spcPct val="93000"/>
              </a:lnSpc>
              <a:spcBef>
                <a:spcPts val="285"/>
              </a:spcBef>
              <a:spcAft>
                <a:spcPts val="1425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Microsoft YaHei" pitchFamily="2"/>
                <a:cs typeface="Microsoft YaHei" pitchFamily="2"/>
              </a:rPr>
              <a:t> Suivi du plan d’actions et mesure de l’atteinte des cibles</a:t>
            </a:r>
          </a:p>
          <a:p>
            <a:pPr marL="0" marR="0" lvl="1" indent="0" algn="l" defTabSz="914400" rtl="0" fontAlgn="auto" hangingPunct="0">
              <a:lnSpc>
                <a:spcPct val="93000"/>
              </a:lnSpc>
              <a:spcBef>
                <a:spcPts val="285"/>
              </a:spcBef>
              <a:spcAft>
                <a:spcPts val="1425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Microsoft YaHei" pitchFamily="2"/>
                <a:cs typeface="Microsoft YaHei" pitchFamily="2"/>
              </a:rPr>
              <a:t>  Recueil des dysfonctionnements et identification des gains d’efficience potentiels</a:t>
            </a:r>
          </a:p>
          <a:p>
            <a:pPr marL="0" marR="0" lvl="1" indent="0" algn="l" defTabSz="914400" rtl="0" fontAlgn="auto" hangingPunct="0">
              <a:lnSpc>
                <a:spcPct val="93000"/>
              </a:lnSpc>
              <a:spcBef>
                <a:spcPts val="285"/>
              </a:spcBef>
              <a:spcAft>
                <a:spcPts val="1425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Microsoft YaHei" pitchFamily="2"/>
                <a:cs typeface="Microsoft YaHei" pitchFamily="2"/>
              </a:rPr>
              <a:t>  Mise à jour du plan de maîtrise des risques</a:t>
            </a:r>
          </a:p>
          <a:p>
            <a:pPr marL="0" marR="0" lvl="1" indent="0" algn="l" defTabSz="914400" rtl="0" fontAlgn="auto" hangingPunct="0">
              <a:lnSpc>
                <a:spcPct val="93000"/>
              </a:lnSpc>
              <a:spcBef>
                <a:spcPts val="285"/>
              </a:spcBef>
              <a:spcAft>
                <a:spcPts val="1425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666666"/>
                </a:solidFill>
                <a:uFillTx/>
                <a:latin typeface="Arial" pitchFamily="34"/>
                <a:ea typeface="Microsoft YaHei" pitchFamily="2"/>
                <a:cs typeface="Microsoft YaHei" pitchFamily="2"/>
              </a:rPr>
              <a:t>  Consultation des utilisateurs pour évaluer leur niveau de satisfaction et connaître leurs nouveaux besoins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ADF3CB-A3BE-4F5C-AAED-23F41CF00A39}" type="slidenum">
              <a:t>34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Forme libre : forme 1"/>
          <p:cNvSpPr/>
          <p:nvPr/>
        </p:nvSpPr>
        <p:spPr>
          <a:xfrm>
            <a:off x="0" y="935998"/>
            <a:ext cx="10079998" cy="473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DC5E7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ZoneTexte 2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04</a:t>
            </a:r>
          </a:p>
        </p:txBody>
      </p:sp>
      <p:sp>
        <p:nvSpPr>
          <p:cNvPr id="5" name="Titre 3"/>
          <p:cNvSpPr txBox="1">
            <a:spLocks noGrp="1"/>
          </p:cNvSpPr>
          <p:nvPr>
            <p:ph type="title" idx="4294967295"/>
          </p:nvPr>
        </p:nvSpPr>
        <p:spPr>
          <a:xfrm>
            <a:off x="3204002" y="2736360"/>
            <a:ext cx="3996001" cy="1151641"/>
          </a:xfrm>
        </p:spPr>
        <p:txBody>
          <a:bodyPr>
            <a:spAutoFit/>
          </a:bodyPr>
          <a:lstStyle/>
          <a:p>
            <a:pPr lvl="0"/>
            <a:r>
              <a:rPr lang="fr-FR" sz="2800"/>
              <a:t>Les engagements européens</a:t>
            </a:r>
          </a:p>
        </p:txBody>
      </p:sp>
      <p:sp>
        <p:nvSpPr>
          <p:cNvPr id="6" name="Connecteur droit 4"/>
          <p:cNvSpPr/>
          <p:nvPr/>
        </p:nvSpPr>
        <p:spPr>
          <a:xfrm>
            <a:off x="3672001" y="3888001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FFFFFF"/>
            </a:solidFill>
            <a:prstDash val="solid"/>
            <a:miter/>
          </a:ln>
        </p:spPr>
        <p:txBody>
          <a:bodyPr vert="horz" wrap="square" lIns="14401" tIns="14401" rIns="14401" bIns="14401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88676" y="2664003"/>
            <a:ext cx="1219315" cy="12193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F3181F-A1E8-46EE-8F89-7C8D72387EDB}" type="slidenum">
              <a:t>35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Le respect des engagements européens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7992002" y="695876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02</a:t>
            </a:r>
          </a:p>
        </p:txBody>
      </p:sp>
      <p:sp>
        <p:nvSpPr>
          <p:cNvPr id="5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395999" y="1799996"/>
            <a:ext cx="9467999" cy="2736003"/>
          </a:xfrm>
        </p:spPr>
        <p:txBody>
          <a:bodyPr>
            <a:spAutoFit/>
          </a:bodyPr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Des règles d’embargo harmonisées pour le SSP depuis juin 2017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Des calendriers de publication en ligne depuis décembre 2017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Un suivi annuel des écarts de ponctualité des publications du SSP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Des guides méthodologiques diffusés sur Insee.fr en décembre 2017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Un accès aux données privées facilité grâce à l’entrée en vigueur de la loi numérique – modification de la loi statistique 51-711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Le répertoire de métadonnées statistiques (RMéS) pour des métadonnées partagées et intégrant les standards internationaux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359999" y="1196638"/>
            <a:ext cx="9575999" cy="7700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Des actions terminées ou qui avancent selon le calendrier prévu</a:t>
            </a:r>
          </a:p>
        </p:txBody>
      </p:sp>
      <p:sp>
        <p:nvSpPr>
          <p:cNvPr id="7" name="Forme libre : forme 5"/>
          <p:cNvSpPr/>
          <p:nvPr/>
        </p:nvSpPr>
        <p:spPr>
          <a:xfrm>
            <a:off x="539998" y="1766876"/>
            <a:ext cx="5363998" cy="5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F417A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0321E2-837C-4CFD-ADAC-1911343F15B8}" type="slidenum">
              <a:t>36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Forme libre : forme 1"/>
          <p:cNvSpPr/>
          <p:nvPr/>
        </p:nvSpPr>
        <p:spPr>
          <a:xfrm>
            <a:off x="0" y="935998"/>
            <a:ext cx="10079998" cy="473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ADC5E7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ZoneTexte 2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05</a:t>
            </a:r>
          </a:p>
        </p:txBody>
      </p:sp>
      <p:sp>
        <p:nvSpPr>
          <p:cNvPr id="5" name="Titre 3"/>
          <p:cNvSpPr txBox="1">
            <a:spLocks noGrp="1"/>
          </p:cNvSpPr>
          <p:nvPr>
            <p:ph type="title" idx="4294967295"/>
          </p:nvPr>
        </p:nvSpPr>
        <p:spPr>
          <a:xfrm>
            <a:off x="3204002" y="2736360"/>
            <a:ext cx="3996001" cy="1151641"/>
          </a:xfrm>
        </p:spPr>
        <p:txBody>
          <a:bodyPr>
            <a:spAutoFit/>
          </a:bodyPr>
          <a:lstStyle/>
          <a:p>
            <a:pPr lvl="0"/>
            <a:r>
              <a:rPr lang="fr-FR" sz="2800"/>
              <a:t>Les besoins des utilisateurs</a:t>
            </a:r>
          </a:p>
        </p:txBody>
      </p:sp>
      <p:sp>
        <p:nvSpPr>
          <p:cNvPr id="6" name="Connecteur droit 4"/>
          <p:cNvSpPr/>
          <p:nvPr/>
        </p:nvSpPr>
        <p:spPr>
          <a:xfrm>
            <a:off x="3672001" y="3888001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9160" cap="flat">
            <a:solidFill>
              <a:srgbClr val="FFFFFF"/>
            </a:solidFill>
            <a:prstDash val="solid"/>
            <a:miter/>
          </a:ln>
        </p:spPr>
        <p:txBody>
          <a:bodyPr vert="horz" wrap="square" lIns="14401" tIns="14401" rIns="14401" bIns="14401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7479" y="2808003"/>
            <a:ext cx="1016282" cy="10047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8966C4-B78B-4697-95D4-4EF92632F904}" type="slidenum">
              <a:t>37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L’analyse des besoins des utilisateurs et l’évaluation de leur satisfaction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67999" y="1727996"/>
            <a:ext cx="9467999" cy="1746001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>
                <a:ea typeface="Microsoft YaHei" pitchFamily="2"/>
              </a:rPr>
              <a:t>Diffusion sur Insee.fr des résultats des enquêtes de satisfaction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 sz="1800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Globales pour évaluer l’image de l’Institut</a:t>
            </a:r>
          </a:p>
          <a:p>
            <a:pPr marL="107999" lvl="1" indent="0" hangingPunct="0">
              <a:spcBef>
                <a:spcPts val="0"/>
              </a:spcBef>
              <a:spcAft>
                <a:spcPts val="565"/>
              </a:spcAft>
              <a:buClr>
                <a:srgbClr val="5B8ED4"/>
              </a:buClr>
              <a:buSzPct val="45000"/>
              <a:buFont typeface="OpenSymbol"/>
              <a:buChar char="➢"/>
            </a:pPr>
            <a:r>
              <a:rPr lang="fr-FR" sz="1800"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SimSun" pitchFamily="2"/>
              </a:rPr>
              <a:t>Spécifiques pour évaluer des opérations statistiques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>
                <a:ea typeface="Microsoft YaHei" pitchFamily="2"/>
              </a:rPr>
              <a:t>Adoption d’un plan de communication en mars 2017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</p:txBody>
      </p:sp>
      <p:sp>
        <p:nvSpPr>
          <p:cNvPr id="5" name="ZoneTexte 3"/>
          <p:cNvSpPr txBox="1"/>
          <p:nvPr/>
        </p:nvSpPr>
        <p:spPr>
          <a:xfrm>
            <a:off x="359999" y="1196638"/>
            <a:ext cx="9431999" cy="7700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Davantage valoriser ce qui est mis en œuvre</a:t>
            </a:r>
          </a:p>
        </p:txBody>
      </p:sp>
      <p:sp>
        <p:nvSpPr>
          <p:cNvPr id="6" name="Forme libre : forme 4"/>
          <p:cNvSpPr/>
          <p:nvPr/>
        </p:nvSpPr>
        <p:spPr>
          <a:xfrm>
            <a:off x="467999" y="1871996"/>
            <a:ext cx="5363998" cy="5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F417A">
              <a:alpha val="50000"/>
            </a:srgbClr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467999" y="3509997"/>
            <a:ext cx="8424001" cy="5940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… en s’efforçant de capitaliser les bonnes pratiques</a:t>
            </a:r>
          </a:p>
        </p:txBody>
      </p:sp>
      <p:sp>
        <p:nvSpPr>
          <p:cNvPr id="8" name="Espace réservé du texte 6"/>
          <p:cNvSpPr txBox="1">
            <a:spLocks noGrp="1"/>
          </p:cNvSpPr>
          <p:nvPr>
            <p:ph type="body" idx="4294967295"/>
          </p:nvPr>
        </p:nvSpPr>
        <p:spPr>
          <a:xfrm>
            <a:off x="539998" y="3816001"/>
            <a:ext cx="9467999" cy="1799996"/>
          </a:xfrm>
        </p:spPr>
        <p:txBody>
          <a:bodyPr/>
          <a:lstStyle/>
          <a:p>
            <a:pPr lvl="0" algn="l"/>
            <a:endParaRPr lang="fr-FR" sz="1800">
              <a:solidFill>
                <a:srgbClr val="666666"/>
              </a:solidFill>
              <a:ea typeface="Microsoft YaHei" pitchFamily="2"/>
            </a:endParaRP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Établir un registre des actions de communication, notamment destinées à de « non-utilisateurs »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Recenser les actions conduisant à favoriser l’identification des besoins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S’appuyer sur les expériences de l’action régionale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1187997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582921-6046-42B4-8DD0-C6FC699D8E39}" type="slidenum">
              <a:t>38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Connecteur droit 1"/>
          <p:cNvSpPr/>
          <p:nvPr/>
        </p:nvSpPr>
        <p:spPr>
          <a:xfrm>
            <a:off x="4032001" y="3384002"/>
            <a:ext cx="331200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600" cap="flat">
            <a:solidFill>
              <a:srgbClr val="0B3A5A"/>
            </a:solidFill>
            <a:prstDash val="solid"/>
            <a:miter/>
          </a:ln>
        </p:spPr>
        <p:txBody>
          <a:bodyPr vert="horz" wrap="square" lIns="6117" tIns="6117" rIns="6117" bIns="6117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960001" y="2664003"/>
            <a:ext cx="3765599" cy="1007997"/>
          </a:xfrm>
        </p:spPr>
        <p:txBody>
          <a:bodyPr/>
          <a:lstStyle/>
          <a:p>
            <a:pPr lvl="0" algn="l">
              <a:buClr>
                <a:srgbClr val="0F417A"/>
              </a:buClr>
              <a:buSzPct val="25000"/>
              <a:buFont typeface="OpenSymbol"/>
              <a:buChar char="•"/>
            </a:pPr>
            <a:r>
              <a:rPr lang="fr-FR" sz="3200"/>
              <a:t>Pour conclure</a:t>
            </a:r>
          </a:p>
        </p:txBody>
      </p:sp>
      <p:sp>
        <p:nvSpPr>
          <p:cNvPr id="5" name="Titre 3"/>
          <p:cNvSpPr txBox="1">
            <a:spLocks noGrp="1"/>
          </p:cNvSpPr>
          <p:nvPr>
            <p:ph type="title" idx="4294967295"/>
          </p:nvPr>
        </p:nvSpPr>
        <p:spPr>
          <a:xfrm>
            <a:off x="1799996" y="215999"/>
            <a:ext cx="8280001" cy="349556"/>
          </a:xfrm>
        </p:spPr>
        <p:txBody>
          <a:bodyPr anchor="t">
            <a:spAutoFit/>
          </a:bodyPr>
          <a:lstStyle/>
          <a:p>
            <a:pPr lvl="0"/>
            <a:r>
              <a:rPr lang="fr-FR" sz="2400" b="1">
                <a:solidFill>
                  <a:srgbClr val="666666"/>
                </a:solidFill>
                <a:latin typeface="Arial Narrow" pitchFamily="34"/>
              </a:rPr>
              <a:t>La qualité à l’Insee : où en est-on ?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995" y="2376004"/>
            <a:ext cx="1053717" cy="927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907643-E964-4EE5-B7CD-0B71FA6CE911}" type="slidenum">
              <a:t>39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431999" y="1201320"/>
            <a:ext cx="8784000" cy="41266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Une Unité Qualité, créée en 2012 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D1F63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16 personnes, dont 13 cadres A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Deux équipes, l’une en charge des démarches qualité (7 personnes) et l’autre responsable des métadonnées statistiques (8 personnes)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D1F63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Des relais au niveau local assurant, dans certains cas à temps plein, l’animation de la qualité dans les établissements 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D1F63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référent qualité par direction régionale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correspondant qualité dans chaque service statistique ministériel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D1F63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D1F63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L’appui européen et les travaux conduits dans le cadre de l’Unece</a:t>
            </a:r>
          </a:p>
        </p:txBody>
      </p:sp>
      <p:sp>
        <p:nvSpPr>
          <p:cNvPr id="4" name="Titre 2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Les ressources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3B140B-9FD5-48DC-9C44-D686B3FADFCF}" type="slidenum">
              <a:t>4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323999" y="2361602"/>
            <a:ext cx="9431999" cy="3110395"/>
          </a:xfrm>
        </p:spPr>
        <p:txBody>
          <a:bodyPr/>
          <a:lstStyle/>
          <a:p>
            <a:pPr lvl="0" algn="l"/>
            <a:endParaRPr lang="fr-FR"/>
          </a:p>
          <a:p>
            <a:pPr lvl="0" algn="l"/>
            <a:endParaRPr lang="fr-FR" sz="1800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7998" y="54004"/>
            <a:ext cx="8092440" cy="5615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orme libre : forme 3"/>
          <p:cNvSpPr/>
          <p:nvPr/>
        </p:nvSpPr>
        <p:spPr>
          <a:xfrm>
            <a:off x="4248000" y="2359435"/>
            <a:ext cx="1295997" cy="736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5999" cap="flat">
            <a:solidFill>
              <a:srgbClr val="C5000B"/>
            </a:solidFill>
            <a:prstDash val="solid"/>
            <a:miter/>
          </a:ln>
        </p:spPr>
        <p:txBody>
          <a:bodyPr vert="horz" wrap="none" lIns="107999" tIns="63002" rIns="107999" bIns="63002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7920002" y="1248841"/>
            <a:ext cx="2015995" cy="32151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Une unité créée en 2012 au sein de la direction de la méthodologie et de la coordination statistique et internationale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3E2E4C-831D-4A1C-B2B1-0DDF6641C56D}" type="slidenum">
              <a:t>40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Les contours de la  3</a:t>
            </a:r>
            <a:r>
              <a:rPr lang="fr-FR" baseline="30000"/>
              <a:t>ème</a:t>
            </a:r>
            <a:r>
              <a:rPr lang="fr-FR"/>
              <a:t> revue par les pairs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15999" y="2304004"/>
            <a:ext cx="4679999" cy="2304004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Évaluation particulière de la conformité au nouveau principe 1bis de Coordination et de Coopération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Auto-évaluation intégrant toutes les autorités statistiques nationales (ONAs)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Visites associant quelques ONAs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</p:txBody>
      </p:sp>
      <p:sp>
        <p:nvSpPr>
          <p:cNvPr id="5" name="ZoneTexte 3"/>
          <p:cNvSpPr txBox="1"/>
          <p:nvPr/>
        </p:nvSpPr>
        <p:spPr>
          <a:xfrm>
            <a:off x="359999" y="1196638"/>
            <a:ext cx="9431999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 périmètre de la revue par les pairs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431999" y="1804678"/>
            <a:ext cx="4248000" cy="715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Évaluation de la conformité aux 16 principes du Code</a:t>
            </a:r>
          </a:p>
        </p:txBody>
      </p:sp>
      <p:sp>
        <p:nvSpPr>
          <p:cNvPr id="7" name="Forme libre : forme 5"/>
          <p:cNvSpPr/>
          <p:nvPr/>
        </p:nvSpPr>
        <p:spPr>
          <a:xfrm>
            <a:off x="467999" y="1674001"/>
            <a:ext cx="5363998" cy="5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F417A">
              <a:alpha val="50000"/>
            </a:srgbClr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359999" y="4536000"/>
            <a:ext cx="4607999" cy="715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protocole mixte “approche audit / revue par les pairs”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79999" y="2159995"/>
            <a:ext cx="5387397" cy="29210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B6C7DB-6129-423F-95A5-9671CBCD2782}" type="slidenum">
              <a:t>41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359999" y="1003316"/>
            <a:ext cx="8784000" cy="46234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Une préparation coordonnée par Eurostat et associant tous les INS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729FCF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La révision du cadre d’assurance qualité (2018)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L’élaboration du questionnaire d’auto-évaluation (2019/2020)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La rédaction des conseils pour les pairs, pour les INS et pour les autres autorités statistiques nationales ONAs (2019/2020)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La réalisation de modèles pour les plannings des visites, pour les rapports et les recommandations (2019/2020)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D1F63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À l’Insee, une démarche collective pilotée par l’unité Qualité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D1F63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groupe de travail associant des représentants d’ONAs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travail d’identification des éléments de preuve pour chaque indicateur du Code (« </a:t>
            </a:r>
            <a:r>
              <a:rPr lang="fr-FR" sz="20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qu’est-ce qui est mis en œuvre pour  garantir la conformité à tel indicateur ?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 »)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effort de formalisation, de documentation et de communication</a:t>
            </a:r>
          </a:p>
        </p:txBody>
      </p:sp>
      <p:sp>
        <p:nvSpPr>
          <p:cNvPr id="4" name="Titre 2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La préparation de la 3ème revue par les pairs (2021 pour la France?)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0E56BF-A525-4C61-9F4C-93ADE665EA60}" type="slidenum">
              <a:t>42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431999" y="1367997"/>
            <a:ext cx="8784000" cy="39826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 référentiel qualité = le code de bonnes pratiques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Une gouvernance qualité = le Comité Stratégique de la Qualité, CoSaQ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 déploiement de démarches qualité avec l’objectif d’intégrer la qualité dans les processus (“revues de processus”) pour les sécuriser, veiller à leur efficience et à leur pertinence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Des engagements européens = les revues par les pairs et les plans d’actions qui en résultent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Une logique d’amélioration continue pour faire progresser notre degré de maturité en termes de qualité</a:t>
            </a:r>
          </a:p>
        </p:txBody>
      </p:sp>
      <p:sp>
        <p:nvSpPr>
          <p:cNvPr id="4" name="Titre 2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Ce qu’il faut retenir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7488003" y="3744001"/>
            <a:ext cx="2348279" cy="39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0D27C3-00CB-445B-AFC9-DDB8EE760833}" type="slidenum">
              <a:t>43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/>
              <a:t>Retrouvez-nous sur :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EEEEEE"/>
              </a:buClr>
              <a:buSzPct val="45000"/>
              <a:buFont typeface="OpenSymbol"/>
              <a:buChar char="•"/>
            </a:pPr>
            <a:r>
              <a:rPr lang="fr-FR" sz="3200">
                <a:latin typeface="Segoe UI Emoji" pitchFamily="34"/>
              </a:rPr>
              <a:t>Merci de votre attention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4464000" y="4392356"/>
            <a:ext cx="5399998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E3597D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Cliquez pour ajouter un titre</a:t>
            </a:r>
          </a:p>
        </p:txBody>
      </p:sp>
      <p:sp>
        <p:nvSpPr>
          <p:cNvPr id="6" name="ZoneTexte 4"/>
          <p:cNvSpPr txBox="1"/>
          <p:nvPr/>
        </p:nvSpPr>
        <p:spPr>
          <a:xfrm>
            <a:off x="3780001" y="1691996"/>
            <a:ext cx="863998" cy="30816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i="0" u="none" strike="noStrike" kern="1200" cap="none" spc="0" baseline="0">
                <a:solidFill>
                  <a:srgbClr val="5B8ED4"/>
                </a:solidFill>
                <a:uFillTx/>
                <a:latin typeface="Arial Narrow" pitchFamily="34"/>
                <a:ea typeface="SimSun" pitchFamily="2"/>
                <a:cs typeface="Lucida Sans" pitchFamily="2"/>
              </a:rPr>
              <a:t>insee.fr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7999" y="1744922"/>
            <a:ext cx="232202" cy="188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34115" y="1753563"/>
            <a:ext cx="245882" cy="1713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15518" y="1754998"/>
            <a:ext cx="168478" cy="1684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983A96-081F-4F3D-BA3F-51C621A5C4A8}" type="slidenum">
              <a:t>6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Une référence : le code de bonnes pratiques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23999" y="2361602"/>
            <a:ext cx="9431999" cy="3110395"/>
          </a:xfrm>
        </p:spPr>
        <p:txBody>
          <a:bodyPr/>
          <a:lstStyle/>
          <a:p>
            <a:pPr lvl="0" algn="l"/>
            <a:endParaRPr lang="fr-FR"/>
          </a:p>
          <a:p>
            <a:pPr lvl="0" algn="l"/>
            <a:endParaRPr lang="fr-FR" sz="1800"/>
          </a:p>
        </p:txBody>
      </p:sp>
      <p:sp>
        <p:nvSpPr>
          <p:cNvPr id="5" name="Forme libre : forme 3"/>
          <p:cNvSpPr/>
          <p:nvPr/>
        </p:nvSpPr>
        <p:spPr>
          <a:xfrm>
            <a:off x="323999" y="1019162"/>
            <a:ext cx="4032001" cy="129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0 f15 1"/>
              <a:gd name="f18" fmla="*/ 21600 f15 1"/>
              <a:gd name="f19" fmla="*/ 1828800 f15 1"/>
              <a:gd name="f20" fmla="*/ 3657600 f15 1"/>
              <a:gd name="f21" fmla="*/ 784225 f15 1"/>
              <a:gd name="f22" fmla="*/ 1568450 f15 1"/>
              <a:gd name="f23" fmla="*/ f19 1 f15"/>
              <a:gd name="f24" fmla="*/ f17 1 f15"/>
              <a:gd name="f25" fmla="*/ f20 1 f15"/>
              <a:gd name="f26" fmla="*/ f21 1 f15"/>
              <a:gd name="f27" fmla="*/ f22 1 f15"/>
              <a:gd name="f28" fmla="*/ f18 1 f15"/>
              <a:gd name="f29" fmla="*/ f24 f8 1"/>
              <a:gd name="f30" fmla="*/ f28 f8 1"/>
              <a:gd name="f31" fmla="*/ f28 f9 1"/>
              <a:gd name="f32" fmla="*/ f24 f9 1"/>
              <a:gd name="f33" fmla="*/ f23 f8 1"/>
              <a:gd name="f34" fmla="*/ f25 f8 1"/>
              <a:gd name="f35" fmla="*/ f26 f9 1"/>
              <a:gd name="f36" fmla="*/ f27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2"/>
              </a:cxn>
              <a:cxn ang="f16">
                <a:pos x="f34" y="f35"/>
              </a:cxn>
              <a:cxn ang="f16">
                <a:pos x="f33" y="f36"/>
              </a:cxn>
              <a:cxn ang="f16">
                <a:pos x="f29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00AE00"/>
          </a:solidFill>
          <a:ln w="9363" cap="sq">
            <a:solidFill>
              <a:srgbClr val="FFFFFF"/>
            </a:solidFill>
            <a:prstDash val="solid"/>
            <a:miter/>
          </a:ln>
        </p:spPr>
        <p:txBody>
          <a:bodyPr vert="horz" wrap="none" lIns="81719" tIns="40681" rIns="81719" bIns="4068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Utilisateurs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  Résultats statistiques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Qualité des produits</a:t>
            </a:r>
          </a:p>
        </p:txBody>
      </p:sp>
      <p:sp>
        <p:nvSpPr>
          <p:cNvPr id="6" name="Forme libre : forme 4"/>
          <p:cNvSpPr/>
          <p:nvPr/>
        </p:nvSpPr>
        <p:spPr>
          <a:xfrm>
            <a:off x="323999" y="2592717"/>
            <a:ext cx="4032001" cy="12952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0 f15 1"/>
              <a:gd name="f18" fmla="*/ 21600 f15 1"/>
              <a:gd name="f19" fmla="*/ 1828800 f15 1"/>
              <a:gd name="f20" fmla="*/ 3657600 f15 1"/>
              <a:gd name="f21" fmla="*/ 783432 f15 1"/>
              <a:gd name="f22" fmla="*/ 1566863 f15 1"/>
              <a:gd name="f23" fmla="*/ f19 1 f15"/>
              <a:gd name="f24" fmla="*/ f17 1 f15"/>
              <a:gd name="f25" fmla="*/ f20 1 f15"/>
              <a:gd name="f26" fmla="*/ f21 1 f15"/>
              <a:gd name="f27" fmla="*/ f22 1 f15"/>
              <a:gd name="f28" fmla="*/ f18 1 f15"/>
              <a:gd name="f29" fmla="*/ f24 f8 1"/>
              <a:gd name="f30" fmla="*/ f28 f8 1"/>
              <a:gd name="f31" fmla="*/ f28 f9 1"/>
              <a:gd name="f32" fmla="*/ f24 f9 1"/>
              <a:gd name="f33" fmla="*/ f23 f8 1"/>
              <a:gd name="f34" fmla="*/ f25 f8 1"/>
              <a:gd name="f35" fmla="*/ f26 f9 1"/>
              <a:gd name="f36" fmla="*/ f27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2"/>
              </a:cxn>
              <a:cxn ang="f16">
                <a:pos x="f34" y="f35"/>
              </a:cxn>
              <a:cxn ang="f16">
                <a:pos x="f33" y="f36"/>
              </a:cxn>
              <a:cxn ang="f16">
                <a:pos x="f29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660066"/>
          </a:solidFill>
          <a:ln w="9363" cap="sq">
            <a:solidFill>
              <a:srgbClr val="FFFFFF"/>
            </a:solidFill>
            <a:prstDash val="solid"/>
            <a:miter/>
          </a:ln>
        </p:spPr>
        <p:txBody>
          <a:bodyPr vert="horz" wrap="none" lIns="81719" tIns="40681" rIns="81719" bIns="4068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Producteurs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Procédures statistiques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Qualité des processus</a:t>
            </a:r>
          </a:p>
        </p:txBody>
      </p:sp>
      <p:sp>
        <p:nvSpPr>
          <p:cNvPr id="7" name="Forme libre : forme 5"/>
          <p:cNvSpPr/>
          <p:nvPr/>
        </p:nvSpPr>
        <p:spPr>
          <a:xfrm>
            <a:off x="323999" y="4104000"/>
            <a:ext cx="4032001" cy="12952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0 f15 1"/>
              <a:gd name="f18" fmla="*/ 21600 f15 1"/>
              <a:gd name="f19" fmla="*/ 1828800 f15 1"/>
              <a:gd name="f20" fmla="*/ 3657600 f15 1"/>
              <a:gd name="f21" fmla="*/ 783432 f15 1"/>
              <a:gd name="f22" fmla="*/ 1566863 f15 1"/>
              <a:gd name="f23" fmla="*/ f19 1 f15"/>
              <a:gd name="f24" fmla="*/ f17 1 f15"/>
              <a:gd name="f25" fmla="*/ f20 1 f15"/>
              <a:gd name="f26" fmla="*/ f21 1 f15"/>
              <a:gd name="f27" fmla="*/ f22 1 f15"/>
              <a:gd name="f28" fmla="*/ f18 1 f15"/>
              <a:gd name="f29" fmla="*/ f24 f8 1"/>
              <a:gd name="f30" fmla="*/ f28 f8 1"/>
              <a:gd name="f31" fmla="*/ f28 f9 1"/>
              <a:gd name="f32" fmla="*/ f24 f9 1"/>
              <a:gd name="f33" fmla="*/ f23 f8 1"/>
              <a:gd name="f34" fmla="*/ f25 f8 1"/>
              <a:gd name="f35" fmla="*/ f26 f9 1"/>
              <a:gd name="f36" fmla="*/ f27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2"/>
              </a:cxn>
              <a:cxn ang="f16">
                <a:pos x="f34" y="f35"/>
              </a:cxn>
              <a:cxn ang="f16">
                <a:pos x="f33" y="f36"/>
              </a:cxn>
              <a:cxn ang="f16">
                <a:pos x="f29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C0C0C0"/>
          </a:solidFill>
          <a:ln w="9363" cap="sq">
            <a:solidFill>
              <a:srgbClr val="FFFFFF"/>
            </a:solidFill>
            <a:prstDash val="solid"/>
            <a:miter/>
          </a:ln>
        </p:spPr>
        <p:txBody>
          <a:bodyPr vert="horz" wrap="none" lIns="81719" tIns="40681" rIns="81719" bIns="4068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Environnement institutionnel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Qualité du cadre institutionnel du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système statistique</a:t>
            </a:r>
          </a:p>
        </p:txBody>
      </p:sp>
      <p:sp>
        <p:nvSpPr>
          <p:cNvPr id="8" name="Forme libre : forme 6"/>
          <p:cNvSpPr/>
          <p:nvPr/>
        </p:nvSpPr>
        <p:spPr>
          <a:xfrm>
            <a:off x="4370036" y="863998"/>
            <a:ext cx="2829958" cy="1456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0 f15 1"/>
              <a:gd name="f18" fmla="*/ 21600 f15 1"/>
              <a:gd name="f19" fmla="*/ 1434666 f15 1"/>
              <a:gd name="f20" fmla="*/ 2869331 f15 1"/>
              <a:gd name="f21" fmla="*/ 705068 f15 1"/>
              <a:gd name="f22" fmla="*/ 1410135 f15 1"/>
              <a:gd name="f23" fmla="*/ f19 1 f15"/>
              <a:gd name="f24" fmla="*/ f17 1 f15"/>
              <a:gd name="f25" fmla="*/ f20 1 f15"/>
              <a:gd name="f26" fmla="*/ f21 1 f15"/>
              <a:gd name="f27" fmla="*/ f22 1 f15"/>
              <a:gd name="f28" fmla="*/ f18 1 f15"/>
              <a:gd name="f29" fmla="*/ f24 f8 1"/>
              <a:gd name="f30" fmla="*/ f28 f8 1"/>
              <a:gd name="f31" fmla="*/ f28 f9 1"/>
              <a:gd name="f32" fmla="*/ f24 f9 1"/>
              <a:gd name="f33" fmla="*/ f23 f8 1"/>
              <a:gd name="f34" fmla="*/ f25 f8 1"/>
              <a:gd name="f35" fmla="*/ f26 f9 1"/>
              <a:gd name="f36" fmla="*/ f27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2"/>
              </a:cxn>
              <a:cxn ang="f16">
                <a:pos x="f34" y="f35"/>
              </a:cxn>
              <a:cxn ang="f16">
                <a:pos x="f33" y="f36"/>
              </a:cxn>
              <a:cxn ang="f16">
                <a:pos x="f29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81719" tIns="42483" rIns="81719" bIns="42483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(11) Pertinence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(12) Exactitude et fiabilité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(13) Actualité et ponctualité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(14) Cohérence et comparabilité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(15) Accessibilité et clarté</a:t>
            </a:r>
          </a:p>
        </p:txBody>
      </p:sp>
      <p:sp>
        <p:nvSpPr>
          <p:cNvPr id="9" name="Forme libre : forme 7"/>
          <p:cNvSpPr/>
          <p:nvPr/>
        </p:nvSpPr>
        <p:spPr>
          <a:xfrm>
            <a:off x="4416122" y="2369521"/>
            <a:ext cx="4367878" cy="1223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0 f15 1"/>
              <a:gd name="f18" fmla="*/ 21600 f15 1"/>
              <a:gd name="f19" fmla="*/ 1981200 f15 1"/>
              <a:gd name="f20" fmla="*/ 3962400 f15 1"/>
              <a:gd name="f21" fmla="*/ 606425 f15 1"/>
              <a:gd name="f22" fmla="*/ 1212850 f15 1"/>
              <a:gd name="f23" fmla="*/ f19 1 f15"/>
              <a:gd name="f24" fmla="*/ f17 1 f15"/>
              <a:gd name="f25" fmla="*/ f20 1 f15"/>
              <a:gd name="f26" fmla="*/ f21 1 f15"/>
              <a:gd name="f27" fmla="*/ f22 1 f15"/>
              <a:gd name="f28" fmla="*/ f18 1 f15"/>
              <a:gd name="f29" fmla="*/ f24 f8 1"/>
              <a:gd name="f30" fmla="*/ f28 f8 1"/>
              <a:gd name="f31" fmla="*/ f28 f9 1"/>
              <a:gd name="f32" fmla="*/ f24 f9 1"/>
              <a:gd name="f33" fmla="*/ f23 f8 1"/>
              <a:gd name="f34" fmla="*/ f25 f8 1"/>
              <a:gd name="f35" fmla="*/ f26 f9 1"/>
              <a:gd name="f36" fmla="*/ f27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2"/>
              </a:cxn>
              <a:cxn ang="f16">
                <a:pos x="f34" y="f35"/>
              </a:cxn>
              <a:cxn ang="f16">
                <a:pos x="f33" y="f36"/>
              </a:cxn>
              <a:cxn ang="f16">
                <a:pos x="f29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81719" tIns="42483" rIns="81719" bIns="42483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(7) Méthodologie solide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(8) Procédures statistiques adaptées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(9) Charge non excessive pour les déclarants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(10) Rapport coût-efficacité</a:t>
            </a:r>
          </a:p>
        </p:txBody>
      </p:sp>
      <p:sp>
        <p:nvSpPr>
          <p:cNvPr id="10" name="Forme libre : forme 8"/>
          <p:cNvSpPr/>
          <p:nvPr/>
        </p:nvSpPr>
        <p:spPr>
          <a:xfrm>
            <a:off x="4392000" y="3672001"/>
            <a:ext cx="4115878" cy="2005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0 f15 1"/>
              <a:gd name="f18" fmla="*/ 21600 f15 1"/>
              <a:gd name="f19" fmla="*/ 1866900 f15 1"/>
              <a:gd name="f20" fmla="*/ 3733800 f15 1"/>
              <a:gd name="f21" fmla="*/ 866775 f15 1"/>
              <a:gd name="f22" fmla="*/ 1733550 f15 1"/>
              <a:gd name="f23" fmla="*/ f19 1 f15"/>
              <a:gd name="f24" fmla="*/ f17 1 f15"/>
              <a:gd name="f25" fmla="*/ f20 1 f15"/>
              <a:gd name="f26" fmla="*/ f21 1 f15"/>
              <a:gd name="f27" fmla="*/ f22 1 f15"/>
              <a:gd name="f28" fmla="*/ f18 1 f15"/>
              <a:gd name="f29" fmla="*/ f24 f8 1"/>
              <a:gd name="f30" fmla="*/ f28 f8 1"/>
              <a:gd name="f31" fmla="*/ f28 f9 1"/>
              <a:gd name="f32" fmla="*/ f24 f9 1"/>
              <a:gd name="f33" fmla="*/ f23 f8 1"/>
              <a:gd name="f34" fmla="*/ f25 f8 1"/>
              <a:gd name="f35" fmla="*/ f26 f9 1"/>
              <a:gd name="f36" fmla="*/ f27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3" y="f32"/>
              </a:cxn>
              <a:cxn ang="f16">
                <a:pos x="f34" y="f35"/>
              </a:cxn>
              <a:cxn ang="f16">
                <a:pos x="f33" y="f36"/>
              </a:cxn>
              <a:cxn ang="f16">
                <a:pos x="f29" y="f35"/>
              </a:cxn>
            </a:cxnLst>
            <a:rect l="f29" t="f32" r="f30" b="f31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81719" tIns="42483" rIns="81719" bIns="42483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(1) Indépendance professionnelle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CE181E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(1bis) Coordination et coopération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(2) Mandat pour la collecte des données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(3) Adéquation des ressources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(4) Engagement sur la qualité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(5) Secret statistique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Microsoft YaHei" pitchFamily="2"/>
                <a:cs typeface="Microsoft YaHei" pitchFamily="2"/>
              </a:rPr>
              <a:t>(6) Impartialité et objectivité</a:t>
            </a: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48755" y="1079997"/>
            <a:ext cx="1515243" cy="21708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Forme libre : forme 10"/>
          <p:cNvSpPr/>
          <p:nvPr/>
        </p:nvSpPr>
        <p:spPr>
          <a:xfrm>
            <a:off x="7704002" y="4076642"/>
            <a:ext cx="2376004" cy="1179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4"/>
              <a:gd name="f8" fmla="val 4340"/>
              <a:gd name="f9" fmla="val 9722"/>
              <a:gd name="f10" fmla="val 1887"/>
              <a:gd name="f11" fmla="val 8548"/>
              <a:gd name="f12" fmla="val 6383"/>
              <a:gd name="f13" fmla="val 4503"/>
              <a:gd name="f14" fmla="val 3626"/>
              <a:gd name="f15" fmla="val 5373"/>
              <a:gd name="f16" fmla="val 7816"/>
              <a:gd name="f17" fmla="val 1174"/>
              <a:gd name="f18" fmla="val 8270"/>
              <a:gd name="f19" fmla="val 3934"/>
              <a:gd name="f20" fmla="val 11592"/>
              <a:gd name="f21" fmla="val 12875"/>
              <a:gd name="f22" fmla="val 3329"/>
              <a:gd name="f23" fmla="val 15372"/>
              <a:gd name="f24" fmla="val 1283"/>
              <a:gd name="f25" fmla="val 17824"/>
              <a:gd name="f26" fmla="val 4804"/>
              <a:gd name="f27" fmla="val 18239"/>
              <a:gd name="f28" fmla="val 4918"/>
              <a:gd name="f29" fmla="val 7525"/>
              <a:gd name="f30" fmla="val 18125"/>
              <a:gd name="f31" fmla="val 8698"/>
              <a:gd name="f32" fmla="val 19712"/>
              <a:gd name="f33" fmla="val 9871"/>
              <a:gd name="f34" fmla="val 17371"/>
              <a:gd name="f35" fmla="val 11614"/>
              <a:gd name="f36" fmla="val 18844"/>
              <a:gd name="f37" fmla="val 12178"/>
              <a:gd name="f38" fmla="val 15937"/>
              <a:gd name="f39" fmla="val 14943"/>
              <a:gd name="f40" fmla="val 14640"/>
              <a:gd name="f41" fmla="val 14348"/>
              <a:gd name="f42" fmla="val 18878"/>
              <a:gd name="f43" fmla="val 15632"/>
              <a:gd name="f44" fmla="val 16382"/>
              <a:gd name="f45" fmla="val 12311"/>
              <a:gd name="f46" fmla="val 18270"/>
              <a:gd name="f47" fmla="val 11292"/>
              <a:gd name="f48" fmla="val 16986"/>
              <a:gd name="f49" fmla="val 9404"/>
              <a:gd name="f50" fmla="val 6646"/>
              <a:gd name="f51" fmla="val 6533"/>
              <a:gd name="f52" fmla="val 18005"/>
              <a:gd name="f53" fmla="val 3172"/>
              <a:gd name="f54" fmla="val 14524"/>
              <a:gd name="f55" fmla="val 5778"/>
              <a:gd name="f56" fmla="val 14789"/>
              <a:gd name="f57" fmla="+- 0 0 0"/>
              <a:gd name="f58" fmla="*/ f3 1 21600"/>
              <a:gd name="f59" fmla="*/ f4 1 21600"/>
              <a:gd name="f60" fmla="val f5"/>
              <a:gd name="f61" fmla="val f6"/>
              <a:gd name="f62" fmla="*/ f57 f0 1"/>
              <a:gd name="f63" fmla="+- f61 0 f60"/>
              <a:gd name="f64" fmla="*/ f62 1 f2"/>
              <a:gd name="f65" fmla="*/ f63 1 21600"/>
              <a:gd name="f66" fmla="+- f64 0 f1"/>
              <a:gd name="f67" fmla="*/ 5400 f65 1"/>
              <a:gd name="f68" fmla="*/ 14160 f65 1"/>
              <a:gd name="f69" fmla="*/ 15290 f65 1"/>
              <a:gd name="f70" fmla="*/ 6570 f65 1"/>
              <a:gd name="f71" fmla="*/ 9722 f65 1"/>
              <a:gd name="f72" fmla="*/ 1887 f65 1"/>
              <a:gd name="f73" fmla="*/ 0 f65 1"/>
              <a:gd name="f74" fmla="*/ 12875 f65 1"/>
              <a:gd name="f75" fmla="*/ 11614 f65 1"/>
              <a:gd name="f76" fmla="*/ 18844 f65 1"/>
              <a:gd name="f77" fmla="*/ 21600 f65 1"/>
              <a:gd name="f78" fmla="*/ 6646 f65 1"/>
              <a:gd name="f79" fmla="*/ f71 1 f65"/>
              <a:gd name="f80" fmla="*/ f72 1 f65"/>
              <a:gd name="f81" fmla="*/ f73 1 f65"/>
              <a:gd name="f82" fmla="*/ f74 1 f65"/>
              <a:gd name="f83" fmla="*/ f75 1 f65"/>
              <a:gd name="f84" fmla="*/ f76 1 f65"/>
              <a:gd name="f85" fmla="*/ f77 1 f65"/>
              <a:gd name="f86" fmla="*/ f78 1 f65"/>
              <a:gd name="f87" fmla="*/ f67 1 f65"/>
              <a:gd name="f88" fmla="*/ f68 1 f65"/>
              <a:gd name="f89" fmla="*/ f70 1 f65"/>
              <a:gd name="f90" fmla="*/ f69 1 f65"/>
              <a:gd name="f91" fmla="*/ f87 f58 1"/>
              <a:gd name="f92" fmla="*/ f88 f58 1"/>
              <a:gd name="f93" fmla="*/ f90 f59 1"/>
              <a:gd name="f94" fmla="*/ f89 f59 1"/>
              <a:gd name="f95" fmla="*/ f79 f58 1"/>
              <a:gd name="f96" fmla="*/ f80 f59 1"/>
              <a:gd name="f97" fmla="*/ f81 f58 1"/>
              <a:gd name="f98" fmla="*/ f82 f59 1"/>
              <a:gd name="f99" fmla="*/ f83 f58 1"/>
              <a:gd name="f100" fmla="*/ f84 f59 1"/>
              <a:gd name="f101" fmla="*/ f85 f58 1"/>
              <a:gd name="f102" fmla="*/ f8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95" y="f96"/>
              </a:cxn>
              <a:cxn ang="f66">
                <a:pos x="f97" y="f98"/>
              </a:cxn>
              <a:cxn ang="f66">
                <a:pos x="f99" y="f100"/>
              </a:cxn>
              <a:cxn ang="f66">
                <a:pos x="f101" y="f102"/>
              </a:cxn>
            </a:cxnLst>
            <a:rect l="f91" t="f94" r="f92" b="f93"/>
            <a:pathLst>
              <a:path w="21600" h="21600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5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6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4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6" y="f50"/>
                </a:lnTo>
                <a:lnTo>
                  <a:pt x="f4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"/>
                </a:lnTo>
                <a:lnTo>
                  <a:pt x="f7" y="f8"/>
                </a:lnTo>
                <a:close/>
              </a:path>
            </a:pathLst>
          </a:custGeom>
          <a:noFill/>
          <a:ln w="0" cap="flat">
            <a:solidFill>
              <a:srgbClr val="3465A4"/>
            </a:solidFill>
            <a:prstDash val="solid"/>
            <a:miter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13" name="ZoneTexte 11"/>
          <p:cNvSpPr txBox="1"/>
          <p:nvPr/>
        </p:nvSpPr>
        <p:spPr>
          <a:xfrm>
            <a:off x="8136002" y="4536000"/>
            <a:ext cx="1439997" cy="388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CE181E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NEW ! 2017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E873FB-244C-44D9-B412-F375E4541AF6}" type="slidenum">
              <a:t>7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Un contrôle de la conformité aux principes du code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575998" y="1430999"/>
            <a:ext cx="8640001" cy="1652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 rapport annuel de l’Autorité de la statistique publique (ASP)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1" i="0" u="none" strike="noStrike" kern="1200" cap="none" spc="0" baseline="0">
              <a:solidFill>
                <a:srgbClr val="729FCF"/>
              </a:solidFill>
              <a:uFillTx/>
              <a:latin typeface="Arial" pitchFamily="34"/>
              <a:ea typeface="SimSun" pitchFamily="2"/>
              <a:cs typeface="Lucida San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>
                <a:solidFill>
                  <a:srgbClr val="729FCF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Les revues par les pairs, en France : 2007, 2014, 2021 ?</a:t>
            </a:r>
          </a:p>
        </p:txBody>
      </p:sp>
      <p:sp>
        <p:nvSpPr>
          <p:cNvPr id="5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1223997" y="2458803"/>
            <a:ext cx="8064002" cy="3110395"/>
          </a:xfrm>
        </p:spPr>
        <p:txBody>
          <a:bodyPr/>
          <a:lstStyle/>
          <a:p>
            <a:pPr lvl="0"/>
            <a:r>
              <a:rPr lang="fr-FR"/>
              <a:t> </a:t>
            </a:r>
          </a:p>
          <a:p>
            <a:pPr lvl="0"/>
            <a:endParaRPr lang="fr-FR"/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2400"/>
              <a:t>Une auto-évaluation préalable</a:t>
            </a:r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2400"/>
              <a:t>Une visite par les pairs</a:t>
            </a:r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2400"/>
              <a:t>Un rapport d’évaluation</a:t>
            </a:r>
          </a:p>
          <a:p>
            <a:pPr lvl="0" algn="just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2400"/>
              <a:t>Un plan d’actions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9999" y="719998"/>
            <a:ext cx="2051995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363BE2-3114-4210-8B53-C343D8D0D3FF}" type="slidenum">
              <a:t>8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1799996" y="0"/>
            <a:ext cx="8280001" cy="719998"/>
          </a:xfrm>
        </p:spPr>
        <p:txBody>
          <a:bodyPr>
            <a:spAutoFit/>
          </a:bodyPr>
          <a:lstStyle/>
          <a:p>
            <a:pPr lvl="0"/>
            <a:r>
              <a:rPr lang="fr-FR"/>
              <a:t>Les revues par les pairs</a:t>
            </a:r>
          </a:p>
        </p:txBody>
      </p:sp>
      <p:sp>
        <p:nvSpPr>
          <p:cNvPr id="4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43999" y="1871996"/>
            <a:ext cx="6047997" cy="3600001"/>
          </a:xfrm>
        </p:spPr>
        <p:txBody>
          <a:bodyPr/>
          <a:lstStyle/>
          <a:p>
            <a:pPr lvl="0" algn="l"/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S’assurer que le Système Statistique Européen (SSE) respecte un cadre qualité fondé sur le Code de bonnes pratiques de la statistique européenne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r>
              <a:rPr lang="fr-FR" sz="1800"/>
              <a:t>Améliorer la qualité de la production des Instituts (INS) et des autres producteurs de statistiques européennes (ONAs) par :</a:t>
            </a:r>
            <a:br>
              <a:rPr lang="fr-FR" sz="1800"/>
            </a:br>
            <a:r>
              <a:rPr lang="fr-FR" sz="1800"/>
              <a:t>- la formulation de recommandations </a:t>
            </a:r>
            <a:br>
              <a:rPr lang="fr-FR" sz="1800"/>
            </a:br>
            <a:r>
              <a:rPr lang="fr-FR" sz="1800"/>
              <a:t>- le partage de bonnes pratiques </a:t>
            </a:r>
            <a:br>
              <a:rPr lang="fr-FR" sz="1800"/>
            </a:br>
            <a:r>
              <a:rPr lang="fr-FR" sz="1800"/>
              <a:t>- la sensibilisation des autorités gouvernementales aux enjeux de la statistique publique</a:t>
            </a:r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  <a:p>
            <a:pPr lvl="0" algn="l">
              <a:buClr>
                <a:srgbClr val="5B8ED4"/>
              </a:buClr>
              <a:buSzPct val="45000"/>
              <a:buFont typeface="OpenSymbol"/>
              <a:buChar char="●"/>
            </a:pPr>
            <a:endParaRPr lang="fr-FR" sz="1800"/>
          </a:p>
        </p:txBody>
      </p:sp>
      <p:sp>
        <p:nvSpPr>
          <p:cNvPr id="5" name="ZoneTexte 3"/>
          <p:cNvSpPr txBox="1"/>
          <p:nvPr/>
        </p:nvSpPr>
        <p:spPr>
          <a:xfrm>
            <a:off x="359999" y="1196638"/>
            <a:ext cx="9431999" cy="4593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F417A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Les objectifs</a:t>
            </a:r>
          </a:p>
        </p:txBody>
      </p:sp>
      <p:sp>
        <p:nvSpPr>
          <p:cNvPr id="6" name="Forme libre : forme 4"/>
          <p:cNvSpPr/>
          <p:nvPr/>
        </p:nvSpPr>
        <p:spPr>
          <a:xfrm>
            <a:off x="467999" y="1674001"/>
            <a:ext cx="1835996" cy="5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F417A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2617">
            <a:off x="6416519" y="1013832"/>
            <a:ext cx="3187799" cy="45770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 txBox="1"/>
          <p:nvPr/>
        </p:nvSpPr>
        <p:spPr>
          <a:xfrm>
            <a:off x="9531723" y="729362"/>
            <a:ext cx="1484281" cy="143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10B827-E2E6-4833-9BDE-39D4F1F60DC9}" type="slidenum">
              <a:t>9</a:t>
            </a:fld>
            <a:endParaRPr lang="fr-FR" sz="900" b="0" i="0" u="none" strike="noStrike" kern="1200" cap="none" spc="0" baseline="0">
              <a:solidFill>
                <a:srgbClr val="F5BBC2"/>
              </a:solidFill>
              <a:uFillTx/>
              <a:latin typeface="Arial" pitchFamily="34"/>
              <a:ea typeface="Tahoma" pitchFamily="2"/>
              <a:cs typeface="Tahoma" pitchFamily="2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3204002" y="2736003"/>
            <a:ext cx="3780001" cy="946440"/>
          </a:xfrm>
        </p:spPr>
        <p:txBody>
          <a:bodyPr>
            <a:spAutoFit/>
          </a:bodyPr>
          <a:lstStyle/>
          <a:p>
            <a:pPr lvl="0"/>
            <a:r>
              <a:rPr lang="fr-FR"/>
              <a:t>La deuxième peer review :</a:t>
            </a:r>
            <a:br>
              <a:rPr lang="fr-FR"/>
            </a:br>
            <a:r>
              <a:rPr lang="fr-FR"/>
              <a:t>témoignage d’un pair</a:t>
            </a:r>
          </a:p>
        </p:txBody>
      </p:sp>
      <p:sp>
        <p:nvSpPr>
          <p:cNvPr id="4" name="ZoneTexte 2"/>
          <p:cNvSpPr txBox="1"/>
          <p:nvPr/>
        </p:nvSpPr>
        <p:spPr>
          <a:xfrm>
            <a:off x="7992002" y="695520"/>
            <a:ext cx="1511996" cy="2048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0" i="0" u="none" strike="noStrike" kern="1200" cap="none" spc="0" baseline="0">
                <a:solidFill>
                  <a:srgbClr val="F5BBC2"/>
                </a:solidFill>
                <a:uFillTx/>
                <a:latin typeface="Arial" pitchFamily="34"/>
                <a:ea typeface="SimSun" pitchFamily="2"/>
                <a:cs typeface="Lucida Sans" pitchFamily="2"/>
              </a:rPr>
              <a:t>PARTIE 02</a:t>
            </a:r>
          </a:p>
        </p:txBody>
      </p:sp>
      <p:sp>
        <p:nvSpPr>
          <p:cNvPr id="5" name="ZoneTexte 3"/>
          <p:cNvSpPr txBox="1"/>
          <p:nvPr/>
        </p:nvSpPr>
        <p:spPr>
          <a:xfrm>
            <a:off x="1547996" y="2576879"/>
            <a:ext cx="1655996" cy="1671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500" b="1" i="0" u="none" strike="noStrike" kern="1200" cap="none" spc="0" baseline="0">
                <a:solidFill>
                  <a:srgbClr val="0F417A"/>
                </a:solidFill>
                <a:uFillTx/>
                <a:latin typeface="Arial Black" pitchFamily="18"/>
                <a:ea typeface="SimSun" pitchFamily="2"/>
                <a:cs typeface="Lucida Sans" pitchFamily="2"/>
              </a:rPr>
              <a:t>02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69000" y="2880003"/>
            <a:ext cx="927000" cy="863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1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13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ytuł i zawartoś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1620</Words>
  <Application>Microsoft Office PowerPoint</Application>
  <PresentationFormat>Grand écran</PresentationFormat>
  <Paragraphs>377</Paragraphs>
  <Slides>43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43</vt:i4>
      </vt:variant>
    </vt:vector>
  </HeadingPairs>
  <TitlesOfParts>
    <vt:vector size="67" baseType="lpstr">
      <vt:lpstr>Microsoft YaHei</vt:lpstr>
      <vt:lpstr>SimSun</vt:lpstr>
      <vt:lpstr>Arial</vt:lpstr>
      <vt:lpstr>Arial Black</vt:lpstr>
      <vt:lpstr>Arial Narrow</vt:lpstr>
      <vt:lpstr>Calibri</vt:lpstr>
      <vt:lpstr>Calibri Light</vt:lpstr>
      <vt:lpstr>Liberation Sans</vt:lpstr>
      <vt:lpstr>Liberation Serif</vt:lpstr>
      <vt:lpstr>Lucida Sans</vt:lpstr>
      <vt:lpstr>OpenSymbol</vt:lpstr>
      <vt:lpstr>Segoe UI Emoji</vt:lpstr>
      <vt:lpstr>StarSymbol</vt:lpstr>
      <vt:lpstr>Tahoma</vt:lpstr>
      <vt:lpstr>Default 2</vt:lpstr>
      <vt:lpstr>Default 4</vt:lpstr>
      <vt:lpstr>Default 7</vt:lpstr>
      <vt:lpstr>Default 10</vt:lpstr>
      <vt:lpstr>Default 13</vt:lpstr>
      <vt:lpstr>Default 13_</vt:lpstr>
      <vt:lpstr>Tytuł i zawartość</vt:lpstr>
      <vt:lpstr>Default 12</vt:lpstr>
      <vt:lpstr>Thème Office</vt:lpstr>
      <vt:lpstr>Thème Office</vt:lpstr>
      <vt:lpstr>Qualité et Revues par les pairs </vt:lpstr>
      <vt:lpstr>01</vt:lpstr>
      <vt:lpstr>La qualité à l’Insee : le cadre de référence</vt:lpstr>
      <vt:lpstr>Présentation PowerPoint</vt:lpstr>
      <vt:lpstr>Présentation PowerPoint</vt:lpstr>
      <vt:lpstr>Une référence : le code de bonnes pratiques</vt:lpstr>
      <vt:lpstr>Un contrôle de la conformité aux principes du code</vt:lpstr>
      <vt:lpstr>Les revues par les pairs</vt:lpstr>
      <vt:lpstr>La deuxième peer review : témoignage d’un pair</vt:lpstr>
      <vt:lpstr>Présentation PowerPoint</vt:lpstr>
      <vt:lpstr>Revues par les pairs du système statistique européen</vt:lpstr>
      <vt:lpstr>Présentation PowerPoint</vt:lpstr>
      <vt:lpstr>Présentation PowerPoint</vt:lpstr>
      <vt:lpstr>Revues par les pairs du système statistique européen</vt:lpstr>
      <vt:lpstr>Revues par les pairs du système statistique européen</vt:lpstr>
      <vt:lpstr>Présentation PowerPoint</vt:lpstr>
      <vt:lpstr>Revues par les pairs du système statistique européen</vt:lpstr>
      <vt:lpstr>Présentation PowerPoint</vt:lpstr>
      <vt:lpstr>Les actions  mises en œuvre par l’Insee  suite à la deuxième revue</vt:lpstr>
      <vt:lpstr>Une politique qualité qui fixe la cible</vt:lpstr>
      <vt:lpstr>Dans une logique d’amélioration continue</vt:lpstr>
      <vt:lpstr>La stratégie qualité de l’Insee, qui définit la trajectoire</vt:lpstr>
      <vt:lpstr>01</vt:lpstr>
      <vt:lpstr>La gouvernance</vt:lpstr>
      <vt:lpstr>Présentation PowerPoint</vt:lpstr>
      <vt:lpstr>Une formalisation de la gouvernance qualité</vt:lpstr>
      <vt:lpstr>Un diagramme de processus pour piloter les démarches qualité</vt:lpstr>
      <vt:lpstr>Les compétences</vt:lpstr>
      <vt:lpstr>Tirer le meilleur parti des ressources disponibles</vt:lpstr>
      <vt:lpstr>Les démarches processus</vt:lpstr>
      <vt:lpstr>Une démarche qualité, c’est quoi ?</vt:lpstr>
      <vt:lpstr>Les outils pour analyser les risques</vt:lpstr>
      <vt:lpstr>Vers une revue systématique des processus prise en charge par les producteurs</vt:lpstr>
      <vt:lpstr>Les engagements européens</vt:lpstr>
      <vt:lpstr>Le respect des engagements européens</vt:lpstr>
      <vt:lpstr>Les besoins des utilisateurs</vt:lpstr>
      <vt:lpstr>L’analyse des besoins des utilisateurs et l’évaluation de leur satisfaction</vt:lpstr>
      <vt:lpstr>La qualité à l’Insee : où en est-on ?</vt:lpstr>
      <vt:lpstr>Les ressources</vt:lpstr>
      <vt:lpstr>Les contours de la  3ème revue par les pairs</vt:lpstr>
      <vt:lpstr>La préparation de la 3ème revue par les pairs (2021 pour la France?)</vt:lpstr>
      <vt:lpstr>Ce qu’il faut retenir</vt:lpstr>
      <vt:lpstr>Retrouvez-nous sur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Qualité et Revues par les pairs</dc:title>
  <dc:creator>Alain Brilleau</dc:creator>
  <cp:lastModifiedBy>Hp</cp:lastModifiedBy>
  <cp:revision>165</cp:revision>
  <cp:lastPrinted>2019-06-17T13:28:11Z</cp:lastPrinted>
  <dcterms:created xsi:type="dcterms:W3CDTF">2018-05-02T15:38:36Z</dcterms:created>
  <dcterms:modified xsi:type="dcterms:W3CDTF">2022-03-01T11:14:37Z</dcterms:modified>
</cp:coreProperties>
</file>