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2" r:id="rId4"/>
    <p:sldId id="267" r:id="rId5"/>
    <p:sldId id="264" r:id="rId6"/>
    <p:sldId id="265" r:id="rId7"/>
    <p:sldId id="266" r:id="rId8"/>
    <p:sldId id="268" r:id="rId9"/>
    <p:sldId id="261" r:id="rId10"/>
  </p:sldIdLst>
  <p:sldSz cx="9144000" cy="5715000" type="screen16x1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74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D74D5-789A-4AA3-8661-8FA4B04D7604}" type="datetimeFigureOut">
              <a:rPr lang="fr-FR" smtClean="0"/>
              <a:t>12/07/2016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6A754-61A7-42D4-A7C2-AC0DF28468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549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B7E6E9-9459-4E76-94D2-0E7BC4CE28A0}" type="datetimeFigureOut">
              <a:rPr lang="fr-FR"/>
              <a:pPr>
                <a:defRPr/>
              </a:pPr>
              <a:t>12/07/2016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42EBE7-2676-476A-BD6E-35A96D6FD7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515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e de 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/>
        </p:nvSpPr>
        <p:spPr>
          <a:xfrm>
            <a:off x="-12700" y="2636838"/>
            <a:ext cx="9156700" cy="2111375"/>
          </a:xfrm>
          <a:custGeom>
            <a:avLst/>
            <a:gdLst>
              <a:gd name="connsiteX0" fmla="*/ 0 w 9169758"/>
              <a:gd name="connsiteY0" fmla="*/ 0 h 2474890"/>
              <a:gd name="connsiteX1" fmla="*/ 2923504 w 9169758"/>
              <a:gd name="connsiteY1" fmla="*/ 2292439 h 2474890"/>
              <a:gd name="connsiteX2" fmla="*/ 9169758 w 9169758"/>
              <a:gd name="connsiteY2" fmla="*/ 1094704 h 247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69758" h="2474890">
                <a:moveTo>
                  <a:pt x="0" y="0"/>
                </a:moveTo>
                <a:cubicBezTo>
                  <a:pt x="697605" y="1054994"/>
                  <a:pt x="1395211" y="2109988"/>
                  <a:pt x="2923504" y="2292439"/>
                </a:cubicBezTo>
                <a:cubicBezTo>
                  <a:pt x="4451797" y="2474890"/>
                  <a:pt x="6810777" y="1784797"/>
                  <a:pt x="9169758" y="109470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2889250" y="3627438"/>
            <a:ext cx="6254750" cy="2087562"/>
          </a:xfrm>
          <a:custGeom>
            <a:avLst/>
            <a:gdLst>
              <a:gd name="connsiteX0" fmla="*/ 1064654 w 6138930"/>
              <a:gd name="connsiteY0" fmla="*/ 2511380 h 2511380"/>
              <a:gd name="connsiteX1" fmla="*/ 845713 w 6138930"/>
              <a:gd name="connsiteY1" fmla="*/ 1596980 h 2511380"/>
              <a:gd name="connsiteX2" fmla="*/ 6138930 w 6138930"/>
              <a:gd name="connsiteY2" fmla="*/ 0 h 251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8930" h="2511380">
                <a:moveTo>
                  <a:pt x="1064654" y="2511380"/>
                </a:moveTo>
                <a:cubicBezTo>
                  <a:pt x="532327" y="2263461"/>
                  <a:pt x="0" y="2015543"/>
                  <a:pt x="845713" y="1596980"/>
                </a:cubicBezTo>
                <a:cubicBezTo>
                  <a:pt x="1691426" y="1178417"/>
                  <a:pt x="3915178" y="589208"/>
                  <a:pt x="613893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0" y="3649663"/>
            <a:ext cx="9144000" cy="1728787"/>
          </a:xfrm>
          <a:custGeom>
            <a:avLst/>
            <a:gdLst>
              <a:gd name="connsiteX0" fmla="*/ 0 w 9144000"/>
              <a:gd name="connsiteY0" fmla="*/ 2073499 h 2073499"/>
              <a:gd name="connsiteX1" fmla="*/ 3760631 w 9144000"/>
              <a:gd name="connsiteY1" fmla="*/ 1390919 h 2073499"/>
              <a:gd name="connsiteX2" fmla="*/ 9144000 w 9144000"/>
              <a:gd name="connsiteY2" fmla="*/ 0 h 207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0" h="2073499">
                <a:moveTo>
                  <a:pt x="0" y="2073499"/>
                </a:moveTo>
                <a:cubicBezTo>
                  <a:pt x="1118315" y="1905000"/>
                  <a:pt x="2236631" y="1736502"/>
                  <a:pt x="3760631" y="1390919"/>
                </a:cubicBezTo>
                <a:cubicBezTo>
                  <a:pt x="5284631" y="1045336"/>
                  <a:pt x="7214315" y="522668"/>
                  <a:pt x="914400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5076825" y="3695700"/>
            <a:ext cx="4067175" cy="2019300"/>
          </a:xfrm>
          <a:custGeom>
            <a:avLst/>
            <a:gdLst>
              <a:gd name="connsiteX0" fmla="*/ 3668332 w 3964546"/>
              <a:gd name="connsiteY0" fmla="*/ 2446986 h 2446986"/>
              <a:gd name="connsiteX1" fmla="*/ 49369 w 3964546"/>
              <a:gd name="connsiteY1" fmla="*/ 1262129 h 2446986"/>
              <a:gd name="connsiteX2" fmla="*/ 3964546 w 3964546"/>
              <a:gd name="connsiteY2" fmla="*/ 0 h 244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4546" h="2446986">
                <a:moveTo>
                  <a:pt x="3668332" y="2446986"/>
                </a:moveTo>
                <a:cubicBezTo>
                  <a:pt x="1834166" y="2058473"/>
                  <a:pt x="0" y="1669960"/>
                  <a:pt x="49369" y="1262129"/>
                </a:cubicBezTo>
                <a:cubicBezTo>
                  <a:pt x="98738" y="854298"/>
                  <a:pt x="2031642" y="427149"/>
                  <a:pt x="396454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" name="Picture 13" descr="Logo-AFRISTAT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193675"/>
            <a:ext cx="2303463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Espace réservé du titre 1"/>
          <p:cNvSpPr>
            <a:spLocks noGrp="1"/>
          </p:cNvSpPr>
          <p:nvPr>
            <p:ph type="ctrTitle"/>
          </p:nvPr>
        </p:nvSpPr>
        <p:spPr>
          <a:xfrm>
            <a:off x="685800" y="1992313"/>
            <a:ext cx="7772400" cy="1225550"/>
          </a:xfrm>
        </p:spPr>
        <p:txBody>
          <a:bodyPr/>
          <a:lstStyle>
            <a:lvl1pPr algn="ctr">
              <a:defRPr smtClean="0"/>
            </a:lvl1pPr>
          </a:lstStyle>
          <a:p>
            <a:pPr lvl="0"/>
            <a:r>
              <a:rPr lang="fr-FR" noProof="0" smtClean="0"/>
              <a:t>Cliquez pour modifier le style du titre</a:t>
            </a:r>
          </a:p>
        </p:txBody>
      </p:sp>
      <p:sp>
        <p:nvSpPr>
          <p:cNvPr id="26627" name="Espace réservé du texte 2"/>
          <p:cNvSpPr>
            <a:spLocks noGrp="1"/>
          </p:cNvSpPr>
          <p:nvPr>
            <p:ph type="subTitle" idx="1"/>
          </p:nvPr>
        </p:nvSpPr>
        <p:spPr>
          <a:xfrm>
            <a:off x="1371600" y="3362325"/>
            <a:ext cx="6400800" cy="1460500"/>
          </a:xfrm>
        </p:spPr>
        <p:txBody>
          <a:bodyPr/>
          <a:lstStyle>
            <a:lvl1pPr marL="0" indent="0" algn="ctr">
              <a:buFont typeface="Calibri" pitchFamily="34" charset="0"/>
              <a:buNone/>
              <a:defRPr smtClean="0"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C7A37-BD42-4C1E-9277-AEC551E1FDB0}" type="datetime1">
              <a:rPr lang="fr-FR" smtClean="0"/>
              <a:t>12/07/2016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74B3B-C974-4A8A-B6BE-C56D034BB2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53EBC-E460-4A9C-8C38-D13CBEAAA0E4}" type="datetime1">
              <a:rPr lang="fr-FR" smtClean="0"/>
              <a:t>12/07/2016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A18EC-DBE9-4629-A696-27E9C0DB2A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77D6F-30C6-48E8-AA92-F2A6CE1FD2A5}" type="datetime1">
              <a:rPr lang="fr-FR" smtClean="0"/>
              <a:t>12/07/2016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A48AD-F173-42FB-8657-175E85518D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1A0C0-600A-4147-B36D-DD25D6617762}" type="datetime1">
              <a:rPr lang="fr-FR" smtClean="0"/>
              <a:t>12/07/2016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B015-AE7D-406C-9BB7-1FD3A5C927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2A12-9715-4249-8C64-599EDED34A5A}" type="datetime1">
              <a:rPr lang="fr-FR" smtClean="0"/>
              <a:t>12/07/2016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E0C4-FCA3-41AC-BA4D-3D787B76FA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F5303-196D-45D1-9EEB-0F5EAB56A7BC}" type="datetime1">
              <a:rPr lang="fr-FR" smtClean="0"/>
              <a:t>12/07/2016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87E82-9872-4FC2-8141-5FFDBCC285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21DB3-88A7-42F3-AF02-7F310557F642}" type="datetime1">
              <a:rPr lang="fr-FR" smtClean="0"/>
              <a:t>12/07/2016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D85AC-97D6-468A-ACAE-129DF971D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57583-58F8-4A1A-8C8B-E61DC454BDF2}" type="datetime1">
              <a:rPr lang="fr-FR" smtClean="0"/>
              <a:t>12/07/2016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97463-0D36-4ED9-B38B-CEF98EEDC5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7E01E-315D-4170-BA11-551568498FF1}" type="datetime1">
              <a:rPr lang="fr-FR" smtClean="0"/>
              <a:t>12/07/2016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1C079-2898-4A05-A08C-72045C58F9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FA55C-29DA-40E9-BE46-8C1F6E91DD87}" type="datetime1">
              <a:rPr lang="fr-FR" smtClean="0"/>
              <a:t>12/07/2016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2D79E-B635-4E9C-B917-EA393D309D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7DF7B-D91E-43CF-84FE-774CED32FE5F}" type="datetime1">
              <a:rPr lang="fr-FR" smtClean="0"/>
              <a:t>12/07/2016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C0904-B411-40CF-86B5-F058310EDC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70C0">
                <a:alpha val="87000"/>
              </a:srgbClr>
            </a:gs>
            <a:gs pos="22000">
              <a:schemeClr val="accent1">
                <a:tint val="23500"/>
                <a:satMod val="160000"/>
                <a:alpha val="6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908175" y="228600"/>
            <a:ext cx="67786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5437188"/>
            <a:ext cx="161925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4D4D4D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62BAD23-D889-491D-AF47-8903418B6874}" type="datetime1">
              <a:rPr lang="fr-FR" smtClean="0"/>
              <a:t>12/07/2016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08175" y="5411788"/>
            <a:ext cx="6119813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16913" y="5411788"/>
            <a:ext cx="909637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rgbClr val="4D4D4D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66B39EE-C0A9-4888-AB15-FA06622FE2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1" name="Groupe 3"/>
          <p:cNvGrpSpPr>
            <a:grpSpLocks/>
          </p:cNvGrpSpPr>
          <p:nvPr/>
        </p:nvGrpSpPr>
        <p:grpSpPr bwMode="auto">
          <a:xfrm>
            <a:off x="215900" y="4010025"/>
            <a:ext cx="9182100" cy="1946275"/>
            <a:chOff x="-12879" y="4494727"/>
            <a:chExt cx="9182637" cy="2335369"/>
          </a:xfrm>
        </p:grpSpPr>
        <p:sp>
          <p:nvSpPr>
            <p:cNvPr id="2" name="Forme libre 4"/>
            <p:cNvSpPr/>
            <p:nvPr/>
          </p:nvSpPr>
          <p:spPr>
            <a:xfrm>
              <a:off x="-12879" y="4494727"/>
              <a:ext cx="9157236" cy="2156311"/>
            </a:xfrm>
            <a:custGeom>
              <a:avLst/>
              <a:gdLst>
                <a:gd name="connsiteX0" fmla="*/ 0 w 9156879"/>
                <a:gd name="connsiteY0" fmla="*/ 1429555 h 2157211"/>
                <a:gd name="connsiteX1" fmla="*/ 5859887 w 9156879"/>
                <a:gd name="connsiteY1" fmla="*/ 1918952 h 2157211"/>
                <a:gd name="connsiteX2" fmla="*/ 9156879 w 9156879"/>
                <a:gd name="connsiteY2" fmla="*/ 0 h 2157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56879" h="2157211">
                  <a:moveTo>
                    <a:pt x="0" y="1429555"/>
                  </a:moveTo>
                  <a:cubicBezTo>
                    <a:pt x="2166870" y="1793383"/>
                    <a:pt x="4333741" y="2157211"/>
                    <a:pt x="5859887" y="1918952"/>
                  </a:cubicBezTo>
                  <a:cubicBezTo>
                    <a:pt x="7386033" y="1680693"/>
                    <a:pt x="8271456" y="840346"/>
                    <a:pt x="9156879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" name="Forme libre 5"/>
            <p:cNvSpPr/>
            <p:nvPr/>
          </p:nvSpPr>
          <p:spPr>
            <a:xfrm>
              <a:off x="-178" y="5898616"/>
              <a:ext cx="9169936" cy="931480"/>
            </a:xfrm>
            <a:custGeom>
              <a:avLst/>
              <a:gdLst>
                <a:gd name="connsiteX0" fmla="*/ 0 w 9169758"/>
                <a:gd name="connsiteY0" fmla="*/ 0 h 931572"/>
                <a:gd name="connsiteX1" fmla="*/ 4739425 w 9169758"/>
                <a:gd name="connsiteY1" fmla="*/ 875763 h 931572"/>
                <a:gd name="connsiteX2" fmla="*/ 9169758 w 9169758"/>
                <a:gd name="connsiteY2" fmla="*/ 334851 h 931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69758" h="931572">
                  <a:moveTo>
                    <a:pt x="0" y="0"/>
                  </a:moveTo>
                  <a:cubicBezTo>
                    <a:pt x="1605566" y="409977"/>
                    <a:pt x="3211132" y="819954"/>
                    <a:pt x="4739425" y="875763"/>
                  </a:cubicBezTo>
                  <a:cubicBezTo>
                    <a:pt x="6267718" y="931572"/>
                    <a:pt x="7718738" y="633211"/>
                    <a:pt x="9169758" y="334851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pic>
        <p:nvPicPr>
          <p:cNvPr id="1032" name="Picture 11" descr="Logo-AFRISTAT-simpl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950" y="174625"/>
            <a:ext cx="1547813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fad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Font typeface="Calibri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/>
          </p:cNvSpPr>
          <p:nvPr>
            <p:ph type="title"/>
          </p:nvPr>
        </p:nvSpPr>
        <p:spPr>
          <a:xfrm>
            <a:off x="1115616" y="121196"/>
            <a:ext cx="7920880" cy="831304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FF3300"/>
                </a:solidFill>
              </a:rPr>
              <a:t>Séminaire sur la confidentialité des données et l’anonymisation des </a:t>
            </a:r>
            <a:r>
              <a:rPr lang="fr-FR" dirty="0" err="1" smtClean="0">
                <a:solidFill>
                  <a:srgbClr val="FF3300"/>
                </a:solidFill>
              </a:rPr>
              <a:t>microdonnées</a:t>
            </a:r>
            <a:endParaRPr lang="fr-FR" dirty="0" smtClean="0"/>
          </a:p>
        </p:txBody>
      </p:sp>
      <p:sp>
        <p:nvSpPr>
          <p:cNvPr id="3075" name="Rectangle 7"/>
          <p:cNvSpPr>
            <a:spLocks noGrp="1"/>
          </p:cNvSpPr>
          <p:nvPr>
            <p:ph type="body" idx="1"/>
          </p:nvPr>
        </p:nvSpPr>
        <p:spPr>
          <a:xfrm>
            <a:off x="0" y="1633364"/>
            <a:ext cx="8928992" cy="3384376"/>
          </a:xfrm>
        </p:spPr>
        <p:txBody>
          <a:bodyPr/>
          <a:lstStyle/>
          <a:p>
            <a:pPr marL="0" indent="0" algn="ctr">
              <a:buNone/>
            </a:pPr>
            <a:r>
              <a:rPr lang="fr-FR" sz="4400" b="1" dirty="0" smtClean="0"/>
              <a:t>Session 13</a:t>
            </a:r>
          </a:p>
          <a:p>
            <a:pPr marL="0" indent="0" algn="ctr">
              <a:buNone/>
            </a:pPr>
            <a:r>
              <a:rPr lang="fr-FR" sz="4400" b="1" dirty="0" smtClean="0"/>
              <a:t>Séminaires CEFIL: Motivations et attentes des organisateurs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2000" b="1" dirty="0" smtClean="0"/>
              <a:t>					Par Paul-Henri </a:t>
            </a:r>
            <a:r>
              <a:rPr lang="fr-FR" sz="2000" b="1" dirty="0" err="1" smtClean="0"/>
              <a:t>Nguema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Meye</a:t>
            </a:r>
            <a:endParaRPr lang="fr-FR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sz="2000" b="1" dirty="0" smtClean="0"/>
              <a:t>					Directeur Général Adjoint D’AFRISTAT </a:t>
            </a:r>
          </a:p>
          <a:p>
            <a:pPr marL="0" indent="0" algn="ctr">
              <a:buNone/>
            </a:pPr>
            <a:endParaRPr lang="fr-FR" sz="2000" b="1" dirty="0" smtClean="0"/>
          </a:p>
          <a:p>
            <a:pPr marL="0" indent="0" algn="ctr">
              <a:buNone/>
            </a:pPr>
            <a:r>
              <a:rPr lang="fr-FR" sz="2000" b="1" dirty="0" smtClean="0"/>
              <a:t>Libourne, le 12 juillet 2016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Plan de présentation</a:t>
            </a: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107504" y="1333500"/>
            <a:ext cx="8928992" cy="3771900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fr-FR" b="1" dirty="0" smtClean="0">
                <a:solidFill>
                  <a:srgbClr val="FF0000"/>
                </a:solidFill>
              </a:rPr>
              <a:t>I. Motivations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b="1" dirty="0" smtClean="0">
                <a:solidFill>
                  <a:srgbClr val="FF0000"/>
                </a:solidFill>
              </a:rPr>
              <a:t>II. Résultats généraux attendus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b="1" dirty="0" smtClean="0">
                <a:solidFill>
                  <a:srgbClr val="FF0000"/>
                </a:solidFill>
              </a:rPr>
              <a:t>III. Quelques attentes spécifiques sur le séminaire 2016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b="1" dirty="0" smtClean="0">
                <a:solidFill>
                  <a:srgbClr val="FF0000"/>
                </a:solidFill>
              </a:rPr>
              <a:t> IV. Quel(s) thème(s) pour 2017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</a:t>
            </a:r>
            <a:r>
              <a:rPr lang="fr-FR" dirty="0">
                <a:solidFill>
                  <a:srgbClr val="FF0000"/>
                </a:solidFill>
              </a:rPr>
              <a:t>I. </a:t>
            </a:r>
            <a:r>
              <a:rPr lang="fr-FR" dirty="0" smtClean="0">
                <a:solidFill>
                  <a:srgbClr val="FF0000"/>
                </a:solidFill>
              </a:rPr>
              <a:t>Motivations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 smtClean="0"/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107504" y="1333500"/>
            <a:ext cx="8928992" cy="37719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b="1" dirty="0" smtClean="0"/>
              <a:t> Approfondissement d’un sujet d’intérêt concret pour les Etats membres d’AFRISTAT et d’autres d’expression française 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 smtClean="0"/>
              <a:t> Confrontation des pratiques en vigueur avec les standards internationaux dans le domaine d’étude;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 E</a:t>
            </a:r>
            <a:r>
              <a:rPr lang="fr-FR" b="1" dirty="0" smtClean="0"/>
              <a:t>change d’expériences entre les pays participants;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 </a:t>
            </a:r>
            <a:r>
              <a:rPr lang="fr-FR" b="1" dirty="0" smtClean="0"/>
              <a:t>Création de réseaux de professionnels dans les domaines abordés;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 smtClean="0"/>
              <a:t>Etc.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6085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</a:t>
            </a:r>
            <a:r>
              <a:rPr lang="fr-FR" dirty="0" smtClean="0">
                <a:solidFill>
                  <a:srgbClr val="FF0000"/>
                </a:solidFill>
              </a:rPr>
              <a:t>II. Résultats généraux attendus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 smtClean="0"/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107504" y="1333500"/>
            <a:ext cx="8928992" cy="37719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b="1" dirty="0" smtClean="0"/>
              <a:t> Amélioration des pratiques sur la base des connaissances acquises 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 smtClean="0"/>
              <a:t> Confortation des capacités techniques des experts nationaux au contact de ce qui se fait de mieux au niveau international;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 </a:t>
            </a:r>
            <a:r>
              <a:rPr lang="fr-FR" b="1" dirty="0" smtClean="0"/>
              <a:t>Entretien du réseau de praticiens constitué;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 smtClean="0"/>
              <a:t>Etc.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7814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>
          <a:xfrm>
            <a:off x="1547664" y="228600"/>
            <a:ext cx="7344815" cy="612676"/>
          </a:xfrm>
        </p:spPr>
        <p:txBody>
          <a:bodyPr/>
          <a:lstStyle/>
          <a:p>
            <a:r>
              <a:rPr lang="fr-FR" dirty="0" smtClean="0"/>
              <a:t>     </a:t>
            </a:r>
            <a:r>
              <a:rPr lang="fr-FR" dirty="0" smtClean="0">
                <a:solidFill>
                  <a:srgbClr val="FF0000"/>
                </a:solidFill>
              </a:rPr>
              <a:t>II. Résultats généraux attendus (suite)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 smtClean="0"/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107504" y="985292"/>
            <a:ext cx="8928992" cy="4608512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		Exemple de retombées positives :</a:t>
            </a:r>
          </a:p>
          <a:p>
            <a:pPr marL="0" indent="0">
              <a:buNone/>
            </a:pPr>
            <a:r>
              <a:rPr lang="fr-FR" b="1" dirty="0" smtClean="0"/>
              <a:t>CEFIL 2013 et 2014: séminaire sur les indicateurs conjoncturels d’activités:</a:t>
            </a:r>
            <a:endParaRPr lang="fr-FR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/>
              <a:t>Augmentation du nombre d’indicateurs conjoncturels d’activités calculés dans les pays participants;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/>
              <a:t>Implication des indicateurs conjoncturels d’activités dans la production des CNT mieux perçue et effective;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/>
              <a:t>Partie intégrante du PSR UEMOA 2016-2020;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/>
              <a:t>Développement coopération sud-sud dans le domaine.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3699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>
          <a:xfrm>
            <a:off x="1403648" y="228600"/>
            <a:ext cx="7632847" cy="972716"/>
          </a:xfrm>
        </p:spPr>
        <p:txBody>
          <a:bodyPr/>
          <a:lstStyle/>
          <a:p>
            <a:r>
              <a:rPr lang="fr-FR" dirty="0" smtClean="0"/>
              <a:t>     </a:t>
            </a:r>
            <a:r>
              <a:rPr lang="fr-FR" dirty="0" smtClean="0">
                <a:solidFill>
                  <a:srgbClr val="FF0000"/>
                </a:solidFill>
              </a:rPr>
              <a:t>III. </a:t>
            </a:r>
            <a:r>
              <a:rPr lang="fr-FR" dirty="0">
                <a:solidFill>
                  <a:srgbClr val="FF0000"/>
                </a:solidFill>
              </a:rPr>
              <a:t>Quelques attentes </a:t>
            </a:r>
            <a:r>
              <a:rPr lang="fr-FR" dirty="0" smtClean="0">
                <a:solidFill>
                  <a:srgbClr val="FF0000"/>
                </a:solidFill>
              </a:rPr>
              <a:t>spécifiques sur  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          le </a:t>
            </a:r>
            <a:r>
              <a:rPr lang="fr-FR" dirty="0">
                <a:solidFill>
                  <a:srgbClr val="FF0000"/>
                </a:solidFill>
              </a:rPr>
              <a:t>séminaire 2016</a:t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 smtClean="0"/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107504" y="1201316"/>
            <a:ext cx="8928992" cy="4392488"/>
          </a:xfrm>
        </p:spPr>
        <p:txBody>
          <a:bodyPr/>
          <a:lstStyle/>
          <a:p>
            <a:pPr marL="0" indent="0">
              <a:buNone/>
            </a:pPr>
            <a:r>
              <a:rPr lang="fr-FR" sz="2500" b="1" dirty="0" smtClean="0"/>
              <a:t>Contexte:		</a:t>
            </a:r>
          </a:p>
          <a:p>
            <a:pPr>
              <a:buFontTx/>
              <a:buChar char="-"/>
            </a:pPr>
            <a:r>
              <a:rPr lang="fr-FR" sz="2500" b="1" dirty="0" smtClean="0"/>
              <a:t>Processus de dissémination de la démarche qualité;</a:t>
            </a:r>
          </a:p>
          <a:p>
            <a:pPr>
              <a:buFontTx/>
              <a:buChar char="-"/>
            </a:pPr>
            <a:r>
              <a:rPr lang="fr-FR" sz="2500" b="1" dirty="0" smtClean="0"/>
              <a:t>Demande d’une politique de diffusion des données;</a:t>
            </a:r>
          </a:p>
          <a:p>
            <a:pPr>
              <a:buFontTx/>
              <a:buChar char="-"/>
            </a:pPr>
            <a:r>
              <a:rPr lang="fr-FR" sz="2500" b="1" dirty="0" smtClean="0"/>
              <a:t>Open data/</a:t>
            </a:r>
            <a:r>
              <a:rPr lang="fr-FR" sz="2500" b="1" dirty="0" err="1" smtClean="0"/>
              <a:t>big</a:t>
            </a:r>
            <a:r>
              <a:rPr lang="fr-FR" sz="2500" b="1" dirty="0" smtClean="0"/>
              <a:t> data.</a:t>
            </a:r>
          </a:p>
          <a:p>
            <a:pPr marL="0" indent="0">
              <a:buNone/>
            </a:pPr>
            <a:r>
              <a:rPr lang="fr-FR" sz="2500" b="1" dirty="0" smtClean="0"/>
              <a:t>CEFIL 2016, constitue une initiative pour :</a:t>
            </a:r>
          </a:p>
          <a:p>
            <a:pPr>
              <a:buFontTx/>
              <a:buChar char="-"/>
            </a:pPr>
            <a:r>
              <a:rPr lang="fr-FR" sz="2500" b="1" dirty="0" smtClean="0"/>
              <a:t>Mesurer les avancées sur les champs de la confidentialité des données et de l’accessibilité aux </a:t>
            </a:r>
            <a:r>
              <a:rPr lang="fr-FR" sz="2500" b="1" dirty="0" err="1" smtClean="0"/>
              <a:t>microdonnées</a:t>
            </a:r>
            <a:r>
              <a:rPr lang="fr-FR" sz="2500" b="1" dirty="0" smtClean="0"/>
              <a:t>;</a:t>
            </a:r>
          </a:p>
          <a:p>
            <a:pPr>
              <a:buFontTx/>
              <a:buChar char="-"/>
            </a:pPr>
            <a:r>
              <a:rPr lang="fr-FR" sz="2500" b="1" dirty="0" smtClean="0"/>
              <a:t>Informer sur le développement de l’infrastructure statistique;</a:t>
            </a:r>
          </a:p>
          <a:p>
            <a:pPr>
              <a:buFontTx/>
              <a:buChar char="-"/>
            </a:pPr>
            <a:r>
              <a:rPr lang="fr-FR" sz="2500" b="1" dirty="0" smtClean="0"/>
              <a:t>Apprécier les implications juridiques;</a:t>
            </a:r>
          </a:p>
          <a:p>
            <a:pPr>
              <a:buFontTx/>
              <a:buChar char="-"/>
            </a:pPr>
            <a:r>
              <a:rPr lang="fr-FR" sz="2500" b="1" dirty="0" smtClean="0"/>
              <a:t>Encourager la mise en place de politique de diffusion efficace.  </a:t>
            </a:r>
            <a:endParaRPr lang="fr-FR" sz="25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1540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>
          <a:xfrm>
            <a:off x="539552" y="265212"/>
            <a:ext cx="8856984" cy="952500"/>
          </a:xfrm>
        </p:spPr>
        <p:txBody>
          <a:bodyPr/>
          <a:lstStyle/>
          <a:p>
            <a:r>
              <a:rPr lang="fr-FR" dirty="0" smtClean="0"/>
              <a:t>     </a:t>
            </a:r>
            <a:r>
              <a:rPr lang="fr-FR" sz="3000" dirty="0" smtClean="0">
                <a:solidFill>
                  <a:srgbClr val="FF0000"/>
                </a:solidFill>
              </a:rPr>
              <a:t>IV. </a:t>
            </a:r>
            <a:r>
              <a:rPr lang="fr-FR" sz="2800" dirty="0">
                <a:solidFill>
                  <a:srgbClr val="FF0000"/>
                </a:solidFill>
              </a:rPr>
              <a:t>Quel(s) thème(s) pour 2017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 smtClean="0"/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107504" y="769268"/>
            <a:ext cx="8928992" cy="4824536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		</a:t>
            </a:r>
          </a:p>
          <a:p>
            <a:pPr marL="0" indent="0">
              <a:buNone/>
            </a:pPr>
            <a:r>
              <a:rPr lang="fr-FR" b="1" dirty="0" smtClean="0"/>
              <a:t>Principe:</a:t>
            </a:r>
          </a:p>
          <a:p>
            <a:pPr>
              <a:buFontTx/>
              <a:buChar char="-"/>
            </a:pPr>
            <a:r>
              <a:rPr lang="fr-FR" b="1" dirty="0" smtClean="0"/>
              <a:t>Soit reconduire du thème précédent ou entrevoir une voie d’approfondissement de ce dernier;</a:t>
            </a:r>
          </a:p>
          <a:p>
            <a:pPr>
              <a:buFontTx/>
              <a:buChar char="-"/>
            </a:pPr>
            <a:r>
              <a:rPr lang="fr-FR" b="1" dirty="0" smtClean="0"/>
              <a:t>Soit relever un nouveau thème en rapport avec une préoccupation d’actualité.</a:t>
            </a:r>
          </a:p>
          <a:p>
            <a:pPr marL="0" indent="0">
              <a:buNone/>
            </a:pPr>
            <a:r>
              <a:rPr lang="fr-FR" b="1" dirty="0" smtClean="0"/>
              <a:t>A conditions néanmoins, de : </a:t>
            </a:r>
          </a:p>
          <a:p>
            <a:pPr>
              <a:buFontTx/>
              <a:buChar char="-"/>
            </a:pPr>
            <a:r>
              <a:rPr lang="fr-FR" b="1" dirty="0" smtClean="0"/>
              <a:t>Disposer d’intervenants de qualité;</a:t>
            </a:r>
          </a:p>
          <a:p>
            <a:pPr>
              <a:buFontTx/>
              <a:buChar char="-"/>
            </a:pPr>
            <a:r>
              <a:rPr lang="fr-FR" b="1" dirty="0" smtClean="0"/>
              <a:t>Disposer de matières de discussion dans les pays;</a:t>
            </a:r>
          </a:p>
          <a:p>
            <a:pPr>
              <a:buFontTx/>
              <a:buChar char="-"/>
            </a:pPr>
            <a:r>
              <a:rPr lang="fr-FR" b="1" dirty="0" smtClean="0"/>
              <a:t>Entrevoir la mobilisation des financements pour pc sem.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5335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>
          <a:xfrm>
            <a:off x="539552" y="265212"/>
            <a:ext cx="8856984" cy="952500"/>
          </a:xfrm>
        </p:spPr>
        <p:txBody>
          <a:bodyPr/>
          <a:lstStyle/>
          <a:p>
            <a:r>
              <a:rPr lang="fr-FR" dirty="0" smtClean="0"/>
              <a:t>     </a:t>
            </a:r>
            <a:r>
              <a:rPr lang="fr-FR" sz="3000" dirty="0" smtClean="0">
                <a:solidFill>
                  <a:srgbClr val="FF0000"/>
                </a:solidFill>
              </a:rPr>
              <a:t>IV. </a:t>
            </a:r>
            <a:r>
              <a:rPr lang="fr-FR" sz="2800" dirty="0">
                <a:solidFill>
                  <a:srgbClr val="FF0000"/>
                </a:solidFill>
              </a:rPr>
              <a:t>Quel(s) thème(s) pour </a:t>
            </a:r>
            <a:r>
              <a:rPr lang="fr-FR" sz="2800" dirty="0" smtClean="0">
                <a:solidFill>
                  <a:srgbClr val="FF0000"/>
                </a:solidFill>
              </a:rPr>
              <a:t>2017 (suite)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 smtClean="0"/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107504" y="769268"/>
            <a:ext cx="8928992" cy="4824536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		</a:t>
            </a:r>
          </a:p>
          <a:p>
            <a:pPr marL="0" indent="0">
              <a:buNone/>
            </a:pPr>
            <a:endParaRPr lang="fr-FR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824074"/>
              </p:ext>
            </p:extLst>
          </p:nvPr>
        </p:nvGraphicFramePr>
        <p:xfrm>
          <a:off x="251520" y="1345333"/>
          <a:ext cx="8496944" cy="3971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7128792"/>
              </a:tblGrid>
              <a:tr h="432047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Années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Thématiques</a:t>
                      </a:r>
                      <a:endParaRPr lang="fr-FR" sz="2400" dirty="0"/>
                    </a:p>
                  </a:txBody>
                  <a:tcPr/>
                </a:tc>
              </a:tr>
              <a:tr h="63139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2014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Indicateurs conjoncturels d’activités</a:t>
                      </a:r>
                      <a:endParaRPr lang="fr-FR" sz="2400" dirty="0"/>
                    </a:p>
                  </a:txBody>
                  <a:tcPr/>
                </a:tc>
              </a:tr>
              <a:tr h="870882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2015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Valorisation des données du RGPH pour le calcul des indicateurs des OMD/ODD</a:t>
                      </a:r>
                      <a:endParaRPr lang="fr-FR" sz="2400" dirty="0"/>
                    </a:p>
                  </a:txBody>
                  <a:tcPr/>
                </a:tc>
              </a:tr>
              <a:tr h="609617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2016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Confidentialité des données et anonymisation des </a:t>
                      </a:r>
                      <a:r>
                        <a:rPr lang="fr-FR" sz="2400" dirty="0" err="1" smtClean="0"/>
                        <a:t>microdonnées</a:t>
                      </a:r>
                      <a:endParaRPr lang="fr-FR" sz="2400" dirty="0"/>
                    </a:p>
                  </a:txBody>
                  <a:tcPr/>
                </a:tc>
              </a:tr>
              <a:tr h="1023286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2017 ?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b="1" baseline="0" dirty="0" smtClean="0">
                          <a:solidFill>
                            <a:srgbClr val="FF0000"/>
                          </a:solidFill>
                        </a:rPr>
                        <a:t>Mesure de l’impact des politiques publiques;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b="1" baseline="0" dirty="0" smtClean="0">
                          <a:solidFill>
                            <a:srgbClr val="FF0000"/>
                          </a:solidFill>
                        </a:rPr>
                        <a:t>Autres  ????????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8475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 smtClean="0">
              <a:solidFill>
                <a:srgbClr val="FF3300"/>
              </a:solidFill>
            </a:endParaRPr>
          </a:p>
          <a:p>
            <a:pPr marL="0" indent="0">
              <a:buNone/>
            </a:pPr>
            <a:endParaRPr lang="fr-FR" b="1" dirty="0">
              <a:solidFill>
                <a:srgbClr val="FF3300"/>
              </a:solidFill>
            </a:endParaRPr>
          </a:p>
          <a:p>
            <a:pPr marL="0" indent="0" algn="ctr">
              <a:buNone/>
            </a:pPr>
            <a:r>
              <a:rPr lang="fr-FR" sz="4400" b="1" dirty="0" smtClean="0">
                <a:solidFill>
                  <a:srgbClr val="FF3300"/>
                </a:solidFill>
              </a:rPr>
              <a:t>Je </a:t>
            </a:r>
            <a:r>
              <a:rPr lang="fr-FR" sz="4400" b="1" dirty="0">
                <a:solidFill>
                  <a:srgbClr val="FF3300"/>
                </a:solidFill>
              </a:rPr>
              <a:t>vous remercie</a:t>
            </a:r>
            <a:r>
              <a:rPr lang="fr-FR" dirty="0">
                <a:solidFill>
                  <a:srgbClr val="FF3300"/>
                </a:solidFill>
              </a:rPr>
              <a:t> 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pic>
        <p:nvPicPr>
          <p:cNvPr id="1026" name="Picture 2" descr="http://mail.afristat.org/public/logo-20ans-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339752" cy="216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ristat_new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Afristat_new-1</Template>
  <TotalTime>275</TotalTime>
  <Words>243</Words>
  <Application>Microsoft Office PowerPoint</Application>
  <PresentationFormat>Affichage à l'écran (16:10)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Afristat_new-1</vt:lpstr>
      <vt:lpstr>Séminaire sur la confidentialité des données et l’anonymisation des microdonnées</vt:lpstr>
      <vt:lpstr>     Plan de présentation</vt:lpstr>
      <vt:lpstr>     I. Motivations </vt:lpstr>
      <vt:lpstr>     II. Résultats généraux attendus </vt:lpstr>
      <vt:lpstr>     II. Résultats généraux attendus (suite) </vt:lpstr>
      <vt:lpstr>     III. Quelques attentes spécifiques sur             le séminaire 2016 </vt:lpstr>
      <vt:lpstr>     IV. Quel(s) thème(s) pour 2017 </vt:lpstr>
      <vt:lpstr>     IV. Quel(s) thème(s) pour 2017 (suite)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phnguema</dc:creator>
  <cp:lastModifiedBy>NGUEMA MEYE</cp:lastModifiedBy>
  <cp:revision>25</cp:revision>
  <dcterms:created xsi:type="dcterms:W3CDTF">2013-04-17T09:48:32Z</dcterms:created>
  <dcterms:modified xsi:type="dcterms:W3CDTF">2016-07-12T06:59:47Z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TC300039761036</vt:lpwstr>
  </property>
</Properties>
</file>