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81" r:id="rId2"/>
  </p:sldMasterIdLst>
  <p:notesMasterIdLst>
    <p:notesMasterId r:id="rId21"/>
  </p:notesMasterIdLst>
  <p:handoutMasterIdLst>
    <p:handoutMasterId r:id="rId22"/>
  </p:handoutMasterIdLst>
  <p:sldIdLst>
    <p:sldId id="256" r:id="rId3"/>
    <p:sldId id="328" r:id="rId4"/>
    <p:sldId id="330" r:id="rId5"/>
    <p:sldId id="301" r:id="rId6"/>
    <p:sldId id="340" r:id="rId7"/>
    <p:sldId id="341" r:id="rId8"/>
    <p:sldId id="342" r:id="rId9"/>
    <p:sldId id="331" r:id="rId10"/>
    <p:sldId id="332" r:id="rId11"/>
    <p:sldId id="343" r:id="rId12"/>
    <p:sldId id="333" r:id="rId13"/>
    <p:sldId id="334" r:id="rId14"/>
    <p:sldId id="344" r:id="rId15"/>
    <p:sldId id="345" r:id="rId16"/>
    <p:sldId id="336" r:id="rId17"/>
    <p:sldId id="337" r:id="rId18"/>
    <p:sldId id="338" r:id="rId19"/>
    <p:sldId id="30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339966"/>
    <a:srgbClr val="FF9933"/>
    <a:srgbClr val="FFCC00"/>
    <a:srgbClr val="FFFF66"/>
    <a:srgbClr val="0099CC"/>
    <a:srgbClr val="33CCCC"/>
    <a:srgbClr val="0066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7178" autoAdjust="0"/>
  </p:normalViewPr>
  <p:slideViewPr>
    <p:cSldViewPr>
      <p:cViewPr>
        <p:scale>
          <a:sx n="87" d="100"/>
          <a:sy n="87" d="100"/>
        </p:scale>
        <p:origin x="-876" y="264"/>
      </p:cViewPr>
      <p:guideLst>
        <p:guide orient="horz" pos="2160"/>
        <p:guide pos="2880"/>
      </p:guideLst>
    </p:cSldViewPr>
  </p:slideViewPr>
  <p:outlineViewPr>
    <p:cViewPr>
      <p:scale>
        <a:sx n="33" d="100"/>
        <a:sy n="33" d="100"/>
      </p:scale>
      <p:origin x="0" y="72"/>
    </p:cViewPr>
  </p:outlineViewPr>
  <p:notesTextViewPr>
    <p:cViewPr>
      <p:scale>
        <a:sx n="100" d="100"/>
        <a:sy n="100" d="100"/>
      </p:scale>
      <p:origin x="0" y="0"/>
    </p:cViewPr>
  </p:notesTextViewPr>
  <p:sorterViewPr>
    <p:cViewPr>
      <p:scale>
        <a:sx n="100" d="100"/>
        <a:sy n="100" d="100"/>
      </p:scale>
      <p:origin x="0" y="6954"/>
    </p:cViewPr>
  </p:sorterViewPr>
  <p:notesViewPr>
    <p:cSldViewPr>
      <p:cViewPr>
        <p:scale>
          <a:sx n="100" d="100"/>
          <a:sy n="100" d="100"/>
        </p:scale>
        <p:origin x="-768" y="22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1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1A3607C-5255-4204-A147-45EA616FBED2}" type="slidenum">
              <a:rPr lang="en-US"/>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06499" name="Rectangle 1027"/>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650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6501" name="Rectangle 1029"/>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502" name="Rectangle 1030"/>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06503" name="Rectangle 1031"/>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07F530E-04D0-4244-AC04-2F0A1458941F}"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D383027-DAB5-4D67-936D-C82F239D832C}" type="slidenum">
              <a:rPr lang="en-US"/>
              <a:pPr/>
              <a:t>1</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r>
              <a:rPr lang="en-US"/>
              <a:t>  </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E557BC1-8A2E-4782-9889-F4B5D08AC626}" type="slidenum">
              <a:rPr lang="en-US"/>
              <a:pPr/>
              <a:t>4</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US"/>
              <a:t>The agricultural census component consists of the two red sectors in the centre. </a:t>
            </a:r>
          </a:p>
          <a:p>
            <a:r>
              <a:rPr lang="en-US"/>
              <a:t>The diagram </a:t>
            </a:r>
            <a:r>
              <a:rPr lang="en-US">
                <a:ea typeface="新細明體" charset="-120"/>
              </a:rPr>
              <a:t>shows items under selected headings or themes such as “land”, “irrigation”, etc., according to their suitability for inclusion in the agricultural census core module, in the agricultural census supplementary modules, or in the thematic agricultural surveys.</a:t>
            </a: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F32B057-771D-4FE9-828D-18700D62925D}" type="slidenum">
              <a:rPr lang="en-US"/>
              <a:pPr/>
              <a:t>18</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a:t>FAO does not conduct agricultural censuses itself; it provides help for countries to undertake their own agricultural censuses. </a:t>
            </a:r>
          </a:p>
          <a:p>
            <a:r>
              <a:rPr lang="en-US"/>
              <a:t>The agricultural census is not an FAO questionnaire sent to each country asking them to provide national data. </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5346" name="Group 2"/>
          <p:cNvGrpSpPr>
            <a:grpSpLocks/>
          </p:cNvGrpSpPr>
          <p:nvPr/>
        </p:nvGrpSpPr>
        <p:grpSpPr bwMode="auto">
          <a:xfrm>
            <a:off x="0" y="0"/>
            <a:ext cx="5867400" cy="6858000"/>
            <a:chOff x="0" y="0"/>
            <a:chExt cx="3696" cy="4320"/>
          </a:xfrm>
        </p:grpSpPr>
        <p:sp>
          <p:nvSpPr>
            <p:cNvPr id="18534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GB" sz="2400">
                <a:latin typeface="Times New Roman" pitchFamily="18" charset="0"/>
              </a:endParaRPr>
            </a:p>
          </p:txBody>
        </p:sp>
        <p:sp>
          <p:nvSpPr>
            <p:cNvPr id="18534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GB" sz="2400">
                <a:latin typeface="Times New Roman" pitchFamily="18" charset="0"/>
              </a:endParaRPr>
            </a:p>
          </p:txBody>
        </p:sp>
      </p:grpSp>
      <p:grpSp>
        <p:nvGrpSpPr>
          <p:cNvPr id="185349" name="Group 5"/>
          <p:cNvGrpSpPr>
            <a:grpSpLocks/>
          </p:cNvGrpSpPr>
          <p:nvPr/>
        </p:nvGrpSpPr>
        <p:grpSpPr bwMode="auto">
          <a:xfrm>
            <a:off x="3632200" y="4889500"/>
            <a:ext cx="4876800" cy="319088"/>
            <a:chOff x="2288" y="3080"/>
            <a:chExt cx="3072" cy="201"/>
          </a:xfrm>
        </p:grpSpPr>
        <p:sp>
          <p:nvSpPr>
            <p:cNvPr id="18535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8535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185352" name="Rectangle 8"/>
          <p:cNvSpPr>
            <a:spLocks noGrp="1" noChangeArrowheads="1"/>
          </p:cNvSpPr>
          <p:nvPr>
            <p:ph type="subTitle" idx="1"/>
          </p:nvPr>
        </p:nvSpPr>
        <p:spPr>
          <a:xfrm>
            <a:off x="4673600" y="2927350"/>
            <a:ext cx="4013200" cy="1822450"/>
          </a:xfrm>
        </p:spPr>
        <p:txBody>
          <a:bodyPr anchor="b"/>
          <a:lstStyle>
            <a:lvl1pPr marL="0" indent="0" algn="ctr">
              <a:buFont typeface="Wingdings" pitchFamily="2" charset="2"/>
              <a:buNone/>
              <a:defRPr/>
            </a:lvl1pPr>
          </a:lstStyle>
          <a:p>
            <a:r>
              <a:rPr lang="en-US"/>
              <a:t>Click to edit Master subtitle style</a:t>
            </a:r>
          </a:p>
        </p:txBody>
      </p:sp>
      <p:sp>
        <p:nvSpPr>
          <p:cNvPr id="185353"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185354" name="Rectangle 10"/>
          <p:cNvSpPr>
            <a:spLocks noGrp="1" noChangeArrowheads="1"/>
          </p:cNvSpPr>
          <p:nvPr>
            <p:ph type="ftr" sz="quarter" idx="3"/>
          </p:nvPr>
        </p:nvSpPr>
        <p:spPr/>
        <p:txBody>
          <a:bodyPr/>
          <a:lstStyle>
            <a:lvl1pPr algn="r">
              <a:defRPr/>
            </a:lvl1pPr>
          </a:lstStyle>
          <a:p>
            <a:endParaRPr lang="en-US"/>
          </a:p>
        </p:txBody>
      </p:sp>
      <p:sp>
        <p:nvSpPr>
          <p:cNvPr id="185355" name="Rectangle 11"/>
          <p:cNvSpPr>
            <a:spLocks noGrp="1" noChangeArrowheads="1"/>
          </p:cNvSpPr>
          <p:nvPr>
            <p:ph type="sldNum" sz="quarter" idx="4"/>
          </p:nvPr>
        </p:nvSpPr>
        <p:spPr>
          <a:xfrm>
            <a:off x="76200" y="6248400"/>
            <a:ext cx="587375" cy="488950"/>
          </a:xfrm>
        </p:spPr>
        <p:txBody>
          <a:bodyPr anchorCtr="0"/>
          <a:lstStyle>
            <a:lvl1pPr>
              <a:defRPr/>
            </a:lvl1pPr>
          </a:lstStyle>
          <a:p>
            <a:fld id="{EE15B626-FE8C-4335-B12C-A0283812EF6A}" type="slidenum">
              <a:rPr lang="en-US"/>
              <a:pPr/>
              <a:t>‹N°›</a:t>
            </a:fld>
            <a:endParaRPr lang="en-US"/>
          </a:p>
        </p:txBody>
      </p:sp>
      <p:sp>
        <p:nvSpPr>
          <p:cNvPr id="185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defRPr/>
            </a:lvl1pPr>
          </a:lstStyle>
          <a:p>
            <a:r>
              <a:rPr lang="en-US"/>
              <a:t>Click to edit Master title style</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5CE9A6-4A5B-4AD9-8344-45046B0EDF5A}" type="slidenum">
              <a:rPr lang="en-US"/>
              <a:pPr/>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C5E717-430B-4CE3-A8AD-7712631B0184}" type="slidenum">
              <a:rPr lang="en-US"/>
              <a:pPr/>
              <a:t>‹N°›</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endParaRPr lang="en-US"/>
          </a:p>
        </p:txBody>
      </p:sp>
      <p:sp>
        <p:nvSpPr>
          <p:cNvPr id="4" name="Date Placeholder 3"/>
          <p:cNvSpPr>
            <a:spLocks noGrp="1"/>
          </p:cNvSpPr>
          <p:nvPr>
            <p:ph type="dt" sz="half" idx="10"/>
          </p:nvPr>
        </p:nvSpPr>
        <p:spPr>
          <a:xfrm>
            <a:off x="2438400" y="6248400"/>
            <a:ext cx="2130425" cy="474663"/>
          </a:xfrm>
        </p:spPr>
        <p:txBody>
          <a:bodyPr/>
          <a:lstStyle>
            <a:lvl1pPr>
              <a:defRPr/>
            </a:lvl1pPr>
          </a:lstStyle>
          <a:p>
            <a:endParaRPr 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endParaRPr 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42690935-6FD5-4605-9AD8-05B85256216D}" type="slidenum">
              <a:rPr lang="en-US"/>
              <a:pPr/>
              <a:t>‹N°›</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ABE0FCA-0E7E-48EC-8E35-A9F8B48492A4}" type="slidenum">
              <a:rPr lang="en-GB"/>
              <a:pPr/>
              <a:t>‹N°›</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7448D31-E4B6-488D-A359-DB1380C8FD3A}" type="slidenum">
              <a:rPr lang="en-GB"/>
              <a:pPr/>
              <a:t>‹N°›</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F862262-37E4-43B3-BEE4-AC38FC877823}" type="slidenum">
              <a:rPr lang="en-GB"/>
              <a:pPr/>
              <a:t>‹N°›</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0967662-EC35-4544-BBE7-86A128015D9A}" type="slidenum">
              <a:rPr lang="en-GB"/>
              <a:pPr/>
              <a:t>‹N°›</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2AE1D95A-5A74-4059-A515-C9B645815C28}" type="slidenum">
              <a:rPr lang="en-GB"/>
              <a:pPr/>
              <a:t>‹N°›</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99E87C1-E4C1-453A-82B7-ED44FDBC8803}" type="slidenum">
              <a:rPr lang="en-GB"/>
              <a:pPr/>
              <a:t>‹N°›</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9204CD1F-4DC1-42C5-BF80-1DD58F9BCCD0}" type="slidenum">
              <a:rPr lang="en-GB"/>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CE359B-D696-4761-B492-84E4AC63426B}" type="slidenum">
              <a:rPr lang="en-US"/>
              <a:pPr/>
              <a:t>‹N°›</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CCE70FE-EA86-43A3-BFCB-7724FC74F34C}" type="slidenum">
              <a:rPr lang="en-GB"/>
              <a:pPr/>
              <a:t>‹N°›</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56C1C21-0509-436C-8018-A4A4203246EA}" type="slidenum">
              <a:rPr lang="en-GB"/>
              <a:pPr/>
              <a:t>‹N°›</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313980C-D554-4428-9A85-CF759BC750B2}" type="slidenum">
              <a:rPr lang="en-GB"/>
              <a:pPr/>
              <a:t>‹N°›</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990E426-CAF0-410B-AA59-08B2A4138D8B}" type="slidenum">
              <a:rPr lang="en-GB"/>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1F1397-4405-4BDC-9D1D-B355C10C1796}" type="slidenum">
              <a:rPr lang="en-US"/>
              <a:pPr/>
              <a:t>‹N°›</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B368F7-994E-4527-89F5-31060F91B651}" type="slidenum">
              <a:rPr lang="en-US"/>
              <a:pPr/>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7F9CE0C-EF8B-4130-B57B-4C00DF1FC6B4}" type="slidenum">
              <a:rPr lang="en-US"/>
              <a:pPr/>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9A45151-F1F0-4A4D-8ADE-37CE9175714C}" type="slidenum">
              <a:rPr lang="en-US"/>
              <a:pPr/>
              <a:t>‹N°›</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F45FC06-94F3-400C-8A65-5086F680DB30}" type="slidenum">
              <a:rPr lang="en-US"/>
              <a:pPr/>
              <a:t>‹N°›</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E33083-A78C-4D8D-B675-F47AC2E98A32}" type="slidenum">
              <a:rPr lang="en-US"/>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0488BF-87E4-4FFF-874E-E50FCC243004}" type="slidenum">
              <a:rPr lang="en-US"/>
              <a:pPr/>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4322" name="Group 2"/>
          <p:cNvGrpSpPr>
            <a:grpSpLocks/>
          </p:cNvGrpSpPr>
          <p:nvPr/>
        </p:nvGrpSpPr>
        <p:grpSpPr bwMode="auto">
          <a:xfrm>
            <a:off x="0" y="0"/>
            <a:ext cx="7620000" cy="6858000"/>
            <a:chOff x="0" y="0"/>
            <a:chExt cx="4800" cy="4320"/>
          </a:xfrm>
        </p:grpSpPr>
        <p:grpSp>
          <p:nvGrpSpPr>
            <p:cNvPr id="184323" name="Group 3"/>
            <p:cNvGrpSpPr>
              <a:grpSpLocks/>
            </p:cNvGrpSpPr>
            <p:nvPr userDrawn="1"/>
          </p:nvGrpSpPr>
          <p:grpSpPr bwMode="auto">
            <a:xfrm>
              <a:off x="0" y="0"/>
              <a:ext cx="2016" cy="4320"/>
              <a:chOff x="0" y="0"/>
              <a:chExt cx="2016" cy="4320"/>
            </a:xfrm>
          </p:grpSpPr>
          <p:sp>
            <p:nvSpPr>
              <p:cNvPr id="184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184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184326" name="Group 6"/>
            <p:cNvGrpSpPr>
              <a:grpSpLocks/>
            </p:cNvGrpSpPr>
            <p:nvPr/>
          </p:nvGrpSpPr>
          <p:grpSpPr bwMode="auto">
            <a:xfrm>
              <a:off x="144" y="1248"/>
              <a:ext cx="4656" cy="201"/>
              <a:chOff x="144" y="1248"/>
              <a:chExt cx="4656" cy="201"/>
            </a:xfrm>
          </p:grpSpPr>
          <p:sp>
            <p:nvSpPr>
              <p:cNvPr id="184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84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18432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8433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184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84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283ED1AD-6DCC-49A3-8186-42B5D899FD97}"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703" r:id="rId12"/>
  </p:sldLayoutIdLst>
  <p:transition/>
  <p:timing>
    <p:tnLst>
      <p:par>
        <p:cTn id="1" dur="indefinite" restart="never" nodeType="tmRoot"/>
      </p:par>
    </p:tnLst>
  </p:timing>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78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78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endParaRPr lang="en-GB"/>
          </a:p>
        </p:txBody>
      </p:sp>
      <p:sp>
        <p:nvSpPr>
          <p:cNvPr id="2078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endParaRPr lang="en-GB"/>
          </a:p>
        </p:txBody>
      </p:sp>
      <p:sp>
        <p:nvSpPr>
          <p:cNvPr id="2078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cs typeface="+mn-cs"/>
              </a:defRPr>
            </a:lvl1pPr>
          </a:lstStyle>
          <a:p>
            <a:fld id="{7D54D65C-479F-4AA4-8579-0D6AB3F832E0}" type="slidenum">
              <a:rPr lang="en-GB"/>
              <a:pPr/>
              <a:t>‹N°›</a:t>
            </a:fld>
            <a:endParaRPr lang="en-GB"/>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391628C0-6BA2-4E14-87AA-DB24A291F43E}" type="slidenum">
              <a:rPr lang="en-US"/>
              <a:pPr/>
              <a:t>1</a:t>
            </a:fld>
            <a:endParaRPr lang="en-US"/>
          </a:p>
        </p:txBody>
      </p:sp>
      <p:sp>
        <p:nvSpPr>
          <p:cNvPr id="2050" name="AutoShape 2"/>
          <p:cNvSpPr>
            <a:spLocks noGrp="1" noChangeArrowheads="1"/>
          </p:cNvSpPr>
          <p:nvPr>
            <p:ph type="ctrTitle"/>
          </p:nvPr>
        </p:nvSpPr>
        <p:spPr>
          <a:xfrm>
            <a:off x="611188" y="981075"/>
            <a:ext cx="8532812" cy="1905000"/>
          </a:xfrm>
        </p:spPr>
        <p:txBody>
          <a:bodyPr/>
          <a:lstStyle/>
          <a:p>
            <a:r>
              <a:rPr lang="en-GB" dirty="0" err="1" smtClean="0"/>
              <a:t>Operationnalisation</a:t>
            </a:r>
            <a:r>
              <a:rPr lang="en-GB" dirty="0" smtClean="0"/>
              <a:t> de </a:t>
            </a:r>
            <a:r>
              <a:rPr lang="en-GB" dirty="0" err="1" smtClean="0"/>
              <a:t>l’approche</a:t>
            </a:r>
            <a:r>
              <a:rPr lang="en-GB" dirty="0" smtClean="0"/>
              <a:t> </a:t>
            </a:r>
            <a:r>
              <a:rPr lang="en-GB" dirty="0" err="1" smtClean="0"/>
              <a:t>modulaire</a:t>
            </a:r>
            <a:r>
              <a:rPr lang="en-GB" dirty="0" smtClean="0"/>
              <a:t>, et </a:t>
            </a:r>
            <a:r>
              <a:rPr lang="en-GB" sz="3200" dirty="0" err="1" smtClean="0"/>
              <a:t>Intégration</a:t>
            </a:r>
            <a:r>
              <a:rPr lang="en-GB" sz="3200" dirty="0" smtClean="0"/>
              <a:t> des </a:t>
            </a:r>
            <a:r>
              <a:rPr lang="en-GB" sz="3200" dirty="0" err="1" smtClean="0"/>
              <a:t>recensement</a:t>
            </a:r>
            <a:r>
              <a:rPr lang="en-GB" sz="3200" dirty="0" smtClean="0"/>
              <a:t> et </a:t>
            </a:r>
            <a:r>
              <a:rPr lang="en-GB" sz="3200" dirty="0" err="1" smtClean="0"/>
              <a:t>enquêtes</a:t>
            </a:r>
            <a:endParaRPr lang="en-US" sz="3200" dirty="0"/>
          </a:p>
        </p:txBody>
      </p:sp>
      <p:sp>
        <p:nvSpPr>
          <p:cNvPr id="2052" name="Text Box 4"/>
          <p:cNvSpPr txBox="1">
            <a:spLocks noChangeArrowheads="1"/>
          </p:cNvSpPr>
          <p:nvPr/>
        </p:nvSpPr>
        <p:spPr bwMode="auto">
          <a:xfrm>
            <a:off x="4643438" y="5253038"/>
            <a:ext cx="4429156" cy="1477328"/>
          </a:xfrm>
          <a:prstGeom prst="rect">
            <a:avLst/>
          </a:prstGeom>
          <a:noFill/>
          <a:ln w="9525">
            <a:noFill/>
            <a:miter lim="800000"/>
            <a:headEnd/>
            <a:tailEnd/>
          </a:ln>
          <a:effectLst/>
        </p:spPr>
        <p:txBody>
          <a:bodyPr wrap="square">
            <a:spAutoFit/>
          </a:bodyPr>
          <a:lstStyle/>
          <a:p>
            <a:pPr algn="ctr">
              <a:spcBef>
                <a:spcPts val="0"/>
              </a:spcBef>
            </a:pPr>
            <a:r>
              <a:rPr lang="fr-FR" b="1" dirty="0" smtClean="0"/>
              <a:t>Atelier régional sur l'application des techniques de sondage dans le cadre des Recensements de l'agriculture de la décennie 2010</a:t>
            </a:r>
          </a:p>
          <a:p>
            <a:pPr algn="ctr">
              <a:spcBef>
                <a:spcPts val="0"/>
              </a:spcBef>
            </a:pPr>
            <a:r>
              <a:rPr lang="fr-FR" b="1" dirty="0" smtClean="0"/>
              <a:t> Bamako, Mali, 20-24 Juin 2011</a:t>
            </a:r>
            <a:endParaRPr lang="en-US" b="1" dirty="0"/>
          </a:p>
        </p:txBody>
      </p:sp>
    </p:spTree>
  </p:cSld>
  <p:clrMapOvr>
    <a:masterClrMapping/>
  </p:clrMapOvr>
  <p:transition advTm="28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F5F430-74C1-4471-B5AC-CD031FFC82BF}" type="slidenum">
              <a:rPr lang="en-US"/>
              <a:pPr/>
              <a:t>10</a:t>
            </a:fld>
            <a:endParaRPr lang="en-US"/>
          </a:p>
        </p:txBody>
      </p:sp>
      <p:sp>
        <p:nvSpPr>
          <p:cNvPr id="222210" name="AutoShape 2"/>
          <p:cNvSpPr>
            <a:spLocks noGrp="1" noChangeArrowheads="1"/>
          </p:cNvSpPr>
          <p:nvPr>
            <p:ph type="title"/>
          </p:nvPr>
        </p:nvSpPr>
        <p:spPr/>
        <p:txBody>
          <a:bodyPr/>
          <a:lstStyle/>
          <a:p>
            <a:r>
              <a:rPr lang="en-US" sz="2800" dirty="0" smtClean="0"/>
              <a:t>Cadre pour un </a:t>
            </a:r>
            <a:r>
              <a:rPr lang="en-US" sz="2800" dirty="0" err="1" smtClean="0"/>
              <a:t>programme</a:t>
            </a:r>
            <a:r>
              <a:rPr lang="en-US" sz="2800" dirty="0" smtClean="0"/>
              <a:t> </a:t>
            </a:r>
            <a:r>
              <a:rPr lang="en-US" sz="2800" dirty="0" err="1" smtClean="0"/>
              <a:t>intégré</a:t>
            </a:r>
            <a:r>
              <a:rPr lang="en-US" sz="2800" dirty="0" smtClean="0"/>
              <a:t> de </a:t>
            </a:r>
            <a:r>
              <a:rPr lang="en-US" sz="2800" dirty="0" err="1" smtClean="0"/>
              <a:t>recensements</a:t>
            </a:r>
            <a:r>
              <a:rPr lang="en-US" sz="2800" dirty="0" smtClean="0"/>
              <a:t> et </a:t>
            </a:r>
            <a:r>
              <a:rPr lang="en-US" sz="2800" dirty="0" err="1" smtClean="0"/>
              <a:t>d’enquêtes</a:t>
            </a:r>
            <a:r>
              <a:rPr lang="en-US" sz="2800" dirty="0" smtClean="0"/>
              <a:t> -</a:t>
            </a:r>
            <a:endParaRPr lang="en-GB" sz="2800" dirty="0"/>
          </a:p>
        </p:txBody>
      </p:sp>
      <p:sp>
        <p:nvSpPr>
          <p:cNvPr id="222211" name="Rectangle 3"/>
          <p:cNvSpPr>
            <a:spLocks noGrp="1" noChangeArrowheads="1"/>
          </p:cNvSpPr>
          <p:nvPr>
            <p:ph type="body" idx="1"/>
          </p:nvPr>
        </p:nvSpPr>
        <p:spPr>
          <a:xfrm>
            <a:off x="838200" y="2362200"/>
            <a:ext cx="8020080" cy="4281510"/>
          </a:xfrm>
        </p:spPr>
        <p:txBody>
          <a:bodyPr/>
          <a:lstStyle/>
          <a:p>
            <a:pPr>
              <a:lnSpc>
                <a:spcPct val="80000"/>
              </a:lnSpc>
            </a:pPr>
            <a:r>
              <a:rPr lang="en-US" altLang="zh-TW" sz="2000" dirty="0" smtClean="0">
                <a:ea typeface="新細明體" charset="-120"/>
              </a:rPr>
              <a:t>La </a:t>
            </a:r>
            <a:r>
              <a:rPr lang="en-US" altLang="zh-TW" sz="2000" dirty="0" err="1" smtClean="0">
                <a:ea typeface="新細明體" charset="-120"/>
              </a:rPr>
              <a:t>liste</a:t>
            </a:r>
            <a:r>
              <a:rPr lang="en-US" altLang="zh-TW" sz="2000" dirty="0" smtClean="0">
                <a:ea typeface="新細明體" charset="-120"/>
              </a:rPr>
              <a:t> des </a:t>
            </a:r>
            <a:r>
              <a:rPr lang="en-US" altLang="zh-TW" sz="2000" dirty="0" err="1" smtClean="0">
                <a:ea typeface="新細明體" charset="-120"/>
              </a:rPr>
              <a:t>rubriques</a:t>
            </a:r>
            <a:r>
              <a:rPr lang="en-US" altLang="zh-TW" sz="2000" dirty="0" smtClean="0">
                <a:ea typeface="新細明體" charset="-120"/>
              </a:rPr>
              <a:t> </a:t>
            </a:r>
            <a:r>
              <a:rPr lang="en-US" altLang="zh-TW" sz="2000" dirty="0" err="1" smtClean="0">
                <a:ea typeface="新細明體" charset="-120"/>
              </a:rPr>
              <a:t>est</a:t>
            </a:r>
            <a:r>
              <a:rPr lang="en-US" altLang="zh-TW" sz="2000" dirty="0" smtClean="0">
                <a:ea typeface="新細明體" charset="-120"/>
              </a:rPr>
              <a:t> plus </a:t>
            </a:r>
            <a:r>
              <a:rPr lang="en-US" altLang="zh-TW" sz="2000" dirty="0" err="1" smtClean="0">
                <a:ea typeface="新細明體" charset="-120"/>
              </a:rPr>
              <a:t>étendue</a:t>
            </a:r>
            <a:r>
              <a:rPr lang="en-US" altLang="zh-TW" sz="2000" dirty="0" smtClean="0">
                <a:ea typeface="新細明體" charset="-120"/>
              </a:rPr>
              <a:t> pour le round 2010 </a:t>
            </a:r>
            <a:r>
              <a:rPr lang="en-US" altLang="zh-TW" sz="2000" dirty="0" err="1" smtClean="0">
                <a:ea typeface="新細明體" charset="-120"/>
              </a:rPr>
              <a:t>mais</a:t>
            </a:r>
            <a:r>
              <a:rPr lang="en-US" altLang="zh-TW" sz="2000" dirty="0" smtClean="0">
                <a:ea typeface="新細明體" charset="-120"/>
              </a:rPr>
              <a:t> la </a:t>
            </a:r>
            <a:r>
              <a:rPr lang="en-US" altLang="zh-TW" sz="2000" dirty="0" err="1" smtClean="0">
                <a:ea typeface="新細明體" charset="-120"/>
              </a:rPr>
              <a:t>majorité</a:t>
            </a:r>
            <a:r>
              <a:rPr lang="en-US" altLang="zh-TW" sz="2000" dirty="0" smtClean="0">
                <a:ea typeface="新細明體" charset="-120"/>
              </a:rPr>
              <a:t> </a:t>
            </a:r>
            <a:r>
              <a:rPr lang="en-US" altLang="zh-TW" sz="2000" dirty="0" err="1" smtClean="0">
                <a:ea typeface="新細明體" charset="-120"/>
              </a:rPr>
              <a:t>sont</a:t>
            </a:r>
            <a:r>
              <a:rPr lang="en-US" altLang="zh-TW" sz="2000" dirty="0" smtClean="0">
                <a:ea typeface="新細明體" charset="-120"/>
              </a:rPr>
              <a:t> </a:t>
            </a:r>
            <a:r>
              <a:rPr lang="en-US" altLang="zh-TW" sz="2000" dirty="0" err="1" smtClean="0">
                <a:ea typeface="新細明體" charset="-120"/>
              </a:rPr>
              <a:t>optionnnelles</a:t>
            </a:r>
            <a:r>
              <a:rPr lang="en-US" altLang="zh-TW" sz="2000" dirty="0" smtClean="0">
                <a:ea typeface="新細明體" charset="-120"/>
              </a:rPr>
              <a:t> et </a:t>
            </a:r>
            <a:r>
              <a:rPr lang="en-US" altLang="zh-TW" sz="2000" dirty="0" err="1" smtClean="0">
                <a:ea typeface="新細明體" charset="-120"/>
              </a:rPr>
              <a:t>sont</a:t>
            </a:r>
            <a:r>
              <a:rPr lang="en-US" altLang="zh-TW" sz="2000" dirty="0" smtClean="0">
                <a:ea typeface="新細明體" charset="-120"/>
              </a:rPr>
              <a:t> à </a:t>
            </a:r>
            <a:r>
              <a:rPr lang="en-US" altLang="zh-TW" sz="2000" dirty="0" err="1" smtClean="0">
                <a:ea typeface="新細明體" charset="-120"/>
              </a:rPr>
              <a:t>inclure</a:t>
            </a:r>
            <a:r>
              <a:rPr lang="en-US" altLang="zh-TW" sz="2000" dirty="0" smtClean="0">
                <a:ea typeface="新細明體" charset="-120"/>
              </a:rPr>
              <a:t> </a:t>
            </a:r>
            <a:r>
              <a:rPr lang="en-US" altLang="zh-TW" sz="2000" dirty="0" err="1" smtClean="0">
                <a:ea typeface="新細明體" charset="-120"/>
              </a:rPr>
              <a:t>dans</a:t>
            </a:r>
            <a:r>
              <a:rPr lang="en-US" altLang="zh-TW" sz="2000" dirty="0" smtClean="0">
                <a:ea typeface="新細明體" charset="-120"/>
              </a:rPr>
              <a:t> les </a:t>
            </a:r>
            <a:r>
              <a:rPr lang="en-US" altLang="zh-TW" sz="2000" dirty="0" err="1" smtClean="0">
                <a:ea typeface="新細明體" charset="-120"/>
              </a:rPr>
              <a:t>enquêtes</a:t>
            </a:r>
            <a:r>
              <a:rPr lang="en-US" altLang="zh-TW" sz="2000" dirty="0" smtClean="0">
                <a:ea typeface="新細明體" charset="-120"/>
              </a:rPr>
              <a:t> </a:t>
            </a:r>
            <a:r>
              <a:rPr lang="en-US" altLang="zh-TW" sz="2000" dirty="0" err="1" smtClean="0">
                <a:ea typeface="新細明體" charset="-120"/>
              </a:rPr>
              <a:t>thématiques</a:t>
            </a:r>
            <a:endParaRPr lang="en-US" altLang="zh-TW" sz="1800" dirty="0">
              <a:ea typeface="新細明體" charset="-120"/>
            </a:endParaRPr>
          </a:p>
          <a:p>
            <a:pPr>
              <a:lnSpc>
                <a:spcPct val="80000"/>
              </a:lnSpc>
            </a:pPr>
            <a:r>
              <a:rPr lang="en-US" altLang="zh-TW" sz="2000" dirty="0" smtClean="0">
                <a:ea typeface="新細明體" charset="-120"/>
              </a:rPr>
              <a:t>Les 16 </a:t>
            </a:r>
            <a:r>
              <a:rPr lang="en-US" altLang="zh-TW" sz="2000" dirty="0" err="1" smtClean="0">
                <a:ea typeface="新細明體" charset="-120"/>
              </a:rPr>
              <a:t>rubriques</a:t>
            </a:r>
            <a:r>
              <a:rPr lang="en-US" altLang="zh-TW" sz="2000" dirty="0" smtClean="0">
                <a:ea typeface="新細明體" charset="-120"/>
              </a:rPr>
              <a:t> </a:t>
            </a:r>
            <a:r>
              <a:rPr lang="en-US" altLang="zh-TW" sz="2000" dirty="0" err="1" smtClean="0">
                <a:ea typeface="新細明體" charset="-120"/>
              </a:rPr>
              <a:t>devraient</a:t>
            </a:r>
            <a:r>
              <a:rPr lang="en-US" altLang="zh-TW" sz="2000" dirty="0" smtClean="0">
                <a:ea typeface="新細明體" charset="-120"/>
              </a:rPr>
              <a:t> </a:t>
            </a:r>
            <a:r>
              <a:rPr lang="en-US" altLang="zh-TW" sz="2000" dirty="0" err="1" smtClean="0">
                <a:ea typeface="新細明體" charset="-120"/>
              </a:rPr>
              <a:t>être</a:t>
            </a:r>
            <a:r>
              <a:rPr lang="en-US" altLang="zh-TW" sz="2000" dirty="0" smtClean="0">
                <a:ea typeface="新細明體" charset="-120"/>
              </a:rPr>
              <a:t> </a:t>
            </a:r>
            <a:r>
              <a:rPr lang="en-US" altLang="zh-TW" sz="2000" dirty="0" err="1" smtClean="0">
                <a:ea typeface="新細明體" charset="-120"/>
              </a:rPr>
              <a:t>incluses</a:t>
            </a:r>
            <a:r>
              <a:rPr lang="en-US" altLang="zh-TW" sz="2000" dirty="0" smtClean="0">
                <a:ea typeface="新細明體" charset="-120"/>
              </a:rPr>
              <a:t> </a:t>
            </a:r>
            <a:r>
              <a:rPr lang="en-US" altLang="zh-TW" sz="2000" dirty="0" err="1" smtClean="0">
                <a:ea typeface="新細明體" charset="-120"/>
              </a:rPr>
              <a:t>dans</a:t>
            </a:r>
            <a:r>
              <a:rPr lang="en-US" altLang="zh-TW" sz="2000" dirty="0" smtClean="0">
                <a:ea typeface="新細明體" charset="-120"/>
              </a:rPr>
              <a:t> le module de base </a:t>
            </a:r>
            <a:r>
              <a:rPr lang="en-US" altLang="zh-TW" sz="2000" b="1" dirty="0" smtClean="0">
                <a:ea typeface="新細明體" charset="-120"/>
              </a:rPr>
              <a:t>+</a:t>
            </a:r>
            <a:r>
              <a:rPr lang="en-US" altLang="zh-TW" sz="2000" dirty="0" smtClean="0">
                <a:ea typeface="新細明體" charset="-120"/>
              </a:rPr>
              <a:t> des </a:t>
            </a:r>
            <a:r>
              <a:rPr lang="en-US" altLang="zh-TW" sz="2000" dirty="0" err="1" smtClean="0">
                <a:ea typeface="新細明體" charset="-120"/>
              </a:rPr>
              <a:t>rubriques</a:t>
            </a:r>
            <a:r>
              <a:rPr lang="en-US" altLang="zh-TW" sz="2000" dirty="0" smtClean="0">
                <a:ea typeface="新細明體" charset="-120"/>
              </a:rPr>
              <a:t> </a:t>
            </a:r>
            <a:r>
              <a:rPr lang="en-US" altLang="zh-TW" sz="2000" dirty="0" err="1" smtClean="0">
                <a:ea typeface="新細明體" charset="-120"/>
              </a:rPr>
              <a:t>importantes</a:t>
            </a:r>
            <a:r>
              <a:rPr lang="en-US" altLang="zh-TW" sz="2000" dirty="0" smtClean="0">
                <a:ea typeface="新細明體" charset="-120"/>
              </a:rPr>
              <a:t> pour la </a:t>
            </a:r>
            <a:r>
              <a:rPr lang="en-US" altLang="zh-TW" sz="2000" dirty="0" err="1" smtClean="0">
                <a:ea typeface="新細明體" charset="-120"/>
              </a:rPr>
              <a:t>politiques</a:t>
            </a:r>
            <a:r>
              <a:rPr lang="en-US" altLang="zh-TW" sz="2000" dirty="0" smtClean="0">
                <a:ea typeface="新細明體" charset="-120"/>
              </a:rPr>
              <a:t> </a:t>
            </a:r>
            <a:r>
              <a:rPr lang="en-US" altLang="zh-TW" sz="2000" dirty="0" err="1" smtClean="0">
                <a:ea typeface="新細明體" charset="-120"/>
              </a:rPr>
              <a:t>agricoles</a:t>
            </a:r>
            <a:r>
              <a:rPr lang="en-US" altLang="zh-TW" sz="2000" dirty="0" smtClean="0">
                <a:ea typeface="新細明體" charset="-120"/>
              </a:rPr>
              <a:t> du pays.  </a:t>
            </a:r>
            <a:endParaRPr lang="en-GB" altLang="zh-TW" sz="2000" dirty="0">
              <a:ea typeface="新細明體" charset="-120"/>
            </a:endParaRPr>
          </a:p>
          <a:p>
            <a:pPr>
              <a:lnSpc>
                <a:spcPct val="80000"/>
              </a:lnSpc>
            </a:pPr>
            <a:r>
              <a:rPr lang="en-US" altLang="zh-TW" sz="2000" dirty="0" smtClean="0">
                <a:ea typeface="新細明體" charset="-120"/>
              </a:rPr>
              <a:t>Si </a:t>
            </a:r>
            <a:r>
              <a:rPr lang="en-US" altLang="zh-TW" sz="2000" dirty="0" err="1" smtClean="0">
                <a:ea typeface="新細明體" charset="-120"/>
              </a:rPr>
              <a:t>dans</a:t>
            </a:r>
            <a:r>
              <a:rPr lang="en-US" altLang="zh-TW" sz="2000" dirty="0" smtClean="0">
                <a:ea typeface="新細明體" charset="-120"/>
              </a:rPr>
              <a:t> un pays, </a:t>
            </a:r>
            <a:r>
              <a:rPr lang="en-US" altLang="zh-TW" sz="2000" dirty="0" err="1" smtClean="0">
                <a:ea typeface="新細明體" charset="-120"/>
              </a:rPr>
              <a:t>il</a:t>
            </a:r>
            <a:r>
              <a:rPr lang="en-US" altLang="zh-TW" sz="2000" dirty="0" smtClean="0">
                <a:ea typeface="新細明體" charset="-120"/>
              </a:rPr>
              <a:t> </a:t>
            </a:r>
            <a:r>
              <a:rPr lang="en-US" altLang="zh-TW" sz="2000" dirty="0" err="1" smtClean="0">
                <a:ea typeface="新細明體" charset="-120"/>
              </a:rPr>
              <a:t>est</a:t>
            </a:r>
            <a:r>
              <a:rPr lang="en-US" altLang="zh-TW" sz="2000" dirty="0" smtClean="0">
                <a:ea typeface="新細明體" charset="-120"/>
              </a:rPr>
              <a:t> </a:t>
            </a:r>
            <a:r>
              <a:rPr lang="en-US" altLang="zh-TW" sz="2000" dirty="0" err="1" smtClean="0">
                <a:ea typeface="新細明體" charset="-120"/>
              </a:rPr>
              <a:t>prévu</a:t>
            </a:r>
            <a:r>
              <a:rPr lang="en-US" altLang="zh-TW" sz="2000" dirty="0" smtClean="0">
                <a:ea typeface="新細明體" charset="-120"/>
              </a:rPr>
              <a:t> </a:t>
            </a:r>
            <a:r>
              <a:rPr lang="en-US" altLang="zh-TW" sz="2000" dirty="0" err="1" smtClean="0">
                <a:ea typeface="新細明體" charset="-120"/>
              </a:rPr>
              <a:t>une</a:t>
            </a:r>
            <a:r>
              <a:rPr lang="en-US" altLang="zh-TW" sz="2000" dirty="0" smtClean="0">
                <a:ea typeface="新細明體" charset="-120"/>
              </a:rPr>
              <a:t> </a:t>
            </a:r>
            <a:r>
              <a:rPr lang="en-US" altLang="zh-TW" sz="2000" dirty="0" err="1" smtClean="0">
                <a:ea typeface="新細明體" charset="-120"/>
              </a:rPr>
              <a:t>enquête</a:t>
            </a:r>
            <a:r>
              <a:rPr lang="en-US" altLang="zh-TW" sz="2000" dirty="0" smtClean="0">
                <a:ea typeface="新細明體" charset="-120"/>
              </a:rPr>
              <a:t> </a:t>
            </a:r>
            <a:r>
              <a:rPr lang="en-US" altLang="zh-TW" sz="2000" dirty="0" err="1" smtClean="0">
                <a:ea typeface="新細明體" charset="-120"/>
              </a:rPr>
              <a:t>spécifique</a:t>
            </a:r>
            <a:r>
              <a:rPr lang="en-US" altLang="zh-TW" sz="2000" dirty="0" smtClean="0">
                <a:ea typeface="新細明體" charset="-120"/>
              </a:rPr>
              <a:t> </a:t>
            </a:r>
            <a:r>
              <a:rPr lang="en-US" altLang="zh-TW" sz="2000" dirty="0" err="1" smtClean="0">
                <a:ea typeface="新細明體" charset="-120"/>
              </a:rPr>
              <a:t>sur</a:t>
            </a:r>
            <a:r>
              <a:rPr lang="en-US" altLang="zh-TW" sz="2000" dirty="0" smtClean="0">
                <a:ea typeface="新細明體" charset="-120"/>
              </a:rPr>
              <a:t> les </a:t>
            </a:r>
            <a:r>
              <a:rPr lang="en-US" altLang="zh-TW" sz="2000" dirty="0" err="1" smtClean="0">
                <a:ea typeface="新細明體" charset="-120"/>
              </a:rPr>
              <a:t>engrais</a:t>
            </a:r>
            <a:r>
              <a:rPr lang="en-US" altLang="zh-TW" sz="2000" dirty="0" smtClean="0">
                <a:ea typeface="新細明體" charset="-120"/>
              </a:rPr>
              <a:t>, </a:t>
            </a:r>
            <a:r>
              <a:rPr lang="en-US" altLang="zh-TW" sz="2000" dirty="0" err="1" smtClean="0">
                <a:ea typeface="新細明體" charset="-120"/>
              </a:rPr>
              <a:t>une</a:t>
            </a:r>
            <a:r>
              <a:rPr lang="en-US" altLang="zh-TW" sz="2000" dirty="0" smtClean="0">
                <a:ea typeface="新細明體" charset="-120"/>
              </a:rPr>
              <a:t> question </a:t>
            </a:r>
            <a:r>
              <a:rPr lang="en-US" altLang="zh-TW" sz="2000" dirty="0" err="1" smtClean="0">
                <a:ea typeface="新細明體" charset="-120"/>
              </a:rPr>
              <a:t>devrait</a:t>
            </a:r>
            <a:r>
              <a:rPr lang="en-US" altLang="zh-TW" sz="2000" dirty="0" smtClean="0">
                <a:ea typeface="新細明體" charset="-120"/>
              </a:rPr>
              <a:t> </a:t>
            </a:r>
            <a:r>
              <a:rPr lang="en-US" altLang="zh-TW" sz="2000" dirty="0" err="1" smtClean="0">
                <a:ea typeface="新細明體" charset="-120"/>
              </a:rPr>
              <a:t>ête</a:t>
            </a:r>
            <a:r>
              <a:rPr lang="en-US" altLang="zh-TW" sz="2000" dirty="0" smtClean="0">
                <a:ea typeface="新細明體" charset="-120"/>
              </a:rPr>
              <a:t> </a:t>
            </a:r>
            <a:r>
              <a:rPr lang="en-US" altLang="zh-TW" sz="2000" dirty="0" err="1" smtClean="0">
                <a:ea typeface="新細明體" charset="-120"/>
              </a:rPr>
              <a:t>incluse</a:t>
            </a:r>
            <a:r>
              <a:rPr lang="en-US" altLang="zh-TW" sz="2000" dirty="0" smtClean="0">
                <a:ea typeface="新細明體" charset="-120"/>
              </a:rPr>
              <a:t> </a:t>
            </a:r>
            <a:r>
              <a:rPr lang="en-US" altLang="zh-TW" sz="2000" dirty="0" err="1" smtClean="0">
                <a:ea typeface="新細明體" charset="-120"/>
              </a:rPr>
              <a:t>dans</a:t>
            </a:r>
            <a:r>
              <a:rPr lang="en-US" altLang="zh-TW" sz="2000" dirty="0" smtClean="0">
                <a:ea typeface="新細明體" charset="-120"/>
              </a:rPr>
              <a:t> le module de base pour </a:t>
            </a:r>
            <a:r>
              <a:rPr lang="en-US" altLang="zh-TW" sz="2000" dirty="0" err="1" smtClean="0">
                <a:ea typeface="新細明體" charset="-120"/>
              </a:rPr>
              <a:t>tirer</a:t>
            </a:r>
            <a:r>
              <a:rPr lang="en-US" altLang="zh-TW" sz="2000" dirty="0" smtClean="0">
                <a:ea typeface="新細明體" charset="-120"/>
              </a:rPr>
              <a:t> les bases de </a:t>
            </a:r>
            <a:r>
              <a:rPr lang="en-US" altLang="zh-TW" sz="2000" dirty="0" err="1" smtClean="0">
                <a:ea typeface="新細明體" charset="-120"/>
              </a:rPr>
              <a:t>sondage</a:t>
            </a:r>
            <a:r>
              <a:rPr lang="en-US" altLang="zh-TW" sz="2000" dirty="0" smtClean="0">
                <a:ea typeface="新細明體" charset="-120"/>
              </a:rPr>
              <a:t> </a:t>
            </a:r>
            <a:r>
              <a:rPr lang="en-US" altLang="zh-TW" sz="2000" dirty="0" err="1" smtClean="0">
                <a:ea typeface="新細明體" charset="-120"/>
              </a:rPr>
              <a:t>appropriées</a:t>
            </a:r>
            <a:endParaRPr lang="en-US" altLang="zh-TW" sz="2000" dirty="0" smtClean="0">
              <a:ea typeface="新細明體" charset="-120"/>
            </a:endParaRPr>
          </a:p>
          <a:p>
            <a:pPr>
              <a:lnSpc>
                <a:spcPct val="80000"/>
              </a:lnSpc>
            </a:pPr>
            <a:r>
              <a:rPr lang="en-US" altLang="zh-TW" sz="2000" dirty="0" smtClean="0">
                <a:ea typeface="新細明體" charset="-120"/>
              </a:rPr>
              <a:t>Les modules </a:t>
            </a:r>
            <a:r>
              <a:rPr lang="en-US" altLang="zh-TW" sz="2000" dirty="0" err="1" smtClean="0">
                <a:ea typeface="新細明體" charset="-120"/>
              </a:rPr>
              <a:t>complémentaires</a:t>
            </a:r>
            <a:r>
              <a:rPr lang="en-US" altLang="zh-TW" sz="2000" dirty="0" smtClean="0">
                <a:ea typeface="新細明體" charset="-120"/>
              </a:rPr>
              <a:t> à </a:t>
            </a:r>
            <a:r>
              <a:rPr lang="en-US" altLang="zh-TW" sz="2000" dirty="0" err="1" smtClean="0">
                <a:ea typeface="新細明體" charset="-120"/>
              </a:rPr>
              <a:t>inclure</a:t>
            </a:r>
            <a:r>
              <a:rPr lang="en-US" altLang="zh-TW" sz="2000" dirty="0" smtClean="0">
                <a:ea typeface="新細明體" charset="-120"/>
              </a:rPr>
              <a:t> </a:t>
            </a:r>
            <a:r>
              <a:rPr lang="en-US" altLang="zh-TW" sz="2000" dirty="0" err="1" smtClean="0">
                <a:ea typeface="新細明體" charset="-120"/>
              </a:rPr>
              <a:t>dans</a:t>
            </a:r>
            <a:r>
              <a:rPr lang="en-US" altLang="zh-TW" sz="2000" dirty="0" smtClean="0">
                <a:ea typeface="新細明體" charset="-120"/>
              </a:rPr>
              <a:t> le RGA </a:t>
            </a:r>
            <a:r>
              <a:rPr lang="en-US" altLang="zh-TW" sz="2000" dirty="0" err="1" smtClean="0">
                <a:ea typeface="新細明體" charset="-120"/>
              </a:rPr>
              <a:t>dépendent</a:t>
            </a:r>
            <a:r>
              <a:rPr lang="en-US" altLang="zh-TW" sz="2000" dirty="0" smtClean="0">
                <a:ea typeface="新細明體" charset="-120"/>
              </a:rPr>
              <a:t> des </a:t>
            </a:r>
            <a:r>
              <a:rPr lang="en-US" altLang="zh-TW" sz="2000" dirty="0" err="1" smtClean="0">
                <a:ea typeface="新細明體" charset="-120"/>
              </a:rPr>
              <a:t>priorités</a:t>
            </a:r>
            <a:r>
              <a:rPr lang="en-US" altLang="zh-TW" sz="2000" dirty="0" smtClean="0">
                <a:ea typeface="新細明體" charset="-120"/>
              </a:rPr>
              <a:t>. Les </a:t>
            </a:r>
            <a:r>
              <a:rPr lang="en-US" altLang="zh-TW" sz="2000" dirty="0" err="1" smtClean="0">
                <a:ea typeface="新細明體" charset="-120"/>
              </a:rPr>
              <a:t>thémes</a:t>
            </a:r>
            <a:r>
              <a:rPr lang="en-US" altLang="zh-TW" sz="2000" dirty="0" smtClean="0">
                <a:ea typeface="新細明體" charset="-120"/>
              </a:rPr>
              <a:t> à </a:t>
            </a:r>
            <a:r>
              <a:rPr lang="en-US" altLang="zh-TW" sz="2000" dirty="0" err="1" smtClean="0">
                <a:ea typeface="新細明體" charset="-120"/>
              </a:rPr>
              <a:t>inclure</a:t>
            </a:r>
            <a:r>
              <a:rPr lang="en-US" altLang="zh-TW" sz="2000" dirty="0" smtClean="0">
                <a:ea typeface="新細明體" charset="-120"/>
              </a:rPr>
              <a:t> </a:t>
            </a:r>
            <a:r>
              <a:rPr lang="en-US" altLang="zh-TW" sz="2000" dirty="0" err="1" smtClean="0">
                <a:ea typeface="新細明體" charset="-120"/>
              </a:rPr>
              <a:t>dans</a:t>
            </a:r>
            <a:r>
              <a:rPr lang="en-US" altLang="zh-TW" sz="2000" dirty="0" smtClean="0">
                <a:ea typeface="新細明體" charset="-120"/>
              </a:rPr>
              <a:t> les </a:t>
            </a:r>
            <a:r>
              <a:rPr lang="en-US" altLang="zh-TW" sz="2000" dirty="0" err="1" smtClean="0">
                <a:ea typeface="新細明體" charset="-120"/>
              </a:rPr>
              <a:t>enquêtes</a:t>
            </a:r>
            <a:r>
              <a:rPr lang="en-US" altLang="zh-TW" sz="2000" dirty="0" smtClean="0">
                <a:ea typeface="新細明體" charset="-120"/>
              </a:rPr>
              <a:t> </a:t>
            </a:r>
            <a:r>
              <a:rPr lang="en-US" altLang="zh-TW" sz="2000" dirty="0" err="1" smtClean="0">
                <a:ea typeface="新細明體" charset="-120"/>
              </a:rPr>
              <a:t>complémentaire</a:t>
            </a:r>
            <a:r>
              <a:rPr lang="en-US" altLang="zh-TW" sz="2000" dirty="0" smtClean="0">
                <a:ea typeface="新細明體" charset="-120"/>
              </a:rPr>
              <a:t> </a:t>
            </a:r>
            <a:r>
              <a:rPr lang="en-US" altLang="zh-TW" sz="2000" dirty="0" err="1" smtClean="0">
                <a:ea typeface="新細明體" charset="-120"/>
              </a:rPr>
              <a:t>doit</a:t>
            </a:r>
            <a:r>
              <a:rPr lang="en-US" altLang="zh-TW" sz="2000" dirty="0" smtClean="0">
                <a:ea typeface="新細明體" charset="-120"/>
              </a:rPr>
              <a:t> </a:t>
            </a:r>
            <a:r>
              <a:rPr lang="en-US" altLang="zh-TW" sz="2000" dirty="0" err="1" smtClean="0">
                <a:ea typeface="新細明體" charset="-120"/>
              </a:rPr>
              <a:t>dépendre</a:t>
            </a:r>
            <a:r>
              <a:rPr lang="en-US" altLang="zh-TW" sz="2000" dirty="0" smtClean="0">
                <a:ea typeface="新細明體" charset="-120"/>
              </a:rPr>
              <a:t> des </a:t>
            </a:r>
            <a:r>
              <a:rPr lang="en-US" altLang="zh-TW" sz="2000" dirty="0" err="1" smtClean="0">
                <a:ea typeface="新細明體" charset="-120"/>
              </a:rPr>
              <a:t>besoins</a:t>
            </a:r>
            <a:r>
              <a:rPr lang="en-US" altLang="zh-TW" sz="2000" dirty="0" smtClean="0">
                <a:ea typeface="新細明體" charset="-120"/>
              </a:rPr>
              <a:t> de </a:t>
            </a:r>
            <a:r>
              <a:rPr lang="en-US" altLang="zh-TW" sz="2000" dirty="0" err="1" smtClean="0">
                <a:ea typeface="新細明體" charset="-120"/>
              </a:rPr>
              <a:t>chaque</a:t>
            </a:r>
            <a:r>
              <a:rPr lang="en-US" altLang="zh-TW" sz="2000" dirty="0" smtClean="0">
                <a:ea typeface="新細明體" charset="-120"/>
              </a:rPr>
              <a:t> pays.</a:t>
            </a:r>
          </a:p>
          <a:p>
            <a:pPr>
              <a:lnSpc>
                <a:spcPct val="80000"/>
              </a:lnSpc>
            </a:pPr>
            <a:r>
              <a:rPr lang="en-US" altLang="zh-TW" sz="2000" dirty="0" smtClean="0">
                <a:ea typeface="新細明體" charset="-120"/>
              </a:rPr>
              <a:t>La </a:t>
            </a:r>
            <a:r>
              <a:rPr lang="en-US" altLang="zh-TW" sz="2000" dirty="0" err="1" smtClean="0">
                <a:ea typeface="新細明體" charset="-120"/>
              </a:rPr>
              <a:t>répartition</a:t>
            </a:r>
            <a:r>
              <a:rPr lang="en-US" altLang="zh-TW" sz="2000" dirty="0" smtClean="0">
                <a:ea typeface="新細明體" charset="-120"/>
              </a:rPr>
              <a:t> des </a:t>
            </a:r>
            <a:r>
              <a:rPr lang="en-US" altLang="zh-TW" sz="2000" dirty="0" err="1" smtClean="0">
                <a:ea typeface="新細明體" charset="-120"/>
              </a:rPr>
              <a:t>thèmes</a:t>
            </a:r>
            <a:r>
              <a:rPr lang="en-US" altLang="zh-TW" sz="2000" dirty="0" smtClean="0">
                <a:ea typeface="新細明體" charset="-120"/>
              </a:rPr>
              <a:t> entre module </a:t>
            </a:r>
            <a:r>
              <a:rPr lang="en-US" altLang="zh-TW" sz="2000" dirty="0" err="1" smtClean="0">
                <a:ea typeface="新細明體" charset="-120"/>
              </a:rPr>
              <a:t>complémentaires</a:t>
            </a:r>
            <a:r>
              <a:rPr lang="en-US" altLang="zh-TW" sz="2000" dirty="0" smtClean="0">
                <a:ea typeface="新細明體" charset="-120"/>
              </a:rPr>
              <a:t> et </a:t>
            </a:r>
            <a:r>
              <a:rPr lang="en-US" altLang="zh-TW" sz="2000" dirty="0" err="1" smtClean="0">
                <a:ea typeface="新細明體" charset="-120"/>
              </a:rPr>
              <a:t>thématiques</a:t>
            </a:r>
            <a:r>
              <a:rPr lang="en-US" altLang="zh-TW" sz="2000" dirty="0" smtClean="0">
                <a:ea typeface="新細明體" charset="-120"/>
              </a:rPr>
              <a:t> </a:t>
            </a:r>
            <a:r>
              <a:rPr lang="en-US" altLang="zh-TW" sz="2000" dirty="0" err="1" smtClean="0">
                <a:ea typeface="新細明體" charset="-120"/>
              </a:rPr>
              <a:t>doit</a:t>
            </a:r>
            <a:r>
              <a:rPr lang="en-US" altLang="zh-TW" sz="2000" dirty="0" smtClean="0">
                <a:ea typeface="新細明體" charset="-120"/>
              </a:rPr>
              <a:t> </a:t>
            </a:r>
            <a:r>
              <a:rPr lang="en-US" altLang="zh-TW" sz="2000" dirty="0" err="1" smtClean="0">
                <a:ea typeface="新細明體" charset="-120"/>
              </a:rPr>
              <a:t>dépendre</a:t>
            </a:r>
            <a:r>
              <a:rPr lang="en-US" altLang="zh-TW" sz="2000" dirty="0" smtClean="0">
                <a:ea typeface="新細明體" charset="-120"/>
              </a:rPr>
              <a:t> de (</a:t>
            </a:r>
            <a:r>
              <a:rPr lang="en-US" altLang="zh-TW" sz="2000" dirty="0" err="1" smtClean="0">
                <a:ea typeface="新細明體" charset="-120"/>
              </a:rPr>
              <a:t>i</a:t>
            </a:r>
            <a:r>
              <a:rPr lang="en-US" altLang="zh-TW" sz="2000" dirty="0" smtClean="0">
                <a:ea typeface="新細明體" charset="-120"/>
              </a:rPr>
              <a:t>) </a:t>
            </a:r>
            <a:r>
              <a:rPr lang="en-US" altLang="zh-TW" sz="2000" dirty="0" err="1" smtClean="0">
                <a:ea typeface="新細明體" charset="-120"/>
              </a:rPr>
              <a:t>niveau</a:t>
            </a:r>
            <a:r>
              <a:rPr lang="en-US" altLang="zh-TW" sz="2000" dirty="0" smtClean="0">
                <a:ea typeface="新細明體" charset="-120"/>
              </a:rPr>
              <a:t> de </a:t>
            </a:r>
            <a:r>
              <a:rPr lang="en-US" altLang="zh-TW" sz="2000" dirty="0" err="1" smtClean="0">
                <a:ea typeface="新細明體" charset="-120"/>
              </a:rPr>
              <a:t>précision</a:t>
            </a:r>
            <a:r>
              <a:rPr lang="en-US" altLang="zh-TW" sz="2000" dirty="0" smtClean="0">
                <a:ea typeface="新細明體" charset="-120"/>
              </a:rPr>
              <a:t> </a:t>
            </a:r>
            <a:r>
              <a:rPr lang="en-US" altLang="zh-TW" sz="2000" dirty="0" err="1" smtClean="0">
                <a:ea typeface="新細明體" charset="-120"/>
              </a:rPr>
              <a:t>requis</a:t>
            </a:r>
            <a:r>
              <a:rPr lang="en-US" altLang="zh-TW" sz="2000" dirty="0" smtClean="0">
                <a:ea typeface="新細明體" charset="-120"/>
              </a:rPr>
              <a:t> pour les estimation, (ii) </a:t>
            </a:r>
            <a:r>
              <a:rPr lang="en-US" altLang="zh-TW" sz="2000" dirty="0" err="1" smtClean="0">
                <a:ea typeface="新細明體" charset="-120"/>
              </a:rPr>
              <a:t>besoins</a:t>
            </a:r>
            <a:r>
              <a:rPr lang="en-US" altLang="zh-TW" sz="2000" dirty="0" smtClean="0">
                <a:ea typeface="新細明體" charset="-120"/>
              </a:rPr>
              <a:t> de </a:t>
            </a:r>
            <a:r>
              <a:rPr lang="en-US" altLang="zh-TW" sz="2000" dirty="0" err="1" smtClean="0">
                <a:ea typeface="新細明體" charset="-120"/>
              </a:rPr>
              <a:t>données</a:t>
            </a:r>
            <a:r>
              <a:rPr lang="en-US" altLang="zh-TW" sz="2000" dirty="0" smtClean="0">
                <a:ea typeface="新細明體" charset="-120"/>
              </a:rPr>
              <a:t> </a:t>
            </a:r>
            <a:r>
              <a:rPr lang="en-US" altLang="zh-TW" sz="2000" dirty="0" err="1" smtClean="0">
                <a:ea typeface="新細明體" charset="-120"/>
              </a:rPr>
              <a:t>désagrégées</a:t>
            </a:r>
            <a:r>
              <a:rPr lang="en-US" altLang="zh-TW" sz="2000" dirty="0" smtClean="0">
                <a:ea typeface="新細明體" charset="-120"/>
              </a:rPr>
              <a:t> pour les petites subdivisions, (iii) </a:t>
            </a:r>
            <a:r>
              <a:rPr lang="en-US" altLang="zh-TW" sz="2000" dirty="0" err="1" smtClean="0">
                <a:ea typeface="新細明體" charset="-120"/>
              </a:rPr>
              <a:t>délai</a:t>
            </a:r>
            <a:r>
              <a:rPr lang="en-US" altLang="zh-TW" sz="2000" dirty="0" smtClean="0">
                <a:ea typeface="新細明體" charset="-120"/>
              </a:rPr>
              <a:t> de </a:t>
            </a:r>
            <a:r>
              <a:rPr lang="en-US" altLang="zh-TW" sz="2000" dirty="0" err="1" smtClean="0">
                <a:ea typeface="新細明體" charset="-120"/>
              </a:rPr>
              <a:t>renouvellement</a:t>
            </a:r>
            <a:r>
              <a:rPr lang="en-US" altLang="zh-TW" sz="2000" dirty="0" smtClean="0">
                <a:ea typeface="新細明體" charset="-120"/>
              </a:rPr>
              <a:t> des </a:t>
            </a:r>
            <a:r>
              <a:rPr lang="en-US" altLang="zh-TW" sz="2000" dirty="0" err="1" smtClean="0">
                <a:ea typeface="新細明體" charset="-120"/>
              </a:rPr>
              <a:t>données</a:t>
            </a:r>
            <a:r>
              <a:rPr lang="en-US" altLang="zh-TW" sz="2000" dirty="0" smtClean="0">
                <a:ea typeface="新細明體" charset="-120"/>
              </a:rPr>
              <a:t>.</a:t>
            </a:r>
            <a:endParaRPr lang="en-GB" altLang="zh-TW" sz="2000" dirty="0">
              <a:ea typeface="新細明體" charset="-120"/>
            </a:endParaRPr>
          </a:p>
          <a:p>
            <a:pPr lvl="1">
              <a:lnSpc>
                <a:spcPct val="80000"/>
              </a:lnSpc>
              <a:buFontTx/>
              <a:buNone/>
            </a:pPr>
            <a:endParaRPr lang="en-GB"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childTnLst>
                                  <p:subTnLst>
                                    <p:animClr>
                                      <p:cBhvr override="childStyle">
                                        <p:cTn dur="1" fill="hold" display="0" masterRel="nextClick" afterEffect="1"/>
                                        <p:tgtEl>
                                          <p:spTgt spid="222211">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2211">
                                            <p:txEl>
                                              <p:pRg st="1" end="1"/>
                                            </p:txEl>
                                          </p:spTgt>
                                        </p:tgtEl>
                                        <p:attrNameLst>
                                          <p:attrName>style.visibility</p:attrName>
                                        </p:attrNameLst>
                                      </p:cBhvr>
                                      <p:to>
                                        <p:strVal val="visible"/>
                                      </p:to>
                                    </p:set>
                                  </p:childTnLst>
                                  <p:subTnLst>
                                    <p:animClr>
                                      <p:cBhvr override="childStyle">
                                        <p:cTn dur="1" fill="hold" display="0" masterRel="nextClick" afterEffect="1"/>
                                        <p:tgtEl>
                                          <p:spTgt spid="222211">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2211">
                                            <p:txEl>
                                              <p:pRg st="2" end="2"/>
                                            </p:txEl>
                                          </p:spTgt>
                                        </p:tgtEl>
                                        <p:attrNameLst>
                                          <p:attrName>style.visibility</p:attrName>
                                        </p:attrNameLst>
                                      </p:cBhvr>
                                      <p:to>
                                        <p:strVal val="visible"/>
                                      </p:to>
                                    </p:set>
                                  </p:childTnLst>
                                  <p:subTnLst>
                                    <p:animClr>
                                      <p:cBhvr override="childStyle">
                                        <p:cTn dur="1" fill="hold" display="0" masterRel="nextClick" afterEffect="1"/>
                                        <p:tgtEl>
                                          <p:spTgt spid="222211">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2211">
                                            <p:txEl>
                                              <p:pRg st="3" end="3"/>
                                            </p:txEl>
                                          </p:spTgt>
                                        </p:tgtEl>
                                        <p:attrNameLst>
                                          <p:attrName>style.visibility</p:attrName>
                                        </p:attrNameLst>
                                      </p:cBhvr>
                                      <p:to>
                                        <p:strVal val="visible"/>
                                      </p:to>
                                    </p:set>
                                  </p:childTnLst>
                                  <p:subTnLst>
                                    <p:animClr>
                                      <p:cBhvr override="childStyle">
                                        <p:cTn dur="1" fill="hold" display="0" masterRel="nextClick" afterEffect="1"/>
                                        <p:tgtEl>
                                          <p:spTgt spid="222211">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2211">
                                            <p:txEl>
                                              <p:pRg st="4" end="4"/>
                                            </p:txEl>
                                          </p:spTgt>
                                        </p:tgtEl>
                                        <p:attrNameLst>
                                          <p:attrName>style.visibility</p:attrName>
                                        </p:attrNameLst>
                                      </p:cBhvr>
                                      <p:to>
                                        <p:strVal val="visible"/>
                                      </p:to>
                                    </p:set>
                                  </p:childTnLst>
                                  <p:subTnLst>
                                    <p:animClr>
                                      <p:cBhvr override="childStyle">
                                        <p:cTn dur="1" fill="hold" display="0" masterRel="nextClick" afterEffect="1"/>
                                        <p:tgtEl>
                                          <p:spTgt spid="222211">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46B6E5C-8DBA-421A-81A3-5DE06EBD7783}" type="slidenum">
              <a:rPr lang="en-US"/>
              <a:pPr/>
              <a:t>11</a:t>
            </a:fld>
            <a:endParaRPr lang="en-US"/>
          </a:p>
        </p:txBody>
      </p:sp>
      <p:sp>
        <p:nvSpPr>
          <p:cNvPr id="223234" name="AutoShape 2"/>
          <p:cNvSpPr>
            <a:spLocks noGrp="1" noChangeArrowheads="1"/>
          </p:cNvSpPr>
          <p:nvPr>
            <p:ph type="title"/>
          </p:nvPr>
        </p:nvSpPr>
        <p:spPr/>
        <p:txBody>
          <a:bodyPr/>
          <a:lstStyle/>
          <a:p>
            <a:r>
              <a:rPr lang="en-US" sz="2800" dirty="0" err="1" smtClean="0"/>
              <a:t>Exemples</a:t>
            </a:r>
            <a:r>
              <a:rPr lang="en-US" sz="2800" dirty="0" smtClean="0"/>
              <a:t> </a:t>
            </a:r>
            <a:r>
              <a:rPr lang="en-US" sz="2800" dirty="0" err="1" smtClean="0"/>
              <a:t>d’application</a:t>
            </a:r>
            <a:r>
              <a:rPr lang="en-US" sz="2800" dirty="0" smtClean="0"/>
              <a:t> de </a:t>
            </a:r>
            <a:r>
              <a:rPr lang="en-US" sz="2800" dirty="0" err="1" smtClean="0"/>
              <a:t>l’approche</a:t>
            </a:r>
            <a:r>
              <a:rPr lang="en-US" sz="2800" dirty="0" smtClean="0"/>
              <a:t> </a:t>
            </a:r>
            <a:r>
              <a:rPr lang="en-US" sz="2800" dirty="0" err="1" smtClean="0"/>
              <a:t>modulaire</a:t>
            </a:r>
            <a:r>
              <a:rPr lang="en-US" sz="2800" dirty="0" smtClean="0"/>
              <a:t> : </a:t>
            </a:r>
            <a:r>
              <a:rPr lang="en-US" sz="2800" dirty="0" err="1" smtClean="0"/>
              <a:t>cas</a:t>
            </a:r>
            <a:r>
              <a:rPr lang="en-US" sz="2800" dirty="0" smtClean="0"/>
              <a:t> du Burkina Faso</a:t>
            </a:r>
            <a:endParaRPr lang="en-GB" sz="2800" dirty="0"/>
          </a:p>
        </p:txBody>
      </p:sp>
      <p:sp>
        <p:nvSpPr>
          <p:cNvPr id="223235" name="Rectangle 3"/>
          <p:cNvSpPr>
            <a:spLocks noGrp="1" noChangeArrowheads="1"/>
          </p:cNvSpPr>
          <p:nvPr>
            <p:ph type="body" idx="1"/>
          </p:nvPr>
        </p:nvSpPr>
        <p:spPr/>
        <p:txBody>
          <a:bodyPr/>
          <a:lstStyle/>
          <a:p>
            <a:pPr>
              <a:lnSpc>
                <a:spcPct val="90000"/>
              </a:lnSpc>
            </a:pPr>
            <a:r>
              <a:rPr lang="en-US" sz="2000" dirty="0" smtClean="0"/>
              <a:t>Module de base : avec le RGPH 2006 </a:t>
            </a:r>
          </a:p>
          <a:p>
            <a:pPr>
              <a:lnSpc>
                <a:spcPct val="90000"/>
              </a:lnSpc>
            </a:pPr>
            <a:r>
              <a:rPr lang="en-US" sz="2000" dirty="0" smtClean="0"/>
              <a:t>Constitution </a:t>
            </a:r>
            <a:r>
              <a:rPr lang="en-US" sz="2000" dirty="0" err="1" smtClean="0"/>
              <a:t>d’une</a:t>
            </a:r>
            <a:r>
              <a:rPr lang="en-US" sz="2000" dirty="0" smtClean="0"/>
              <a:t> base de </a:t>
            </a:r>
            <a:r>
              <a:rPr lang="en-US" sz="2000" dirty="0" err="1" smtClean="0"/>
              <a:t>sondage</a:t>
            </a:r>
            <a:r>
              <a:rPr lang="en-US" sz="2000" dirty="0" smtClean="0"/>
              <a:t> pour la culture </a:t>
            </a:r>
            <a:r>
              <a:rPr lang="en-US" sz="2000" dirty="0" err="1" smtClean="0"/>
              <a:t>pluviale</a:t>
            </a:r>
            <a:r>
              <a:rPr lang="en-US" sz="2000" dirty="0" smtClean="0"/>
              <a:t> et </a:t>
            </a:r>
            <a:r>
              <a:rPr lang="en-US" sz="2000" dirty="0" err="1" smtClean="0"/>
              <a:t>l’arboriculture</a:t>
            </a:r>
            <a:r>
              <a:rPr lang="en-US" sz="2000" dirty="0" smtClean="0"/>
              <a:t> </a:t>
            </a:r>
          </a:p>
          <a:p>
            <a:pPr>
              <a:lnSpc>
                <a:spcPct val="90000"/>
              </a:lnSpc>
            </a:pPr>
            <a:r>
              <a:rPr lang="en-US" sz="2000" dirty="0" smtClean="0"/>
              <a:t>Constitution </a:t>
            </a:r>
            <a:r>
              <a:rPr lang="en-US" sz="2000" dirty="0" err="1" smtClean="0"/>
              <a:t>d’une</a:t>
            </a:r>
            <a:r>
              <a:rPr lang="en-US" sz="2000" dirty="0" smtClean="0"/>
              <a:t> base de </a:t>
            </a:r>
            <a:r>
              <a:rPr lang="en-US" sz="2000" dirty="0" err="1" smtClean="0"/>
              <a:t>sondage</a:t>
            </a:r>
            <a:r>
              <a:rPr lang="en-US" sz="2000" dirty="0" smtClean="0"/>
              <a:t> pour les culture </a:t>
            </a:r>
            <a:r>
              <a:rPr lang="en-US" sz="2000" dirty="0" err="1" smtClean="0"/>
              <a:t>irriguées</a:t>
            </a:r>
            <a:r>
              <a:rPr lang="en-US" sz="2000" dirty="0" smtClean="0"/>
              <a:t> et pour le </a:t>
            </a:r>
            <a:r>
              <a:rPr lang="en-US" sz="2000" dirty="0" err="1" smtClean="0"/>
              <a:t>maraîchage</a:t>
            </a:r>
            <a:endParaRPr lang="en-US" sz="2000" dirty="0" smtClean="0"/>
          </a:p>
          <a:p>
            <a:pPr>
              <a:lnSpc>
                <a:spcPct val="90000"/>
              </a:lnSpc>
            </a:pPr>
            <a:r>
              <a:rPr lang="en-US" sz="2000" dirty="0" smtClean="0"/>
              <a:t>Constitution </a:t>
            </a:r>
            <a:r>
              <a:rPr lang="en-US" sz="2000" dirty="0" err="1" smtClean="0"/>
              <a:t>d’une</a:t>
            </a:r>
            <a:r>
              <a:rPr lang="en-US" sz="2000" dirty="0" smtClean="0"/>
              <a:t> base de </a:t>
            </a:r>
            <a:r>
              <a:rPr lang="en-US" sz="2000" dirty="0" err="1" smtClean="0"/>
              <a:t>sondage</a:t>
            </a:r>
            <a:r>
              <a:rPr lang="en-US" sz="2000" dirty="0" smtClean="0"/>
              <a:t> de zones </a:t>
            </a:r>
            <a:r>
              <a:rPr lang="en-US" sz="2000" dirty="0" err="1" smtClean="0"/>
              <a:t>pastorales</a:t>
            </a:r>
            <a:r>
              <a:rPr lang="en-US" sz="2000" dirty="0" smtClean="0"/>
              <a:t> pour </a:t>
            </a:r>
            <a:r>
              <a:rPr lang="en-US" sz="2000" dirty="0" err="1" smtClean="0"/>
              <a:t>l’élevage</a:t>
            </a:r>
            <a:r>
              <a:rPr lang="en-US" sz="2000" dirty="0" smtClean="0"/>
              <a:t> </a:t>
            </a:r>
            <a:r>
              <a:rPr lang="en-US" sz="2000" dirty="0" err="1" smtClean="0"/>
              <a:t>nomade</a:t>
            </a:r>
            <a:endParaRPr lang="en-US" sz="2000" dirty="0" smtClean="0"/>
          </a:p>
          <a:p>
            <a:pPr>
              <a:lnSpc>
                <a:spcPct val="90000"/>
              </a:lnSpc>
            </a:pPr>
            <a:r>
              <a:rPr lang="en-US" sz="2000" dirty="0" smtClean="0"/>
              <a:t>Constitution </a:t>
            </a:r>
            <a:r>
              <a:rPr lang="en-US" sz="2000" dirty="0" err="1" smtClean="0"/>
              <a:t>d’une</a:t>
            </a:r>
            <a:r>
              <a:rPr lang="en-US" sz="2000" dirty="0" smtClean="0"/>
              <a:t> base de </a:t>
            </a:r>
            <a:r>
              <a:rPr lang="en-US" sz="2000" dirty="0" err="1" smtClean="0"/>
              <a:t>sondage</a:t>
            </a:r>
            <a:r>
              <a:rPr lang="en-US" sz="2000" dirty="0" smtClean="0"/>
              <a:t> des sites de </a:t>
            </a:r>
            <a:r>
              <a:rPr lang="en-US" sz="2000" dirty="0" err="1" smtClean="0"/>
              <a:t>pêche</a:t>
            </a:r>
            <a:endParaRPr lang="en-US" sz="2000" dirty="0" smtClean="0"/>
          </a:p>
          <a:p>
            <a:pPr>
              <a:lnSpc>
                <a:spcPct val="90000"/>
              </a:lnSpc>
            </a:pPr>
            <a:r>
              <a:rPr lang="en-US" sz="2000" dirty="0" err="1" smtClean="0"/>
              <a:t>Inventiaire</a:t>
            </a:r>
            <a:r>
              <a:rPr lang="en-US" sz="2000" dirty="0" smtClean="0"/>
              <a:t> des exploitations </a:t>
            </a:r>
            <a:r>
              <a:rPr lang="en-US" sz="2000" dirty="0" err="1" smtClean="0"/>
              <a:t>modernes</a:t>
            </a:r>
            <a:endParaRPr lang="en-US" sz="2000" dirty="0" smtClean="0"/>
          </a:p>
          <a:p>
            <a:pPr>
              <a:lnSpc>
                <a:spcPct val="90000"/>
              </a:lnSpc>
            </a:pPr>
            <a:r>
              <a:rPr lang="en-US" sz="2000" dirty="0" smtClean="0"/>
              <a:t>Module </a:t>
            </a:r>
            <a:r>
              <a:rPr lang="en-US" sz="2000" dirty="0" err="1" smtClean="0"/>
              <a:t>complémentaire</a:t>
            </a:r>
            <a:r>
              <a:rPr lang="en-US" sz="2000" dirty="0" smtClean="0"/>
              <a:t> et </a:t>
            </a:r>
            <a:r>
              <a:rPr lang="en-US" sz="2000" dirty="0" err="1" smtClean="0"/>
              <a:t>thématique</a:t>
            </a:r>
            <a:r>
              <a:rPr lang="en-US" sz="2000" dirty="0" smtClean="0"/>
              <a:t> appliqués de 2008 à 2010: </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23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2323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3235">
                                            <p:txEl>
                                              <p:pRg st="1" end="1"/>
                                            </p:txEl>
                                          </p:spTgt>
                                        </p:tgtEl>
                                        <p:attrNameLst>
                                          <p:attrName>style.visibility</p:attrName>
                                        </p:attrNameLst>
                                      </p:cBhvr>
                                      <p:to>
                                        <p:strVal val="visible"/>
                                      </p:to>
                                    </p:set>
                                  </p:childTnLst>
                                  <p:subTnLst>
                                    <p:animClr>
                                      <p:cBhvr override="childStyle">
                                        <p:cTn dur="1" fill="hold" display="0" masterRel="nextClick" afterEffect="1"/>
                                        <p:tgtEl>
                                          <p:spTgt spid="223235">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3235">
                                            <p:txEl>
                                              <p:pRg st="2" end="2"/>
                                            </p:txEl>
                                          </p:spTgt>
                                        </p:tgtEl>
                                        <p:attrNameLst>
                                          <p:attrName>style.visibility</p:attrName>
                                        </p:attrNameLst>
                                      </p:cBhvr>
                                      <p:to>
                                        <p:strVal val="visible"/>
                                      </p:to>
                                    </p:set>
                                  </p:childTnLst>
                                  <p:subTnLst>
                                    <p:animClr>
                                      <p:cBhvr override="childStyle">
                                        <p:cTn dur="1" fill="hold" display="0" masterRel="nextClick" afterEffect="1"/>
                                        <p:tgtEl>
                                          <p:spTgt spid="223235">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3235">
                                            <p:txEl>
                                              <p:pRg st="3" end="3"/>
                                            </p:txEl>
                                          </p:spTgt>
                                        </p:tgtEl>
                                        <p:attrNameLst>
                                          <p:attrName>style.visibility</p:attrName>
                                        </p:attrNameLst>
                                      </p:cBhvr>
                                      <p:to>
                                        <p:strVal val="visible"/>
                                      </p:to>
                                    </p:set>
                                  </p:childTnLst>
                                  <p:subTnLst>
                                    <p:animClr>
                                      <p:cBhvr override="childStyle">
                                        <p:cTn dur="1" fill="hold" display="0" masterRel="nextClick" afterEffect="1"/>
                                        <p:tgtEl>
                                          <p:spTgt spid="223235">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3235">
                                            <p:txEl>
                                              <p:pRg st="4" end="4"/>
                                            </p:txEl>
                                          </p:spTgt>
                                        </p:tgtEl>
                                        <p:attrNameLst>
                                          <p:attrName>style.visibility</p:attrName>
                                        </p:attrNameLst>
                                      </p:cBhvr>
                                      <p:to>
                                        <p:strVal val="visible"/>
                                      </p:to>
                                    </p:set>
                                  </p:childTnLst>
                                  <p:subTnLst>
                                    <p:animClr>
                                      <p:cBhvr override="childStyle">
                                        <p:cTn dur="1" fill="hold" display="0" masterRel="nextClick" afterEffect="1"/>
                                        <p:tgtEl>
                                          <p:spTgt spid="223235">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3235">
                                            <p:txEl>
                                              <p:pRg st="5" end="5"/>
                                            </p:txEl>
                                          </p:spTgt>
                                        </p:tgtEl>
                                        <p:attrNameLst>
                                          <p:attrName>style.visibility</p:attrName>
                                        </p:attrNameLst>
                                      </p:cBhvr>
                                      <p:to>
                                        <p:strVal val="visible"/>
                                      </p:to>
                                    </p:set>
                                  </p:childTnLst>
                                  <p:subTnLst>
                                    <p:animClr>
                                      <p:cBhvr override="childStyle">
                                        <p:cTn dur="1" fill="hold" display="0" masterRel="nextClick" afterEffect="1"/>
                                        <p:tgtEl>
                                          <p:spTgt spid="223235">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3235">
                                            <p:txEl>
                                              <p:pRg st="6" end="6"/>
                                            </p:txEl>
                                          </p:spTgt>
                                        </p:tgtEl>
                                        <p:attrNameLst>
                                          <p:attrName>style.visibility</p:attrName>
                                        </p:attrNameLst>
                                      </p:cBhvr>
                                      <p:to>
                                        <p:strVal val="visible"/>
                                      </p:to>
                                    </p:set>
                                  </p:childTnLst>
                                  <p:subTnLst>
                                    <p:animClr>
                                      <p:cBhvr override="childStyle">
                                        <p:cTn dur="1" fill="hold" display="0" masterRel="nextClick" afterEffect="1"/>
                                        <p:tgtEl>
                                          <p:spTgt spid="223235">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B9E4DC-DE17-4ABD-A207-8613BEE2C140}" type="slidenum">
              <a:rPr lang="en-US"/>
              <a:pPr/>
              <a:t>12</a:t>
            </a:fld>
            <a:endParaRPr lang="en-US"/>
          </a:p>
        </p:txBody>
      </p:sp>
      <p:sp>
        <p:nvSpPr>
          <p:cNvPr id="224258" name="AutoShape 2"/>
          <p:cNvSpPr>
            <a:spLocks noGrp="1" noChangeArrowheads="1"/>
          </p:cNvSpPr>
          <p:nvPr>
            <p:ph type="title"/>
          </p:nvPr>
        </p:nvSpPr>
        <p:spPr>
          <a:xfrm>
            <a:off x="762000" y="762000"/>
            <a:ext cx="7924800" cy="1143000"/>
          </a:xfrm>
          <a:prstGeom prst="roundRect">
            <a:avLst>
              <a:gd name="adj" fmla="val 50000"/>
            </a:avLst>
          </a:prstGeom>
        </p:spPr>
        <p:txBody>
          <a:bodyPr/>
          <a:lstStyle/>
          <a:p>
            <a:r>
              <a:rPr lang="en-US" sz="2800" dirty="0" err="1" smtClean="0"/>
              <a:t>Planification</a:t>
            </a:r>
            <a:r>
              <a:rPr lang="en-US" sz="2800" dirty="0" smtClean="0"/>
              <a:t> du </a:t>
            </a:r>
            <a:r>
              <a:rPr lang="en-US" sz="2800" dirty="0" err="1" smtClean="0"/>
              <a:t>programme</a:t>
            </a:r>
            <a:r>
              <a:rPr lang="en-US" sz="2800" dirty="0" smtClean="0"/>
              <a:t> </a:t>
            </a:r>
            <a:r>
              <a:rPr lang="en-US" sz="2800" dirty="0" err="1" smtClean="0"/>
              <a:t>d’enquête</a:t>
            </a:r>
            <a:r>
              <a:rPr lang="en-US" sz="2800" dirty="0" smtClean="0"/>
              <a:t> </a:t>
            </a:r>
            <a:r>
              <a:rPr lang="en-US" sz="2800" dirty="0" err="1" smtClean="0"/>
              <a:t>modulaire</a:t>
            </a:r>
            <a:r>
              <a:rPr lang="en-US" sz="2800" dirty="0" smtClean="0"/>
              <a:t> – </a:t>
            </a:r>
            <a:r>
              <a:rPr lang="en-US" sz="2800" dirty="0" err="1" smtClean="0"/>
              <a:t>Analyse</a:t>
            </a:r>
            <a:r>
              <a:rPr lang="en-US" sz="2800" dirty="0" smtClean="0"/>
              <a:t> de la </a:t>
            </a:r>
            <a:r>
              <a:rPr lang="en-US" sz="2800" dirty="0" err="1" smtClean="0"/>
              <a:t>demande</a:t>
            </a:r>
            <a:endParaRPr lang="en-GB" sz="2800" dirty="0"/>
          </a:p>
        </p:txBody>
      </p:sp>
      <p:sp>
        <p:nvSpPr>
          <p:cNvPr id="224259" name="Rectangle 3"/>
          <p:cNvSpPr>
            <a:spLocks noGrp="1" noChangeArrowheads="1"/>
          </p:cNvSpPr>
          <p:nvPr>
            <p:ph type="body" idx="1"/>
          </p:nvPr>
        </p:nvSpPr>
        <p:spPr>
          <a:xfrm>
            <a:off x="838200" y="2362200"/>
            <a:ext cx="7693025" cy="4162425"/>
          </a:xfrm>
        </p:spPr>
        <p:txBody>
          <a:bodyPr/>
          <a:lstStyle/>
          <a:p>
            <a:pPr marL="533400" indent="-533400"/>
            <a:r>
              <a:rPr lang="en-US" sz="2000" dirty="0" smtClean="0"/>
              <a:t>Faire le point de la </a:t>
            </a:r>
            <a:r>
              <a:rPr lang="en-US" sz="2000" dirty="0" err="1" smtClean="0"/>
              <a:t>collecte</a:t>
            </a:r>
            <a:r>
              <a:rPr lang="en-US" sz="2000" dirty="0" smtClean="0"/>
              <a:t> des </a:t>
            </a:r>
            <a:r>
              <a:rPr lang="en-US" sz="2000" dirty="0" err="1" smtClean="0"/>
              <a:t>statistiques</a:t>
            </a:r>
            <a:r>
              <a:rPr lang="en-US" sz="2000" dirty="0" smtClean="0"/>
              <a:t> </a:t>
            </a:r>
            <a:r>
              <a:rPr lang="en-US" sz="2000" dirty="0" err="1" smtClean="0"/>
              <a:t>agricoles</a:t>
            </a:r>
            <a:r>
              <a:rPr lang="en-US" sz="2000" dirty="0" smtClean="0"/>
              <a:t> </a:t>
            </a:r>
            <a:r>
              <a:rPr lang="en-US" sz="2000" dirty="0" err="1" smtClean="0"/>
              <a:t>dans</a:t>
            </a:r>
            <a:r>
              <a:rPr lang="en-US" sz="2000" dirty="0" smtClean="0"/>
              <a:t> le pays </a:t>
            </a:r>
          </a:p>
          <a:p>
            <a:pPr marL="533400" indent="-533400"/>
            <a:r>
              <a:rPr lang="en-US" sz="2000" dirty="0" err="1" smtClean="0"/>
              <a:t>Préparer</a:t>
            </a:r>
            <a:r>
              <a:rPr lang="en-US" sz="2000" dirty="0" smtClean="0"/>
              <a:t> la </a:t>
            </a:r>
            <a:r>
              <a:rPr lang="en-US" sz="2000" dirty="0" err="1" smtClean="0"/>
              <a:t>liste</a:t>
            </a:r>
            <a:r>
              <a:rPr lang="en-US" sz="2000" dirty="0" smtClean="0"/>
              <a:t> des </a:t>
            </a:r>
            <a:r>
              <a:rPr lang="en-US" sz="2000" dirty="0" err="1" smtClean="0"/>
              <a:t>enquêtes</a:t>
            </a:r>
            <a:r>
              <a:rPr lang="en-US" sz="2000" dirty="0" smtClean="0"/>
              <a:t> </a:t>
            </a:r>
            <a:r>
              <a:rPr lang="en-US" sz="2000" dirty="0" err="1" smtClean="0"/>
              <a:t>conduites</a:t>
            </a:r>
            <a:r>
              <a:rPr lang="en-US" sz="2000" dirty="0" smtClean="0"/>
              <a:t> avec pour </a:t>
            </a:r>
            <a:r>
              <a:rPr lang="en-US" sz="2000" dirty="0" err="1" smtClean="0"/>
              <a:t>chacune</a:t>
            </a:r>
            <a:r>
              <a:rPr lang="en-US" sz="2000" dirty="0" smtClean="0"/>
              <a:t> les </a:t>
            </a:r>
            <a:r>
              <a:rPr lang="en-US" sz="2000" dirty="0" err="1" smtClean="0"/>
              <a:t>thèmes</a:t>
            </a:r>
            <a:r>
              <a:rPr lang="en-US" sz="2000" dirty="0" smtClean="0"/>
              <a:t> </a:t>
            </a:r>
            <a:r>
              <a:rPr lang="en-US" sz="2000" dirty="0" err="1" smtClean="0"/>
              <a:t>développés</a:t>
            </a:r>
            <a:endParaRPr lang="en-US" sz="2000" dirty="0" smtClean="0"/>
          </a:p>
          <a:p>
            <a:pPr marL="533400" indent="-533400"/>
            <a:r>
              <a:rPr lang="en-US" sz="2000" dirty="0" smtClean="0"/>
              <a:t>Le </a:t>
            </a:r>
            <a:r>
              <a:rPr lang="en-US" sz="2000" dirty="0" err="1" smtClean="0"/>
              <a:t>programme</a:t>
            </a:r>
            <a:r>
              <a:rPr lang="en-US" sz="2000" dirty="0" smtClean="0"/>
              <a:t> </a:t>
            </a:r>
            <a:r>
              <a:rPr lang="en-US" sz="2000" dirty="0" err="1" smtClean="0"/>
              <a:t>intégré</a:t>
            </a:r>
            <a:r>
              <a:rPr lang="en-US" sz="2000" dirty="0" smtClean="0"/>
              <a:t> </a:t>
            </a:r>
            <a:r>
              <a:rPr lang="en-US" sz="2000" dirty="0" err="1" smtClean="0"/>
              <a:t>pourrait</a:t>
            </a:r>
            <a:r>
              <a:rPr lang="en-US" sz="2000" dirty="0" smtClean="0"/>
              <a:t> </a:t>
            </a:r>
            <a:r>
              <a:rPr lang="en-US" sz="2000" dirty="0" err="1" smtClean="0"/>
              <a:t>améliorer</a:t>
            </a:r>
            <a:r>
              <a:rPr lang="en-US" sz="2000" dirty="0" smtClean="0"/>
              <a:t> </a:t>
            </a:r>
            <a:r>
              <a:rPr lang="en-US" sz="2000" dirty="0" err="1" smtClean="0"/>
              <a:t>ces</a:t>
            </a:r>
            <a:r>
              <a:rPr lang="en-US" sz="2000" dirty="0" smtClean="0"/>
              <a:t> </a:t>
            </a:r>
            <a:r>
              <a:rPr lang="en-US" sz="2000" dirty="0" err="1" smtClean="0"/>
              <a:t>différentes</a:t>
            </a:r>
            <a:r>
              <a:rPr lang="en-US" sz="2000" dirty="0" smtClean="0"/>
              <a:t> </a:t>
            </a:r>
            <a:r>
              <a:rPr lang="en-US" sz="2000" dirty="0" err="1" smtClean="0"/>
              <a:t>enquêtes</a:t>
            </a:r>
            <a:r>
              <a:rPr lang="en-US" sz="2000" dirty="0" smtClean="0"/>
              <a:t> en </a:t>
            </a:r>
            <a:r>
              <a:rPr lang="en-US" sz="2000" dirty="0" err="1" smtClean="0"/>
              <a:t>fournissant</a:t>
            </a:r>
            <a:r>
              <a:rPr lang="en-US" sz="2000" dirty="0" smtClean="0"/>
              <a:t> les bases de </a:t>
            </a:r>
            <a:r>
              <a:rPr lang="en-US" sz="2000" dirty="0" err="1" smtClean="0"/>
              <a:t>sondage</a:t>
            </a:r>
            <a:r>
              <a:rPr lang="en-US" sz="2000" dirty="0" smtClean="0"/>
              <a:t> et des </a:t>
            </a:r>
            <a:r>
              <a:rPr lang="en-US" sz="2000" dirty="0" err="1" smtClean="0"/>
              <a:t>éléments</a:t>
            </a:r>
            <a:r>
              <a:rPr lang="en-US" sz="2000" dirty="0" smtClean="0"/>
              <a:t> pour des plans de </a:t>
            </a:r>
            <a:r>
              <a:rPr lang="en-US" sz="2000" dirty="0" err="1" smtClean="0"/>
              <a:t>sondage</a:t>
            </a:r>
            <a:r>
              <a:rPr lang="en-US" sz="2000" dirty="0" smtClean="0"/>
              <a:t> </a:t>
            </a:r>
            <a:r>
              <a:rPr lang="en-US" sz="2000" dirty="0" err="1" smtClean="0"/>
              <a:t>efficaces</a:t>
            </a:r>
            <a:r>
              <a:rPr lang="en-US" sz="2000" dirty="0" smtClean="0"/>
              <a:t> </a:t>
            </a:r>
            <a:endParaRPr lang="en-US" sz="2000" dirty="0"/>
          </a:p>
          <a:p>
            <a:pPr marL="533400" indent="-533400"/>
            <a:r>
              <a:rPr lang="en-US" sz="2000" dirty="0" err="1" smtClean="0"/>
              <a:t>Évaluation</a:t>
            </a:r>
            <a:r>
              <a:rPr lang="en-US" sz="2000" dirty="0" smtClean="0"/>
              <a:t> de la </a:t>
            </a:r>
            <a:r>
              <a:rPr lang="en-US" sz="2000" dirty="0" err="1" smtClean="0"/>
              <a:t>demande</a:t>
            </a:r>
            <a:r>
              <a:rPr lang="en-US" sz="2000" dirty="0" smtClean="0"/>
              <a:t> des </a:t>
            </a:r>
            <a:r>
              <a:rPr lang="en-US" sz="2000" dirty="0" err="1" smtClean="0"/>
              <a:t>utilisateurs</a:t>
            </a:r>
            <a:endParaRPr lang="en-US" sz="2000" dirty="0"/>
          </a:p>
          <a:p>
            <a:pPr marL="914400" lvl="1" indent="-457200"/>
            <a:r>
              <a:rPr lang="en-GB" sz="2000" dirty="0" err="1" smtClean="0"/>
              <a:t>Une</a:t>
            </a:r>
            <a:r>
              <a:rPr lang="en-GB" sz="2000" dirty="0" smtClean="0"/>
              <a:t> </a:t>
            </a:r>
            <a:r>
              <a:rPr lang="en-GB" sz="2000" dirty="0" err="1" smtClean="0"/>
              <a:t>enquête</a:t>
            </a:r>
            <a:r>
              <a:rPr lang="en-GB" sz="2000" dirty="0" smtClean="0"/>
              <a:t> </a:t>
            </a:r>
            <a:r>
              <a:rPr lang="en-GB" sz="2000" dirty="0" err="1" smtClean="0"/>
              <a:t>auprès</a:t>
            </a:r>
            <a:r>
              <a:rPr lang="en-GB" sz="2000" dirty="0" smtClean="0"/>
              <a:t> des </a:t>
            </a:r>
            <a:r>
              <a:rPr lang="en-GB" sz="2000" dirty="0" err="1" smtClean="0"/>
              <a:t>utilisateurs</a:t>
            </a:r>
            <a:r>
              <a:rPr lang="en-GB" sz="2000" dirty="0" smtClean="0"/>
              <a:t> </a:t>
            </a:r>
            <a:endParaRPr lang="en-GB" sz="2000" dirty="0"/>
          </a:p>
          <a:p>
            <a:pPr marL="914400" lvl="1" indent="-457200"/>
            <a:r>
              <a:rPr lang="en-GB" sz="2000" dirty="0" smtClean="0"/>
              <a:t>Table </a:t>
            </a:r>
            <a:r>
              <a:rPr lang="en-GB" sz="2000" dirty="0" err="1" smtClean="0"/>
              <a:t>ronde</a:t>
            </a:r>
            <a:r>
              <a:rPr lang="en-GB" sz="2000" dirty="0" smtClean="0"/>
              <a:t> </a:t>
            </a:r>
            <a:r>
              <a:rPr lang="en-GB" sz="2000" dirty="0" err="1" smtClean="0"/>
              <a:t>producteur-utilisateurs</a:t>
            </a:r>
            <a:endParaRPr lang="en-GB" sz="2000" dirty="0"/>
          </a:p>
          <a:p>
            <a:pPr marL="914400" lvl="1" indent="-457200"/>
            <a:r>
              <a:rPr lang="en-GB" sz="2000" dirty="0" smtClean="0"/>
              <a:t>Interview </a:t>
            </a:r>
            <a:r>
              <a:rPr lang="en-GB" sz="2000" dirty="0" err="1" smtClean="0"/>
              <a:t>structurée</a:t>
            </a:r>
            <a:r>
              <a:rPr lang="en-GB" sz="2000" dirty="0" smtClean="0"/>
              <a:t> des </a:t>
            </a:r>
            <a:r>
              <a:rPr lang="en-GB" sz="2000" dirty="0" err="1" smtClean="0"/>
              <a:t>principaux</a:t>
            </a:r>
            <a:r>
              <a:rPr lang="en-GB" sz="2000" dirty="0" smtClean="0"/>
              <a:t> </a:t>
            </a:r>
            <a:r>
              <a:rPr lang="en-GB" sz="2000" dirty="0" err="1" smtClean="0"/>
              <a:t>utilisateurs</a:t>
            </a:r>
            <a:endParaRPr lang="en-GB" sz="2000" dirty="0"/>
          </a:p>
          <a:p>
            <a:pPr marL="914400" lvl="1" indent="-457200"/>
            <a:r>
              <a:rPr lang="en-GB" sz="2000" dirty="0" smtClean="0"/>
              <a:t>Des </a:t>
            </a:r>
            <a:r>
              <a:rPr lang="en-GB" sz="2000" dirty="0" err="1" smtClean="0"/>
              <a:t>commentaires</a:t>
            </a:r>
            <a:r>
              <a:rPr lang="en-GB" sz="2000" dirty="0" smtClean="0"/>
              <a:t> </a:t>
            </a:r>
            <a:r>
              <a:rPr lang="en-GB" sz="2000" dirty="0" err="1" smtClean="0"/>
              <a:t>reçus</a:t>
            </a:r>
            <a:r>
              <a:rPr lang="en-GB" sz="2000" dirty="0" smtClean="0"/>
              <a:t> à </a:t>
            </a:r>
            <a:r>
              <a:rPr lang="en-GB" sz="2000" dirty="0" err="1" smtClean="0"/>
              <a:t>travers</a:t>
            </a:r>
            <a:r>
              <a:rPr lang="en-GB" sz="2000" dirty="0" smtClean="0"/>
              <a:t> les sites web</a:t>
            </a:r>
            <a:endParaRPr lang="en-GB"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24259">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4259">
                                            <p:txEl>
                                              <p:pRg st="1" end="1"/>
                                            </p:txEl>
                                          </p:spTgt>
                                        </p:tgtEl>
                                        <p:attrNameLst>
                                          <p:attrName>style.visibility</p:attrName>
                                        </p:attrNameLst>
                                      </p:cBhvr>
                                      <p:to>
                                        <p:strVal val="visible"/>
                                      </p:to>
                                    </p:set>
                                  </p:childTnLst>
                                  <p:subTnLst>
                                    <p:animClr>
                                      <p:cBhvr override="childStyle">
                                        <p:cTn dur="1" fill="hold" display="0" masterRel="nextClick" afterEffect="1"/>
                                        <p:tgtEl>
                                          <p:spTgt spid="224259">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4259">
                                            <p:txEl>
                                              <p:pRg st="2" end="2"/>
                                            </p:txEl>
                                          </p:spTgt>
                                        </p:tgtEl>
                                        <p:attrNameLst>
                                          <p:attrName>style.visibility</p:attrName>
                                        </p:attrNameLst>
                                      </p:cBhvr>
                                      <p:to>
                                        <p:strVal val="visible"/>
                                      </p:to>
                                    </p:set>
                                  </p:childTnLst>
                                  <p:subTnLst>
                                    <p:animClr>
                                      <p:cBhvr override="childStyle">
                                        <p:cTn dur="1" fill="hold" display="0" masterRel="nextClick" afterEffect="1"/>
                                        <p:tgtEl>
                                          <p:spTgt spid="224259">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425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24259">
                                            <p:txEl>
                                              <p:pRg st="3" end="3"/>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22425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24259">
                                            <p:txEl>
                                              <p:pRg st="4" end="4"/>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224259">
                                            <p:txEl>
                                              <p:pRg st="5" end="5"/>
                                            </p:txEl>
                                          </p:spTgt>
                                        </p:tgtEl>
                                        <p:attrNameLst>
                                          <p:attrName>style.visibility</p:attrName>
                                        </p:attrNameLst>
                                      </p:cBhvr>
                                      <p:to>
                                        <p:strVal val="visible"/>
                                      </p:to>
                                    </p:set>
                                  </p:childTnLst>
                                  <p:subTnLst>
                                    <p:animClr>
                                      <p:cBhvr override="childStyle">
                                        <p:cTn dur="1" fill="hold" display="0" masterRel="nextClick" afterEffect="1"/>
                                        <p:tgtEl>
                                          <p:spTgt spid="224259">
                                            <p:txEl>
                                              <p:pRg st="5" end="5"/>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22425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24259">
                                            <p:txEl>
                                              <p:pRg st="6" end="6"/>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0"/>
                                          </p:stCondLst>
                                        </p:cTn>
                                        <p:tgtEl>
                                          <p:spTgt spid="224259">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24259">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B9E4DC-DE17-4ABD-A207-8613BEE2C140}" type="slidenum">
              <a:rPr lang="en-US"/>
              <a:pPr/>
              <a:t>13</a:t>
            </a:fld>
            <a:endParaRPr lang="en-US"/>
          </a:p>
        </p:txBody>
      </p:sp>
      <p:sp>
        <p:nvSpPr>
          <p:cNvPr id="224258" name="AutoShape 2"/>
          <p:cNvSpPr>
            <a:spLocks noGrp="1" noChangeArrowheads="1"/>
          </p:cNvSpPr>
          <p:nvPr>
            <p:ph type="title"/>
          </p:nvPr>
        </p:nvSpPr>
        <p:spPr>
          <a:xfrm>
            <a:off x="762000" y="762000"/>
            <a:ext cx="7924800" cy="1143000"/>
          </a:xfrm>
          <a:prstGeom prst="roundRect">
            <a:avLst>
              <a:gd name="adj" fmla="val 50000"/>
            </a:avLst>
          </a:prstGeom>
        </p:spPr>
        <p:txBody>
          <a:bodyPr/>
          <a:lstStyle/>
          <a:p>
            <a:r>
              <a:rPr lang="en-US" sz="2800" dirty="0" err="1" smtClean="0"/>
              <a:t>Planification</a:t>
            </a:r>
            <a:r>
              <a:rPr lang="en-US" sz="2800" dirty="0" smtClean="0"/>
              <a:t> du </a:t>
            </a:r>
            <a:r>
              <a:rPr lang="en-US" sz="2800" dirty="0" err="1" smtClean="0"/>
              <a:t>programme</a:t>
            </a:r>
            <a:r>
              <a:rPr lang="en-US" sz="2800" dirty="0" smtClean="0"/>
              <a:t> </a:t>
            </a:r>
            <a:r>
              <a:rPr lang="en-US" sz="2800" dirty="0" err="1" smtClean="0"/>
              <a:t>d’enquête</a:t>
            </a:r>
            <a:r>
              <a:rPr lang="en-US" sz="2800" dirty="0" smtClean="0"/>
              <a:t> </a:t>
            </a:r>
            <a:r>
              <a:rPr lang="en-US" sz="2800" dirty="0" err="1" smtClean="0"/>
              <a:t>modulaire</a:t>
            </a:r>
            <a:r>
              <a:rPr lang="en-US" sz="2800" dirty="0" smtClean="0"/>
              <a:t> - </a:t>
            </a:r>
            <a:r>
              <a:rPr lang="en-US" sz="2800" dirty="0" err="1" smtClean="0"/>
              <a:t>Analyse</a:t>
            </a:r>
            <a:r>
              <a:rPr lang="en-US" sz="2800" dirty="0" smtClean="0"/>
              <a:t> de la </a:t>
            </a:r>
            <a:r>
              <a:rPr lang="en-US" sz="2800" dirty="0" err="1" smtClean="0"/>
              <a:t>demande</a:t>
            </a:r>
            <a:r>
              <a:rPr lang="en-US" sz="2800" dirty="0" smtClean="0"/>
              <a:t> (suite)</a:t>
            </a:r>
            <a:endParaRPr lang="en-GB" sz="2800" dirty="0"/>
          </a:p>
        </p:txBody>
      </p:sp>
      <p:sp>
        <p:nvSpPr>
          <p:cNvPr id="224259" name="Rectangle 3"/>
          <p:cNvSpPr>
            <a:spLocks noGrp="1" noChangeArrowheads="1"/>
          </p:cNvSpPr>
          <p:nvPr>
            <p:ph type="body" idx="1"/>
          </p:nvPr>
        </p:nvSpPr>
        <p:spPr>
          <a:xfrm>
            <a:off x="838200" y="2362200"/>
            <a:ext cx="7693025" cy="4162425"/>
          </a:xfrm>
        </p:spPr>
        <p:txBody>
          <a:bodyPr/>
          <a:lstStyle/>
          <a:p>
            <a:pPr marL="533400" indent="-533400"/>
            <a:r>
              <a:rPr lang="en-US" sz="2000" dirty="0" err="1" smtClean="0"/>
              <a:t>Évaluation</a:t>
            </a:r>
            <a:r>
              <a:rPr lang="en-US" sz="2000" dirty="0" smtClean="0"/>
              <a:t> de la </a:t>
            </a:r>
            <a:r>
              <a:rPr lang="en-US" sz="2000" dirty="0" err="1" smtClean="0"/>
              <a:t>demande</a:t>
            </a:r>
            <a:r>
              <a:rPr lang="en-US" sz="2000" dirty="0" smtClean="0"/>
              <a:t> des </a:t>
            </a:r>
            <a:r>
              <a:rPr lang="en-US" sz="2000" dirty="0" err="1" smtClean="0"/>
              <a:t>utilisateurs</a:t>
            </a:r>
            <a:endParaRPr lang="en-GB" sz="2000" dirty="0"/>
          </a:p>
          <a:p>
            <a:pPr marL="914400" lvl="1" indent="-457200">
              <a:buFont typeface="Wingdings" pitchFamily="2" charset="2"/>
              <a:buChar char="Ø"/>
            </a:pPr>
            <a:r>
              <a:rPr lang="fr-FR" sz="2000" dirty="0" smtClean="0"/>
              <a:t>Rapport validé contenant les besoins des utilisateurs</a:t>
            </a:r>
            <a:endParaRPr lang="en-US" sz="2000" dirty="0"/>
          </a:p>
          <a:p>
            <a:pPr marL="533400" indent="-533400"/>
            <a:r>
              <a:rPr lang="en-US" sz="2000" dirty="0" err="1" smtClean="0"/>
              <a:t>Plaidoyer</a:t>
            </a:r>
            <a:r>
              <a:rPr lang="en-US" sz="2000" dirty="0" smtClean="0"/>
              <a:t> et </a:t>
            </a:r>
            <a:r>
              <a:rPr lang="en-US" sz="2000" dirty="0" err="1" smtClean="0"/>
              <a:t>soutien</a:t>
            </a:r>
            <a:r>
              <a:rPr lang="en-US" sz="2000" dirty="0" smtClean="0"/>
              <a:t> la </a:t>
            </a:r>
            <a:r>
              <a:rPr lang="en-US" sz="2000" dirty="0" err="1" smtClean="0"/>
              <a:t>communauté</a:t>
            </a:r>
            <a:r>
              <a:rPr lang="en-US" sz="2000" dirty="0" smtClean="0"/>
              <a:t> des </a:t>
            </a:r>
            <a:r>
              <a:rPr lang="en-US" sz="2000" dirty="0" err="1" smtClean="0"/>
              <a:t>utilisateurs</a:t>
            </a:r>
            <a:endParaRPr lang="en-US" sz="2000" dirty="0" smtClean="0"/>
          </a:p>
          <a:p>
            <a:pPr marL="533400" indent="-533400"/>
            <a:r>
              <a:rPr lang="en-US" sz="2000" dirty="0" err="1" smtClean="0"/>
              <a:t>Construire</a:t>
            </a:r>
            <a:r>
              <a:rPr lang="en-US" sz="2000" dirty="0" smtClean="0"/>
              <a:t> des </a:t>
            </a:r>
            <a:r>
              <a:rPr lang="en-US" sz="2000" dirty="0" err="1" smtClean="0"/>
              <a:t>partenariats</a:t>
            </a:r>
            <a:r>
              <a:rPr lang="en-US" sz="2000" dirty="0" smtClean="0"/>
              <a:t> </a:t>
            </a:r>
            <a:r>
              <a:rPr lang="en-US" sz="2000" dirty="0" err="1" smtClean="0"/>
              <a:t>dans</a:t>
            </a:r>
            <a:r>
              <a:rPr lang="en-US" sz="2000" dirty="0" smtClean="0"/>
              <a:t> la </a:t>
            </a:r>
            <a:r>
              <a:rPr lang="en-US" sz="2000" dirty="0" err="1" smtClean="0"/>
              <a:t>mise</a:t>
            </a:r>
            <a:r>
              <a:rPr lang="en-US" sz="2000" dirty="0" smtClean="0"/>
              <a:t> en oeuvre du plan de </a:t>
            </a:r>
            <a:r>
              <a:rPr lang="en-US" sz="2000" dirty="0" err="1" smtClean="0"/>
              <a:t>collecte</a:t>
            </a:r>
            <a:r>
              <a:rPr lang="en-US" sz="2000" dirty="0" smtClean="0"/>
              <a:t> des </a:t>
            </a:r>
            <a:r>
              <a:rPr lang="en-US" sz="2000" dirty="0" err="1" smtClean="0"/>
              <a:t>données</a:t>
            </a:r>
            <a:r>
              <a:rPr lang="en-US" sz="2000" dirty="0" smtClean="0"/>
              <a:t> (</a:t>
            </a:r>
            <a:r>
              <a:rPr lang="en-US" sz="2000" dirty="0" err="1" smtClean="0"/>
              <a:t>partage</a:t>
            </a:r>
            <a:r>
              <a:rPr lang="en-US" sz="2000" dirty="0" smtClean="0"/>
              <a:t> des </a:t>
            </a:r>
            <a:r>
              <a:rPr lang="en-US" sz="2000" dirty="0" err="1" smtClean="0"/>
              <a:t>ressources</a:t>
            </a:r>
            <a:r>
              <a:rPr lang="en-US" sz="2000" dirty="0" smtClean="0"/>
              <a:t> </a:t>
            </a:r>
            <a:r>
              <a:rPr lang="en-US" sz="2000" dirty="0" err="1" smtClean="0"/>
              <a:t>financières</a:t>
            </a:r>
            <a:r>
              <a:rPr lang="en-US" sz="2000" dirty="0" smtClean="0"/>
              <a:t> et </a:t>
            </a:r>
            <a:r>
              <a:rPr lang="en-US" sz="2000" dirty="0" err="1" smtClean="0"/>
              <a:t>humaines</a:t>
            </a:r>
            <a:r>
              <a:rPr lang="en-US" sz="2000" dirty="0" smtClean="0"/>
              <a:t>)</a:t>
            </a:r>
          </a:p>
          <a:p>
            <a:pPr marL="533400" indent="-533400"/>
            <a:endParaRPr lang="en-GB"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childTnLst>
                                  <p:subTnLst>
                                    <p:animClr>
                                      <p:cBhvr override="childStyle">
                                        <p:cTn dur="1" fill="hold" display="0" masterRel="nextClick" afterEffect="1"/>
                                        <p:tgtEl>
                                          <p:spTgt spid="224259">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24259">
                                            <p:txEl>
                                              <p:pRg st="1" end="1"/>
                                            </p:txEl>
                                          </p:spTgt>
                                        </p:tgtEl>
                                        <p:attrNameLst>
                                          <p:attrName>style.visibility</p:attrName>
                                        </p:attrNameLst>
                                      </p:cBhvr>
                                      <p:to>
                                        <p:strVal val="visible"/>
                                      </p:to>
                                    </p:set>
                                  </p:childTnLst>
                                  <p:subTnLst>
                                    <p:animClr>
                                      <p:cBhvr override="childStyle">
                                        <p:cTn dur="1" fill="hold" display="0" masterRel="nextClick" afterEffect="1"/>
                                        <p:tgtEl>
                                          <p:spTgt spid="224259">
                                            <p:txEl>
                                              <p:pRg st="1" end="1"/>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4259">
                                            <p:txEl>
                                              <p:pRg st="2" end="2"/>
                                            </p:txEl>
                                          </p:spTgt>
                                        </p:tgtEl>
                                        <p:attrNameLst>
                                          <p:attrName>style.visibility</p:attrName>
                                        </p:attrNameLst>
                                      </p:cBhvr>
                                      <p:to>
                                        <p:strVal val="visible"/>
                                      </p:to>
                                    </p:set>
                                  </p:childTnLst>
                                  <p:subTnLst>
                                    <p:animClr>
                                      <p:cBhvr override="childStyle">
                                        <p:cTn dur="1" fill="hold" display="0" masterRel="nextClick" afterEffect="1"/>
                                        <p:tgtEl>
                                          <p:spTgt spid="224259">
                                            <p:txEl>
                                              <p:pRg st="2" end="2"/>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4259">
                                            <p:txEl>
                                              <p:pRg st="3" end="3"/>
                                            </p:txEl>
                                          </p:spTgt>
                                        </p:tgtEl>
                                        <p:attrNameLst>
                                          <p:attrName>style.visibility</p:attrName>
                                        </p:attrNameLst>
                                      </p:cBhvr>
                                      <p:to>
                                        <p:strVal val="visible"/>
                                      </p:to>
                                    </p:set>
                                  </p:childTnLst>
                                  <p:subTnLst>
                                    <p:animClr>
                                      <p:cBhvr override="childStyle">
                                        <p:cTn dur="1" fill="hold" display="0" masterRel="nextClick" afterEffect="1"/>
                                        <p:tgtEl>
                                          <p:spTgt spid="224259">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B9E4DC-DE17-4ABD-A207-8613BEE2C140}" type="slidenum">
              <a:rPr lang="en-US"/>
              <a:pPr/>
              <a:t>14</a:t>
            </a:fld>
            <a:endParaRPr lang="en-US"/>
          </a:p>
        </p:txBody>
      </p:sp>
      <p:sp>
        <p:nvSpPr>
          <p:cNvPr id="224258" name="AutoShape 2"/>
          <p:cNvSpPr>
            <a:spLocks noGrp="1" noChangeArrowheads="1"/>
          </p:cNvSpPr>
          <p:nvPr>
            <p:ph type="title"/>
          </p:nvPr>
        </p:nvSpPr>
        <p:spPr>
          <a:xfrm>
            <a:off x="642910" y="428604"/>
            <a:ext cx="8358246" cy="1500198"/>
          </a:xfrm>
          <a:prstGeom prst="roundRect">
            <a:avLst>
              <a:gd name="adj" fmla="val 50000"/>
            </a:avLst>
          </a:prstGeom>
        </p:spPr>
        <p:txBody>
          <a:bodyPr/>
          <a:lstStyle/>
          <a:p>
            <a:r>
              <a:rPr lang="en-US" sz="2800" dirty="0" err="1" smtClean="0"/>
              <a:t>Planification</a:t>
            </a:r>
            <a:r>
              <a:rPr lang="en-US" sz="2800" dirty="0" smtClean="0"/>
              <a:t> du </a:t>
            </a:r>
            <a:r>
              <a:rPr lang="en-US" sz="2800" dirty="0" err="1" smtClean="0"/>
              <a:t>programme</a:t>
            </a:r>
            <a:r>
              <a:rPr lang="en-US" sz="2800" dirty="0" smtClean="0"/>
              <a:t> </a:t>
            </a:r>
            <a:r>
              <a:rPr lang="en-US" sz="2800" dirty="0" err="1" smtClean="0"/>
              <a:t>d’enquête</a:t>
            </a:r>
            <a:r>
              <a:rPr lang="en-US" sz="2800" dirty="0" smtClean="0"/>
              <a:t> </a:t>
            </a:r>
            <a:r>
              <a:rPr lang="en-US" sz="2800" dirty="0" err="1" smtClean="0"/>
              <a:t>modulaire</a:t>
            </a:r>
            <a:r>
              <a:rPr lang="en-US" sz="2800" dirty="0" smtClean="0"/>
              <a:t> - </a:t>
            </a:r>
            <a:r>
              <a:rPr lang="en-US" sz="2800" dirty="0" err="1" smtClean="0"/>
              <a:t>Analyse</a:t>
            </a:r>
            <a:r>
              <a:rPr lang="en-US" sz="2800" dirty="0" smtClean="0"/>
              <a:t> de la </a:t>
            </a:r>
            <a:r>
              <a:rPr lang="en-US" sz="2800" dirty="0" err="1" smtClean="0"/>
              <a:t>demande</a:t>
            </a:r>
            <a:r>
              <a:rPr lang="en-US" sz="2800" dirty="0" smtClean="0"/>
              <a:t> (suite et fin)</a:t>
            </a:r>
            <a:endParaRPr lang="en-GB" sz="2800" dirty="0"/>
          </a:p>
        </p:txBody>
      </p:sp>
      <p:sp>
        <p:nvSpPr>
          <p:cNvPr id="224259" name="Rectangle 3"/>
          <p:cNvSpPr>
            <a:spLocks noGrp="1" noChangeArrowheads="1"/>
          </p:cNvSpPr>
          <p:nvPr>
            <p:ph type="body" idx="1"/>
          </p:nvPr>
        </p:nvSpPr>
        <p:spPr>
          <a:xfrm>
            <a:off x="785786" y="2285992"/>
            <a:ext cx="8072494" cy="4429156"/>
          </a:xfrm>
        </p:spPr>
        <p:txBody>
          <a:bodyPr/>
          <a:lstStyle/>
          <a:p>
            <a:pPr marL="533400" indent="-533400"/>
            <a:r>
              <a:rPr lang="en-US" sz="2000" dirty="0" smtClean="0"/>
              <a:t>Il </a:t>
            </a:r>
            <a:r>
              <a:rPr lang="en-US" sz="2000" dirty="0" err="1" smtClean="0"/>
              <a:t>est</a:t>
            </a:r>
            <a:r>
              <a:rPr lang="en-US" sz="2000" dirty="0" smtClean="0"/>
              <a:t> important </a:t>
            </a:r>
            <a:r>
              <a:rPr lang="en-US" sz="2000" dirty="0" err="1" smtClean="0"/>
              <a:t>que</a:t>
            </a:r>
            <a:r>
              <a:rPr lang="en-US" sz="2000" dirty="0" smtClean="0"/>
              <a:t> les </a:t>
            </a:r>
            <a:r>
              <a:rPr lang="en-US" sz="2000" dirty="0" err="1" smtClean="0"/>
              <a:t>résultats</a:t>
            </a:r>
            <a:r>
              <a:rPr lang="en-US" sz="2000" dirty="0" smtClean="0"/>
              <a:t> des </a:t>
            </a:r>
            <a:r>
              <a:rPr lang="en-US" sz="2000" dirty="0" err="1" smtClean="0"/>
              <a:t>enquêtes</a:t>
            </a:r>
            <a:r>
              <a:rPr lang="en-US" sz="2000" dirty="0" smtClean="0"/>
              <a:t> des </a:t>
            </a:r>
            <a:r>
              <a:rPr lang="en-US" sz="2000" dirty="0" err="1" smtClean="0"/>
              <a:t>usagers</a:t>
            </a:r>
            <a:r>
              <a:rPr lang="en-US" sz="2000" dirty="0" smtClean="0"/>
              <a:t> et la table </a:t>
            </a:r>
            <a:r>
              <a:rPr lang="en-US" sz="2000" dirty="0" err="1" smtClean="0"/>
              <a:t>ronde</a:t>
            </a:r>
            <a:r>
              <a:rPr lang="en-US" sz="2000" dirty="0" smtClean="0"/>
              <a:t> </a:t>
            </a:r>
            <a:r>
              <a:rPr lang="en-US" sz="2000" dirty="0" err="1" smtClean="0"/>
              <a:t>founissent</a:t>
            </a:r>
            <a:r>
              <a:rPr lang="en-US" sz="2000" dirty="0" smtClean="0"/>
              <a:t> des </a:t>
            </a:r>
            <a:r>
              <a:rPr lang="en-US" sz="2000" dirty="0" err="1" smtClean="0"/>
              <a:t>informations</a:t>
            </a:r>
            <a:r>
              <a:rPr lang="en-US" sz="2000" dirty="0" smtClean="0"/>
              <a:t> </a:t>
            </a:r>
            <a:r>
              <a:rPr lang="en-US" sz="2000" dirty="0" err="1" smtClean="0"/>
              <a:t>concernants</a:t>
            </a:r>
            <a:r>
              <a:rPr lang="en-US" sz="2000" dirty="0" smtClean="0"/>
              <a:t> les </a:t>
            </a:r>
            <a:r>
              <a:rPr lang="en-US" sz="2000" dirty="0" err="1" smtClean="0"/>
              <a:t>rubriques</a:t>
            </a:r>
            <a:r>
              <a:rPr lang="en-US" sz="2000" dirty="0" smtClean="0"/>
              <a:t> de </a:t>
            </a:r>
            <a:r>
              <a:rPr lang="en-US" sz="2000" dirty="0" err="1" smtClean="0"/>
              <a:t>données</a:t>
            </a:r>
            <a:r>
              <a:rPr lang="en-US" sz="2000" dirty="0" smtClean="0"/>
              <a:t> à </a:t>
            </a:r>
            <a:r>
              <a:rPr lang="en-US" sz="2000" dirty="0" err="1" smtClean="0"/>
              <a:t>produire</a:t>
            </a:r>
            <a:r>
              <a:rPr lang="en-US" sz="2000" dirty="0" smtClean="0"/>
              <a:t> :</a:t>
            </a:r>
          </a:p>
          <a:p>
            <a:pPr marL="933450" lvl="1" indent="-533400"/>
            <a:r>
              <a:rPr lang="en-US" sz="1800" dirty="0" err="1" smtClean="0"/>
              <a:t>Niveau</a:t>
            </a:r>
            <a:r>
              <a:rPr lang="en-US" sz="1800" dirty="0" smtClean="0"/>
              <a:t> de </a:t>
            </a:r>
            <a:r>
              <a:rPr lang="en-US" sz="1800" dirty="0" err="1" smtClean="0"/>
              <a:t>détail</a:t>
            </a:r>
            <a:r>
              <a:rPr lang="en-US" sz="1800" dirty="0" smtClean="0"/>
              <a:t> des </a:t>
            </a:r>
            <a:r>
              <a:rPr lang="en-US" sz="1800" dirty="0" err="1" smtClean="0"/>
              <a:t>données</a:t>
            </a:r>
            <a:r>
              <a:rPr lang="en-US" sz="1800" dirty="0" smtClean="0"/>
              <a:t>;</a:t>
            </a:r>
          </a:p>
          <a:p>
            <a:pPr marL="933450" lvl="1" indent="-533400"/>
            <a:r>
              <a:rPr lang="en-US" sz="1800" dirty="0" smtClean="0"/>
              <a:t>Subdivisions </a:t>
            </a:r>
            <a:r>
              <a:rPr lang="en-US" sz="1800" dirty="0" err="1" smtClean="0"/>
              <a:t>administratives</a:t>
            </a:r>
            <a:r>
              <a:rPr lang="en-US" sz="1800" dirty="0" smtClean="0"/>
              <a:t> pour </a:t>
            </a:r>
            <a:r>
              <a:rPr lang="en-US" sz="1800" dirty="0" err="1" smtClean="0"/>
              <a:t>lesquelles</a:t>
            </a:r>
            <a:r>
              <a:rPr lang="en-US" sz="1800" dirty="0" smtClean="0"/>
              <a:t> les estimations </a:t>
            </a:r>
            <a:r>
              <a:rPr lang="en-US" sz="1800" dirty="0" err="1" smtClean="0"/>
              <a:t>sont</a:t>
            </a:r>
            <a:r>
              <a:rPr lang="en-US" sz="1800" dirty="0" smtClean="0"/>
              <a:t> </a:t>
            </a:r>
            <a:r>
              <a:rPr lang="en-US" sz="1800" dirty="0" err="1" smtClean="0"/>
              <a:t>demandées</a:t>
            </a:r>
            <a:endParaRPr lang="en-US" sz="1800" dirty="0" smtClean="0"/>
          </a:p>
          <a:p>
            <a:pPr marL="933450" lvl="1" indent="-533400"/>
            <a:r>
              <a:rPr lang="en-US" sz="1800" dirty="0" err="1" smtClean="0"/>
              <a:t>Niveau</a:t>
            </a:r>
            <a:r>
              <a:rPr lang="en-US" sz="1800" dirty="0" smtClean="0"/>
              <a:t> de </a:t>
            </a:r>
            <a:r>
              <a:rPr lang="en-US" sz="1800" dirty="0" err="1" smtClean="0"/>
              <a:t>précision</a:t>
            </a:r>
            <a:r>
              <a:rPr lang="en-US" sz="1800" dirty="0" smtClean="0"/>
              <a:t> acceptable</a:t>
            </a:r>
          </a:p>
          <a:p>
            <a:pPr marL="933450" lvl="1" indent="-533400"/>
            <a:r>
              <a:rPr lang="en-US" sz="1800" dirty="0" err="1" smtClean="0"/>
              <a:t>Fréquence</a:t>
            </a:r>
            <a:r>
              <a:rPr lang="en-US" sz="1800" dirty="0" smtClean="0"/>
              <a:t>/</a:t>
            </a:r>
            <a:r>
              <a:rPr lang="en-US" sz="1800" dirty="0" err="1" smtClean="0"/>
              <a:t>péridodicité</a:t>
            </a:r>
            <a:r>
              <a:rPr lang="en-US" sz="1800" dirty="0" smtClean="0"/>
              <a:t> à </a:t>
            </a:r>
            <a:r>
              <a:rPr lang="en-US" sz="1800" dirty="0" err="1" smtClean="0"/>
              <a:t>laquelle</a:t>
            </a:r>
            <a:r>
              <a:rPr lang="en-US" sz="1800" dirty="0" smtClean="0"/>
              <a:t> les </a:t>
            </a:r>
            <a:r>
              <a:rPr lang="en-US" sz="1800" dirty="0" err="1" smtClean="0"/>
              <a:t>données</a:t>
            </a:r>
            <a:r>
              <a:rPr lang="en-US" sz="1800" dirty="0" smtClean="0"/>
              <a:t> </a:t>
            </a:r>
            <a:r>
              <a:rPr lang="en-US" sz="1800" dirty="0" err="1" smtClean="0"/>
              <a:t>sont</a:t>
            </a:r>
            <a:r>
              <a:rPr lang="en-US" sz="1800" dirty="0" smtClean="0"/>
              <a:t> </a:t>
            </a:r>
            <a:r>
              <a:rPr lang="en-US" sz="1800" dirty="0" err="1" smtClean="0"/>
              <a:t>demandées</a:t>
            </a:r>
            <a:r>
              <a:rPr lang="en-US" sz="1800" dirty="0" smtClean="0"/>
              <a:t> </a:t>
            </a:r>
          </a:p>
          <a:p>
            <a:pPr marL="933450" lvl="1" indent="-533400"/>
            <a:r>
              <a:rPr lang="en-US" sz="1800" dirty="0" err="1" smtClean="0"/>
              <a:t>Nombre</a:t>
            </a:r>
            <a:r>
              <a:rPr lang="en-US" sz="1800" dirty="0" smtClean="0"/>
              <a:t> </a:t>
            </a:r>
            <a:r>
              <a:rPr lang="en-US" sz="1800" dirty="0" err="1" smtClean="0"/>
              <a:t>d’utilisateurs</a:t>
            </a:r>
            <a:r>
              <a:rPr lang="en-US" sz="1800" dirty="0" smtClean="0"/>
              <a:t> </a:t>
            </a:r>
            <a:r>
              <a:rPr lang="en-US" sz="1800" dirty="0" err="1" smtClean="0"/>
              <a:t>selon</a:t>
            </a:r>
            <a:r>
              <a:rPr lang="en-US" sz="1800" dirty="0" smtClean="0"/>
              <a:t> le </a:t>
            </a:r>
            <a:r>
              <a:rPr lang="en-US" sz="1800" dirty="0" err="1" smtClean="0"/>
              <a:t>théme</a:t>
            </a:r>
            <a:endParaRPr lang="en-US" sz="1800" dirty="0" smtClean="0"/>
          </a:p>
          <a:p>
            <a:pPr marL="933450" lvl="1" indent="-533400"/>
            <a:r>
              <a:rPr lang="en-US" sz="1800" dirty="0" smtClean="0"/>
              <a:t>Type </a:t>
            </a:r>
            <a:r>
              <a:rPr lang="en-US" sz="1800" dirty="0" err="1" smtClean="0"/>
              <a:t>d’utilisation</a:t>
            </a:r>
            <a:r>
              <a:rPr lang="en-US" sz="1800" dirty="0" smtClean="0"/>
              <a:t> des </a:t>
            </a:r>
            <a:r>
              <a:rPr lang="en-US" sz="1800" dirty="0" err="1" smtClean="0"/>
              <a:t>données</a:t>
            </a:r>
            <a:endParaRPr lang="en-US" sz="1800" dirty="0" smtClean="0"/>
          </a:p>
          <a:p>
            <a:pPr marL="533400" indent="-533400"/>
            <a:r>
              <a:rPr lang="en-US" sz="2000" dirty="0" err="1" smtClean="0"/>
              <a:t>décider</a:t>
            </a:r>
            <a:r>
              <a:rPr lang="en-US" sz="2000" dirty="0" smtClean="0"/>
              <a:t> </a:t>
            </a:r>
            <a:r>
              <a:rPr lang="en-US" sz="2000" dirty="0" err="1" smtClean="0"/>
              <a:t>dans</a:t>
            </a:r>
            <a:r>
              <a:rPr lang="en-US" sz="2000" dirty="0" smtClean="0"/>
              <a:t> </a:t>
            </a:r>
            <a:r>
              <a:rPr lang="en-US" sz="2000" dirty="0" err="1" smtClean="0"/>
              <a:t>quel</a:t>
            </a:r>
            <a:r>
              <a:rPr lang="en-US" sz="2000" dirty="0" smtClean="0"/>
              <a:t> type </a:t>
            </a:r>
            <a:r>
              <a:rPr lang="en-US" sz="2000" dirty="0" err="1" smtClean="0"/>
              <a:t>d’enquête</a:t>
            </a:r>
            <a:r>
              <a:rPr lang="en-US" sz="2000" dirty="0" smtClean="0"/>
              <a:t> les </a:t>
            </a:r>
            <a:r>
              <a:rPr lang="en-US" sz="2000" dirty="0" err="1" smtClean="0"/>
              <a:t>différents</a:t>
            </a:r>
            <a:r>
              <a:rPr lang="en-US" sz="2000" dirty="0" smtClean="0"/>
              <a:t> </a:t>
            </a:r>
            <a:r>
              <a:rPr lang="en-US" sz="2000" dirty="0" err="1" smtClean="0"/>
              <a:t>thèmes</a:t>
            </a:r>
            <a:r>
              <a:rPr lang="en-US" sz="2000" dirty="0" smtClean="0"/>
              <a:t> </a:t>
            </a:r>
            <a:r>
              <a:rPr lang="en-US" sz="2000" dirty="0" err="1" smtClean="0"/>
              <a:t>seront</a:t>
            </a:r>
            <a:r>
              <a:rPr lang="en-US" sz="2000" dirty="0" smtClean="0"/>
              <a:t> </a:t>
            </a:r>
            <a:r>
              <a:rPr lang="en-US" sz="2000" dirty="0" err="1" smtClean="0"/>
              <a:t>affectés</a:t>
            </a:r>
            <a:r>
              <a:rPr lang="en-US" sz="2000" dirty="0" smtClean="0"/>
              <a:t> (RGA, </a:t>
            </a:r>
            <a:r>
              <a:rPr lang="en-US" sz="2000" dirty="0" err="1" smtClean="0"/>
              <a:t>enquêtes</a:t>
            </a:r>
            <a:r>
              <a:rPr lang="en-US" sz="2000" dirty="0" smtClean="0"/>
              <a:t> </a:t>
            </a:r>
            <a:r>
              <a:rPr lang="en-US" sz="2000" dirty="0" err="1" smtClean="0"/>
              <a:t>thématique</a:t>
            </a:r>
            <a:r>
              <a:rPr lang="en-US" sz="2000" dirty="0" smtClean="0"/>
              <a:t>)</a:t>
            </a:r>
          </a:p>
          <a:p>
            <a:pPr marL="533400" indent="-533400"/>
            <a:r>
              <a:rPr lang="en-US" sz="2000" dirty="0" smtClean="0"/>
              <a:t>Proposer des </a:t>
            </a:r>
            <a:r>
              <a:rPr lang="en-US" sz="2000" dirty="0" err="1" smtClean="0"/>
              <a:t>scénarii</a:t>
            </a:r>
            <a:r>
              <a:rPr lang="en-US" sz="2000" dirty="0" smtClean="0"/>
              <a:t> avec les </a:t>
            </a:r>
            <a:r>
              <a:rPr lang="en-US" sz="2000" dirty="0" err="1" smtClean="0"/>
              <a:t>coûts</a:t>
            </a:r>
            <a:r>
              <a:rPr lang="en-US" sz="2000" dirty="0" smtClean="0"/>
              <a:t> pour un </a:t>
            </a:r>
            <a:r>
              <a:rPr lang="en-US" sz="2000" dirty="0" err="1" smtClean="0"/>
              <a:t>choix</a:t>
            </a:r>
            <a:endParaRPr lang="en-US" sz="2000" dirty="0" smtClean="0"/>
          </a:p>
          <a:p>
            <a:pPr marL="533400" indent="-533400"/>
            <a:endParaRPr lang="en-GB"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childTnLst>
                                  <p:subTnLst>
                                    <p:animClr>
                                      <p:cBhvr override="childStyle">
                                        <p:cTn dur="1" fill="hold" display="0" masterRel="nextClick" afterEffect="1"/>
                                        <p:tgtEl>
                                          <p:spTgt spid="224259">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24259">
                                            <p:txEl>
                                              <p:pRg st="1" end="1"/>
                                            </p:txEl>
                                          </p:spTgt>
                                        </p:tgtEl>
                                        <p:attrNameLst>
                                          <p:attrName>style.visibility</p:attrName>
                                        </p:attrNameLst>
                                      </p:cBhvr>
                                      <p:to>
                                        <p:strVal val="visible"/>
                                      </p:to>
                                    </p:set>
                                  </p:childTnLst>
                                  <p:subTnLst>
                                    <p:animClr>
                                      <p:cBhvr override="childStyle">
                                        <p:cTn dur="1" fill="hold" display="0" masterRel="nextClick" afterEffect="1"/>
                                        <p:tgtEl>
                                          <p:spTgt spid="224259">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24259">
                                            <p:txEl>
                                              <p:pRg st="2" end="2"/>
                                            </p:txEl>
                                          </p:spTgt>
                                        </p:tgtEl>
                                        <p:attrNameLst>
                                          <p:attrName>style.visibility</p:attrName>
                                        </p:attrNameLst>
                                      </p:cBhvr>
                                      <p:to>
                                        <p:strVal val="visible"/>
                                      </p:to>
                                    </p:set>
                                  </p:childTnLst>
                                  <p:subTnLst>
                                    <p:animClr>
                                      <p:cBhvr override="childStyle">
                                        <p:cTn dur="1" fill="hold" display="0" masterRel="nextClick" afterEffect="1"/>
                                        <p:tgtEl>
                                          <p:spTgt spid="224259">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24259">
                                            <p:txEl>
                                              <p:pRg st="3" end="3"/>
                                            </p:txEl>
                                          </p:spTgt>
                                        </p:tgtEl>
                                        <p:attrNameLst>
                                          <p:attrName>style.visibility</p:attrName>
                                        </p:attrNameLst>
                                      </p:cBhvr>
                                      <p:to>
                                        <p:strVal val="visible"/>
                                      </p:to>
                                    </p:set>
                                  </p:childTnLst>
                                  <p:subTnLst>
                                    <p:animClr>
                                      <p:cBhvr override="childStyle">
                                        <p:cTn dur="1" fill="hold" display="0" masterRel="nextClick" afterEffect="1"/>
                                        <p:tgtEl>
                                          <p:spTgt spid="224259">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24259">
                                            <p:txEl>
                                              <p:pRg st="4" end="4"/>
                                            </p:txEl>
                                          </p:spTgt>
                                        </p:tgtEl>
                                        <p:attrNameLst>
                                          <p:attrName>style.visibility</p:attrName>
                                        </p:attrNameLst>
                                      </p:cBhvr>
                                      <p:to>
                                        <p:strVal val="visible"/>
                                      </p:to>
                                    </p:set>
                                  </p:childTnLst>
                                  <p:subTnLst>
                                    <p:animClr>
                                      <p:cBhvr override="childStyle">
                                        <p:cTn dur="1" fill="hold" display="0" masterRel="nextClick" afterEffect="1"/>
                                        <p:tgtEl>
                                          <p:spTgt spid="224259">
                                            <p:txEl>
                                              <p:pRg st="4" end="4"/>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224259">
                                            <p:txEl>
                                              <p:pRg st="5" end="5"/>
                                            </p:txEl>
                                          </p:spTgt>
                                        </p:tgtEl>
                                        <p:attrNameLst>
                                          <p:attrName>style.visibility</p:attrName>
                                        </p:attrNameLst>
                                      </p:cBhvr>
                                      <p:to>
                                        <p:strVal val="visible"/>
                                      </p:to>
                                    </p:set>
                                  </p:childTnLst>
                                  <p:subTnLst>
                                    <p:animClr>
                                      <p:cBhvr override="childStyle">
                                        <p:cTn dur="1" fill="hold" display="0" masterRel="nextClick" afterEffect="1"/>
                                        <p:tgtEl>
                                          <p:spTgt spid="224259">
                                            <p:txEl>
                                              <p:pRg st="5" end="5"/>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224259">
                                            <p:txEl>
                                              <p:pRg st="6" end="6"/>
                                            </p:txEl>
                                          </p:spTgt>
                                        </p:tgtEl>
                                        <p:attrNameLst>
                                          <p:attrName>style.visibility</p:attrName>
                                        </p:attrNameLst>
                                      </p:cBhvr>
                                      <p:to>
                                        <p:strVal val="visible"/>
                                      </p:to>
                                    </p:set>
                                  </p:childTnLst>
                                  <p:subTnLst>
                                    <p:animClr>
                                      <p:cBhvr override="childStyle">
                                        <p:cTn dur="1" fill="hold" display="0" masterRel="nextClick" afterEffect="1"/>
                                        <p:tgtEl>
                                          <p:spTgt spid="224259">
                                            <p:txEl>
                                              <p:pRg st="6" end="6"/>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4259">
                                            <p:txEl>
                                              <p:pRg st="7" end="7"/>
                                            </p:txEl>
                                          </p:spTgt>
                                        </p:tgtEl>
                                        <p:attrNameLst>
                                          <p:attrName>style.visibility</p:attrName>
                                        </p:attrNameLst>
                                      </p:cBhvr>
                                      <p:to>
                                        <p:strVal val="visible"/>
                                      </p:to>
                                    </p:set>
                                  </p:childTnLst>
                                  <p:subTnLst>
                                    <p:animClr>
                                      <p:cBhvr override="childStyle">
                                        <p:cTn dur="1" fill="hold" display="0" masterRel="nextClick" afterEffect="1"/>
                                        <p:tgtEl>
                                          <p:spTgt spid="224259">
                                            <p:txEl>
                                              <p:pRg st="7" end="7"/>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4259">
                                            <p:txEl>
                                              <p:pRg st="8" end="8"/>
                                            </p:txEl>
                                          </p:spTgt>
                                        </p:tgtEl>
                                        <p:attrNameLst>
                                          <p:attrName>style.visibility</p:attrName>
                                        </p:attrNameLst>
                                      </p:cBhvr>
                                      <p:to>
                                        <p:strVal val="visible"/>
                                      </p:to>
                                    </p:set>
                                  </p:childTnLst>
                                  <p:subTnLst>
                                    <p:animClr>
                                      <p:cBhvr override="childStyle">
                                        <p:cTn dur="1" fill="hold" display="0" masterRel="nextClick" afterEffect="1"/>
                                        <p:tgtEl>
                                          <p:spTgt spid="224259">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DE1C63-B2A0-472E-B1FD-7E2A6FD38FA8}" type="slidenum">
              <a:rPr lang="en-US"/>
              <a:pPr/>
              <a:t>15</a:t>
            </a:fld>
            <a:endParaRPr lang="en-US"/>
          </a:p>
        </p:txBody>
      </p:sp>
      <p:sp>
        <p:nvSpPr>
          <p:cNvPr id="226306" name="AutoShape 2"/>
          <p:cNvSpPr>
            <a:spLocks noGrp="1" noChangeArrowheads="1"/>
          </p:cNvSpPr>
          <p:nvPr>
            <p:ph type="title"/>
          </p:nvPr>
        </p:nvSpPr>
        <p:spPr/>
        <p:txBody>
          <a:bodyPr/>
          <a:lstStyle/>
          <a:p>
            <a:r>
              <a:rPr lang="en-US" dirty="0" smtClean="0"/>
              <a:t>Qui fait quoi?</a:t>
            </a:r>
            <a:endParaRPr lang="en-GB" dirty="0"/>
          </a:p>
        </p:txBody>
      </p:sp>
      <p:sp>
        <p:nvSpPr>
          <p:cNvPr id="226307" name="Rectangle 3"/>
          <p:cNvSpPr>
            <a:spLocks noGrp="1" noChangeArrowheads="1"/>
          </p:cNvSpPr>
          <p:nvPr>
            <p:ph type="body" idx="1"/>
          </p:nvPr>
        </p:nvSpPr>
        <p:spPr>
          <a:xfrm>
            <a:off x="838200" y="2362200"/>
            <a:ext cx="7693025" cy="4281510"/>
          </a:xfrm>
        </p:spPr>
        <p:txBody>
          <a:bodyPr/>
          <a:lstStyle/>
          <a:p>
            <a:pPr>
              <a:lnSpc>
                <a:spcPct val="90000"/>
              </a:lnSpc>
            </a:pPr>
            <a:r>
              <a:rPr lang="en-US" sz="2000" dirty="0" smtClean="0"/>
              <a:t>INS</a:t>
            </a:r>
            <a:endParaRPr lang="en-US" sz="2000" dirty="0"/>
          </a:p>
          <a:p>
            <a:pPr lvl="1">
              <a:lnSpc>
                <a:spcPct val="90000"/>
              </a:lnSpc>
            </a:pPr>
            <a:r>
              <a:rPr lang="en-US" sz="1800" dirty="0" err="1" smtClean="0"/>
              <a:t>Conduire</a:t>
            </a:r>
            <a:r>
              <a:rPr lang="en-US" sz="1800" dirty="0" smtClean="0"/>
              <a:t> les </a:t>
            </a:r>
            <a:r>
              <a:rPr lang="en-US" sz="1800" dirty="0" err="1" smtClean="0"/>
              <a:t>enquêtes</a:t>
            </a:r>
            <a:r>
              <a:rPr lang="en-US" sz="1800" dirty="0" smtClean="0"/>
              <a:t> </a:t>
            </a:r>
            <a:r>
              <a:rPr lang="en-US" sz="1800" dirty="0" err="1" smtClean="0"/>
              <a:t>d’importance</a:t>
            </a:r>
            <a:r>
              <a:rPr lang="en-US" sz="1800" dirty="0" smtClean="0"/>
              <a:t> </a:t>
            </a:r>
            <a:r>
              <a:rPr lang="en-US" sz="1800" dirty="0" err="1" smtClean="0"/>
              <a:t>nationale</a:t>
            </a:r>
            <a:endParaRPr lang="en-US" sz="1800" dirty="0"/>
          </a:p>
          <a:p>
            <a:pPr lvl="1">
              <a:lnSpc>
                <a:spcPct val="90000"/>
              </a:lnSpc>
            </a:pPr>
            <a:r>
              <a:rPr lang="en-US" sz="1800" dirty="0" err="1" smtClean="0"/>
              <a:t>Ces</a:t>
            </a:r>
            <a:r>
              <a:rPr lang="en-US" sz="1800" dirty="0" smtClean="0"/>
              <a:t> </a:t>
            </a:r>
            <a:r>
              <a:rPr lang="en-US" sz="1800" dirty="0" err="1" smtClean="0"/>
              <a:t>enquêtes</a:t>
            </a:r>
            <a:r>
              <a:rPr lang="en-US" sz="1800" dirty="0" smtClean="0"/>
              <a:t> ne </a:t>
            </a:r>
            <a:r>
              <a:rPr lang="en-US" sz="1800" dirty="0" err="1" smtClean="0"/>
              <a:t>doivent</a:t>
            </a:r>
            <a:r>
              <a:rPr lang="en-US" sz="1800" dirty="0" smtClean="0"/>
              <a:t> pas demander des </a:t>
            </a:r>
            <a:r>
              <a:rPr lang="en-US" sz="1800" dirty="0" err="1" smtClean="0"/>
              <a:t>enquêteurs</a:t>
            </a:r>
            <a:r>
              <a:rPr lang="en-US" sz="1800" dirty="0" smtClean="0"/>
              <a:t> </a:t>
            </a:r>
            <a:r>
              <a:rPr lang="en-US" sz="1800" dirty="0" err="1" smtClean="0"/>
              <a:t>très</a:t>
            </a:r>
            <a:r>
              <a:rPr lang="en-US" sz="1800" dirty="0" smtClean="0"/>
              <a:t> </a:t>
            </a:r>
            <a:r>
              <a:rPr lang="en-US" sz="1800" dirty="0" err="1" smtClean="0"/>
              <a:t>qualifiés</a:t>
            </a:r>
            <a:endParaRPr lang="en-US" sz="1800" dirty="0"/>
          </a:p>
          <a:p>
            <a:pPr lvl="1">
              <a:lnSpc>
                <a:spcPct val="90000"/>
              </a:lnSpc>
            </a:pPr>
            <a:r>
              <a:rPr lang="en-US" sz="1800" dirty="0" err="1" smtClean="0"/>
              <a:t>Fournir</a:t>
            </a:r>
            <a:r>
              <a:rPr lang="en-US" sz="1800" dirty="0" smtClean="0"/>
              <a:t> des infrastructures techniques (base de </a:t>
            </a:r>
            <a:r>
              <a:rPr lang="en-US" sz="1800" dirty="0" err="1" smtClean="0"/>
              <a:t>sondage</a:t>
            </a:r>
            <a:r>
              <a:rPr lang="en-US" sz="1800" dirty="0" smtClean="0"/>
              <a:t>, plan de </a:t>
            </a:r>
            <a:r>
              <a:rPr lang="en-US" sz="1800" dirty="0" err="1" smtClean="0"/>
              <a:t>sondage</a:t>
            </a:r>
            <a:r>
              <a:rPr lang="en-US" sz="1800" dirty="0" smtClean="0"/>
              <a:t>, formation) aux </a:t>
            </a:r>
            <a:r>
              <a:rPr lang="en-US" sz="1800" dirty="0" err="1" smtClean="0"/>
              <a:t>agences</a:t>
            </a:r>
            <a:r>
              <a:rPr lang="en-US" sz="1800" dirty="0" smtClean="0"/>
              <a:t> </a:t>
            </a:r>
            <a:r>
              <a:rPr lang="en-US" sz="1800" dirty="0" err="1" smtClean="0"/>
              <a:t>d’exécution</a:t>
            </a:r>
            <a:r>
              <a:rPr lang="en-US" sz="1800" dirty="0" smtClean="0"/>
              <a:t> </a:t>
            </a:r>
            <a:r>
              <a:rPr lang="en-US" sz="1800" dirty="0" err="1" smtClean="0"/>
              <a:t>comme</a:t>
            </a:r>
            <a:r>
              <a:rPr lang="en-US" sz="1800" dirty="0" smtClean="0"/>
              <a:t> le </a:t>
            </a:r>
            <a:r>
              <a:rPr lang="en-US" sz="1800" dirty="0" err="1" smtClean="0"/>
              <a:t>ministère</a:t>
            </a:r>
            <a:r>
              <a:rPr lang="en-US" sz="1800" dirty="0" smtClean="0"/>
              <a:t> de </a:t>
            </a:r>
            <a:r>
              <a:rPr lang="en-US" sz="1800" dirty="0" err="1" smtClean="0"/>
              <a:t>l’agriculture</a:t>
            </a:r>
            <a:endParaRPr lang="en-US" sz="1800" dirty="0"/>
          </a:p>
          <a:p>
            <a:pPr>
              <a:lnSpc>
                <a:spcPct val="90000"/>
              </a:lnSpc>
            </a:pPr>
            <a:r>
              <a:rPr lang="en-US" sz="2000" dirty="0" err="1" smtClean="0"/>
              <a:t>Ministère</a:t>
            </a:r>
            <a:r>
              <a:rPr lang="en-US" sz="2000" dirty="0" smtClean="0"/>
              <a:t> de </a:t>
            </a:r>
            <a:r>
              <a:rPr lang="en-US" sz="2000" dirty="0" err="1" smtClean="0"/>
              <a:t>l’agriculture</a:t>
            </a:r>
            <a:endParaRPr lang="en-US" sz="2000" dirty="0"/>
          </a:p>
          <a:p>
            <a:pPr lvl="1">
              <a:lnSpc>
                <a:spcPct val="90000"/>
              </a:lnSpc>
            </a:pPr>
            <a:r>
              <a:rPr lang="en-US" sz="1800" dirty="0" err="1" smtClean="0"/>
              <a:t>Suivi</a:t>
            </a:r>
            <a:r>
              <a:rPr lang="en-US" sz="1800" dirty="0" smtClean="0"/>
              <a:t> des production</a:t>
            </a:r>
            <a:endParaRPr lang="en-US" sz="1800" dirty="0"/>
          </a:p>
          <a:p>
            <a:pPr lvl="1">
              <a:lnSpc>
                <a:spcPct val="90000"/>
              </a:lnSpc>
            </a:pPr>
            <a:r>
              <a:rPr lang="en-US" sz="1800" dirty="0" err="1" smtClean="0"/>
              <a:t>Mesure</a:t>
            </a:r>
            <a:r>
              <a:rPr lang="en-US" sz="1800" dirty="0" smtClean="0"/>
              <a:t> des </a:t>
            </a:r>
            <a:r>
              <a:rPr lang="en-US" sz="1800" dirty="0" err="1" smtClean="0"/>
              <a:t>rendements</a:t>
            </a:r>
            <a:r>
              <a:rPr lang="en-US" sz="1800" dirty="0" smtClean="0"/>
              <a:t>, </a:t>
            </a:r>
            <a:r>
              <a:rPr lang="en-US" sz="1800" dirty="0" err="1" smtClean="0"/>
              <a:t>normes</a:t>
            </a:r>
            <a:endParaRPr lang="en-US" sz="1800" dirty="0"/>
          </a:p>
          <a:p>
            <a:pPr>
              <a:lnSpc>
                <a:spcPct val="90000"/>
              </a:lnSpc>
            </a:pPr>
            <a:r>
              <a:rPr lang="en-US" sz="2000" dirty="0" err="1" smtClean="0"/>
              <a:t>Ministère</a:t>
            </a:r>
            <a:r>
              <a:rPr lang="en-US" sz="2000" dirty="0" smtClean="0"/>
              <a:t> du </a:t>
            </a:r>
            <a:r>
              <a:rPr lang="en-US" sz="2000" dirty="0" err="1" smtClean="0"/>
              <a:t>développement</a:t>
            </a:r>
            <a:r>
              <a:rPr lang="en-US" sz="2000" dirty="0" smtClean="0"/>
              <a:t> rural</a:t>
            </a:r>
            <a:endParaRPr lang="en-US" sz="2000" dirty="0"/>
          </a:p>
          <a:p>
            <a:pPr lvl="1">
              <a:lnSpc>
                <a:spcPct val="90000"/>
              </a:lnSpc>
            </a:pPr>
            <a:r>
              <a:rPr lang="en-US" sz="1800" dirty="0" err="1" smtClean="0"/>
              <a:t>Revenu-dépenses</a:t>
            </a:r>
            <a:endParaRPr lang="en-US" sz="1800" dirty="0"/>
          </a:p>
          <a:p>
            <a:pPr lvl="1">
              <a:lnSpc>
                <a:spcPct val="90000"/>
              </a:lnSpc>
            </a:pPr>
            <a:r>
              <a:rPr lang="en-US" sz="1800" dirty="0" err="1" smtClean="0"/>
              <a:t>Crédit</a:t>
            </a:r>
            <a:r>
              <a:rPr lang="en-US" sz="1800" dirty="0"/>
              <a:t>, </a:t>
            </a:r>
            <a:r>
              <a:rPr lang="en-US" sz="1800" dirty="0" err="1" smtClean="0"/>
              <a:t>dette</a:t>
            </a:r>
            <a:r>
              <a:rPr lang="en-US" sz="1800" dirty="0" smtClean="0"/>
              <a:t>, </a:t>
            </a:r>
            <a:r>
              <a:rPr lang="en-US" sz="1800" dirty="0" err="1" smtClean="0"/>
              <a:t>investissement</a:t>
            </a:r>
            <a:endParaRPr lang="en-US" sz="1800" dirty="0"/>
          </a:p>
          <a:p>
            <a:pPr lvl="1">
              <a:lnSpc>
                <a:spcPct val="90000"/>
              </a:lnSpc>
            </a:pPr>
            <a:r>
              <a:rPr lang="en-US" sz="1800" dirty="0"/>
              <a:t>Rural/agro- </a:t>
            </a:r>
            <a:r>
              <a:rPr lang="en-US" sz="1800" dirty="0" err="1" smtClean="0"/>
              <a:t>industrie</a:t>
            </a:r>
            <a:endParaRPr lang="en-US" sz="1800" dirty="0"/>
          </a:p>
          <a:p>
            <a:pPr lvl="1">
              <a:lnSpc>
                <a:spcPct val="90000"/>
              </a:lnSpc>
            </a:pPr>
            <a:endParaRPr lang="en-GB"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630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2630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2630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2630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3" end="3"/>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630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4" end="4"/>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22630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5" end="5"/>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22630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6" end="6"/>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630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7" end="7"/>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0"/>
                                          </p:stCondLst>
                                        </p:cTn>
                                        <p:tgtEl>
                                          <p:spTgt spid="226307">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8" end="8"/>
                                            </p:txEl>
                                          </p:spTgt>
                                        </p:tgtEl>
                                        <p:attrNameLst>
                                          <p:attrName>ppt_c</p:attrName>
                                        </p:attrNameLst>
                                      </p:cBhvr>
                                      <p:to>
                                        <a:schemeClr val="bg2"/>
                                      </p:to>
                                    </p:animClr>
                                  </p:subTnLst>
                                </p:cTn>
                              </p:par>
                              <p:par>
                                <p:cTn id="27" presetID="1" presetClass="entr" presetSubtype="0" fill="hold" grpId="0" nodeType="withEffect">
                                  <p:stCondLst>
                                    <p:cond delay="0"/>
                                  </p:stCondLst>
                                  <p:childTnLst>
                                    <p:set>
                                      <p:cBhvr>
                                        <p:cTn id="28" dur="1" fill="hold">
                                          <p:stCondLst>
                                            <p:cond delay="0"/>
                                          </p:stCondLst>
                                        </p:cTn>
                                        <p:tgtEl>
                                          <p:spTgt spid="226307">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9" end="9"/>
                                            </p:txEl>
                                          </p:spTgt>
                                        </p:tgtEl>
                                        <p:attrNameLst>
                                          <p:attrName>ppt_c</p:attrName>
                                        </p:attrNameLst>
                                      </p:cBhvr>
                                      <p:to>
                                        <a:schemeClr val="bg2"/>
                                      </p:to>
                                    </p:animClr>
                                  </p:subTnLst>
                                </p:cTn>
                              </p:par>
                              <p:par>
                                <p:cTn id="29" presetID="1" presetClass="entr" presetSubtype="0" fill="hold" grpId="0" nodeType="withEffect">
                                  <p:stCondLst>
                                    <p:cond delay="0"/>
                                  </p:stCondLst>
                                  <p:childTnLst>
                                    <p:set>
                                      <p:cBhvr>
                                        <p:cTn id="30" dur="1" fill="hold">
                                          <p:stCondLst>
                                            <p:cond delay="0"/>
                                          </p:stCondLst>
                                        </p:cTn>
                                        <p:tgtEl>
                                          <p:spTgt spid="226307">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226307">
                                            <p:txEl>
                                              <p:pRg st="10" end="1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8C0BE71-77FE-4CA0-B9A4-BA8EB84A058F}" type="slidenum">
              <a:rPr lang="en-US"/>
              <a:pPr/>
              <a:t>16</a:t>
            </a:fld>
            <a:endParaRPr lang="en-US"/>
          </a:p>
        </p:txBody>
      </p:sp>
      <p:sp>
        <p:nvSpPr>
          <p:cNvPr id="227330" name="AutoShape 2"/>
          <p:cNvSpPr>
            <a:spLocks noGrp="1" noChangeArrowheads="1"/>
          </p:cNvSpPr>
          <p:nvPr>
            <p:ph type="title"/>
          </p:nvPr>
        </p:nvSpPr>
        <p:spPr>
          <a:xfrm>
            <a:off x="714348" y="1071546"/>
            <a:ext cx="7924800" cy="619140"/>
          </a:xfrm>
        </p:spPr>
        <p:txBody>
          <a:bodyPr/>
          <a:lstStyle/>
          <a:p>
            <a:pPr algn="ctr"/>
            <a:r>
              <a:rPr lang="en-US" sz="2800" dirty="0" smtClean="0"/>
              <a:t>Considerations de </a:t>
            </a:r>
            <a:r>
              <a:rPr lang="en-US" sz="2800" dirty="0" err="1" smtClean="0"/>
              <a:t>coûts</a:t>
            </a:r>
            <a:endParaRPr lang="en-GB" sz="2800" dirty="0"/>
          </a:p>
        </p:txBody>
      </p:sp>
      <p:sp>
        <p:nvSpPr>
          <p:cNvPr id="227331" name="Rectangle 3"/>
          <p:cNvSpPr>
            <a:spLocks noGrp="1" noChangeArrowheads="1"/>
          </p:cNvSpPr>
          <p:nvPr>
            <p:ph type="body" idx="1"/>
          </p:nvPr>
        </p:nvSpPr>
        <p:spPr/>
        <p:txBody>
          <a:bodyPr/>
          <a:lstStyle/>
          <a:p>
            <a:r>
              <a:rPr lang="en-US" sz="2000" dirty="0" smtClean="0"/>
              <a:t>La conception du SI et les </a:t>
            </a:r>
            <a:r>
              <a:rPr lang="en-US" sz="2000" dirty="0" err="1" smtClean="0"/>
              <a:t>enquêtes</a:t>
            </a:r>
            <a:r>
              <a:rPr lang="en-US" sz="2000" dirty="0" smtClean="0"/>
              <a:t> par </a:t>
            </a:r>
            <a:r>
              <a:rPr lang="en-US" sz="2000" dirty="0" err="1" smtClean="0"/>
              <a:t>sondage</a:t>
            </a:r>
            <a:r>
              <a:rPr lang="en-US" sz="2000" dirty="0" smtClean="0"/>
              <a:t> avec les options </a:t>
            </a:r>
            <a:r>
              <a:rPr lang="en-US" sz="2000" dirty="0" err="1" smtClean="0"/>
              <a:t>fournies</a:t>
            </a:r>
            <a:r>
              <a:rPr lang="en-US" sz="2000" dirty="0" smtClean="0"/>
              <a:t> par les bases de </a:t>
            </a:r>
            <a:r>
              <a:rPr lang="en-US" sz="2000" dirty="0" err="1" smtClean="0"/>
              <a:t>sondage</a:t>
            </a:r>
            <a:r>
              <a:rPr lang="en-US" sz="2000" dirty="0" smtClean="0"/>
              <a:t> et </a:t>
            </a:r>
            <a:r>
              <a:rPr lang="en-US" sz="2000" dirty="0" err="1" smtClean="0"/>
              <a:t>l’utilisation</a:t>
            </a:r>
            <a:r>
              <a:rPr lang="en-US" sz="2000" dirty="0" smtClean="0"/>
              <a:t> </a:t>
            </a:r>
            <a:r>
              <a:rPr lang="en-US" sz="2000" dirty="0" err="1" smtClean="0"/>
              <a:t>d’informations</a:t>
            </a:r>
            <a:r>
              <a:rPr lang="en-US" sz="2000" dirty="0" smtClean="0"/>
              <a:t> </a:t>
            </a:r>
            <a:r>
              <a:rPr lang="en-US" sz="2000" dirty="0" err="1" smtClean="0"/>
              <a:t>auxiliaire</a:t>
            </a:r>
            <a:r>
              <a:rPr lang="en-US" sz="2000" dirty="0" smtClean="0"/>
              <a:t> pour </a:t>
            </a:r>
            <a:r>
              <a:rPr lang="en-US" sz="2000" dirty="0" err="1" smtClean="0"/>
              <a:t>améliorer</a:t>
            </a:r>
            <a:r>
              <a:rPr lang="en-US" sz="2000" dirty="0" smtClean="0"/>
              <a:t> les plans de </a:t>
            </a:r>
            <a:r>
              <a:rPr lang="en-US" sz="2000" dirty="0" err="1" smtClean="0"/>
              <a:t>sondage</a:t>
            </a:r>
            <a:endParaRPr lang="en-US" sz="2000" dirty="0"/>
          </a:p>
          <a:p>
            <a:r>
              <a:rPr lang="en-US" sz="2000" dirty="0" err="1" smtClean="0"/>
              <a:t>Programmme</a:t>
            </a:r>
            <a:r>
              <a:rPr lang="en-US" sz="2000" dirty="0" smtClean="0"/>
              <a:t> </a:t>
            </a:r>
            <a:r>
              <a:rPr lang="en-US" sz="2000" dirty="0" err="1" smtClean="0"/>
              <a:t>exécutée</a:t>
            </a:r>
            <a:r>
              <a:rPr lang="en-US" sz="2000" dirty="0" smtClean="0"/>
              <a:t> par phase</a:t>
            </a:r>
            <a:endParaRPr lang="en-US" sz="2000" dirty="0"/>
          </a:p>
          <a:p>
            <a:r>
              <a:rPr lang="en-US" sz="2000" dirty="0" err="1" smtClean="0"/>
              <a:t>Restreindre</a:t>
            </a:r>
            <a:r>
              <a:rPr lang="en-US" sz="2000" dirty="0" smtClean="0"/>
              <a:t> </a:t>
            </a:r>
            <a:r>
              <a:rPr lang="en-US" sz="2000" dirty="0" smtClean="0"/>
              <a:t>la </a:t>
            </a:r>
            <a:r>
              <a:rPr lang="en-US" sz="2000" dirty="0" err="1" smtClean="0"/>
              <a:t>couverture</a:t>
            </a:r>
            <a:r>
              <a:rPr lang="en-US" sz="2000" dirty="0" smtClean="0"/>
              <a:t> des </a:t>
            </a:r>
            <a:r>
              <a:rPr lang="en-US" sz="2000" dirty="0" err="1" smtClean="0"/>
              <a:t>enquête</a:t>
            </a:r>
            <a:r>
              <a:rPr lang="en-US" sz="2000" dirty="0" smtClean="0"/>
              <a:t>/</a:t>
            </a:r>
            <a:r>
              <a:rPr lang="en-US" sz="2000" dirty="0" err="1" smtClean="0"/>
              <a:t>recensement</a:t>
            </a:r>
            <a:r>
              <a:rPr lang="en-US" sz="2000" dirty="0" smtClean="0"/>
              <a:t>  à </a:t>
            </a:r>
            <a:r>
              <a:rPr lang="en-US" sz="2000" dirty="0" err="1" smtClean="0"/>
              <a:t>une</a:t>
            </a:r>
            <a:r>
              <a:rPr lang="en-US" sz="2000" dirty="0" smtClean="0"/>
              <a:t> zone </a:t>
            </a:r>
            <a:r>
              <a:rPr lang="en-US" sz="2000" dirty="0" err="1" smtClean="0"/>
              <a:t>spécifique</a:t>
            </a:r>
            <a:r>
              <a:rPr lang="en-US" sz="2000" dirty="0" smtClean="0"/>
              <a:t> : par ex. </a:t>
            </a:r>
            <a:r>
              <a:rPr lang="en-US" sz="2000" dirty="0" err="1" smtClean="0"/>
              <a:t>Reduire</a:t>
            </a:r>
            <a:r>
              <a:rPr lang="en-US" sz="2000" dirty="0" smtClean="0"/>
              <a:t> le champ des </a:t>
            </a:r>
            <a:r>
              <a:rPr lang="en-US" sz="2000" dirty="0" err="1" smtClean="0"/>
              <a:t>enquêtes</a:t>
            </a:r>
            <a:r>
              <a:rPr lang="en-US" sz="2000" dirty="0" smtClean="0"/>
              <a:t> </a:t>
            </a:r>
            <a:r>
              <a:rPr lang="en-US" sz="2000" dirty="0" err="1" smtClean="0"/>
              <a:t>sur</a:t>
            </a:r>
            <a:r>
              <a:rPr lang="en-US" sz="2000" dirty="0" smtClean="0"/>
              <a:t> la </a:t>
            </a:r>
            <a:r>
              <a:rPr lang="en-US" sz="2000" dirty="0" err="1" smtClean="0"/>
              <a:t>pêche</a:t>
            </a:r>
            <a:r>
              <a:rPr lang="en-US" sz="2000" dirty="0" smtClean="0"/>
              <a:t> et aquaculture </a:t>
            </a:r>
            <a:r>
              <a:rPr lang="en-US" sz="2000" dirty="0" err="1" smtClean="0"/>
              <a:t>dans</a:t>
            </a:r>
            <a:r>
              <a:rPr lang="en-US" sz="2000" dirty="0" smtClean="0"/>
              <a:t> les </a:t>
            </a:r>
            <a:r>
              <a:rPr lang="en-US" sz="2000" dirty="0" err="1" smtClean="0"/>
              <a:t>régions</a:t>
            </a:r>
            <a:r>
              <a:rPr lang="en-US" sz="2000" dirty="0" smtClean="0"/>
              <a:t> </a:t>
            </a:r>
            <a:r>
              <a:rPr lang="en-US" sz="2000" dirty="0" err="1" smtClean="0"/>
              <a:t>côtières</a:t>
            </a:r>
            <a:endParaRPr lang="en-US" sz="2000" dirty="0"/>
          </a:p>
          <a:p>
            <a:r>
              <a:rPr lang="en-US" sz="2000" dirty="0" smtClean="0"/>
              <a:t>Le </a:t>
            </a:r>
            <a:r>
              <a:rPr lang="en-US" sz="2000" dirty="0" err="1" smtClean="0"/>
              <a:t>partage</a:t>
            </a:r>
            <a:r>
              <a:rPr lang="en-US" sz="2000" dirty="0" smtClean="0"/>
              <a:t> des </a:t>
            </a:r>
            <a:r>
              <a:rPr lang="en-US" sz="2000" dirty="0" err="1" smtClean="0"/>
              <a:t>coûts</a:t>
            </a:r>
            <a:r>
              <a:rPr lang="en-US" sz="2000" dirty="0" smtClean="0"/>
              <a:t> entre les </a:t>
            </a:r>
            <a:r>
              <a:rPr lang="en-US" sz="2000" dirty="0" err="1" smtClean="0"/>
              <a:t>agences</a:t>
            </a:r>
            <a:r>
              <a:rPr lang="en-US" sz="2000" dirty="0" smtClean="0"/>
              <a:t> </a:t>
            </a:r>
            <a:r>
              <a:rPr lang="en-US" sz="2000" dirty="0" err="1" smtClean="0"/>
              <a:t>exécutantes</a:t>
            </a:r>
            <a:r>
              <a:rPr lang="en-US" sz="2000" dirty="0" smtClean="0"/>
              <a:t> du </a:t>
            </a:r>
            <a:r>
              <a:rPr lang="en-US" sz="2000" dirty="0" err="1" smtClean="0"/>
              <a:t>programme</a:t>
            </a:r>
            <a:endParaRPr lang="en-US" sz="2000" dirty="0"/>
          </a:p>
          <a:p>
            <a:endParaRPr lang="en-GB" sz="20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3CCD3B1-C75B-4520-A98D-0A79DCD38314}" type="slidenum">
              <a:rPr lang="en-US"/>
              <a:pPr/>
              <a:t>17</a:t>
            </a:fld>
            <a:endParaRPr lang="en-US"/>
          </a:p>
        </p:txBody>
      </p:sp>
      <p:sp>
        <p:nvSpPr>
          <p:cNvPr id="228354" name="AutoShape 2"/>
          <p:cNvSpPr>
            <a:spLocks noGrp="1" noChangeArrowheads="1"/>
          </p:cNvSpPr>
          <p:nvPr>
            <p:ph type="title"/>
          </p:nvPr>
        </p:nvSpPr>
        <p:spPr>
          <a:xfrm>
            <a:off x="762000" y="1071546"/>
            <a:ext cx="7924800" cy="833454"/>
          </a:xfrm>
        </p:spPr>
        <p:txBody>
          <a:bodyPr/>
          <a:lstStyle/>
          <a:p>
            <a:pPr algn="ctr"/>
            <a:r>
              <a:rPr lang="en-US" sz="2800" dirty="0"/>
              <a:t>Conclusions</a:t>
            </a:r>
            <a:endParaRPr lang="en-GB" sz="2800" dirty="0"/>
          </a:p>
        </p:txBody>
      </p:sp>
      <p:sp>
        <p:nvSpPr>
          <p:cNvPr id="228355" name="Rectangle 3"/>
          <p:cNvSpPr>
            <a:spLocks noGrp="1" noChangeArrowheads="1"/>
          </p:cNvSpPr>
          <p:nvPr>
            <p:ph type="body" idx="1"/>
          </p:nvPr>
        </p:nvSpPr>
        <p:spPr/>
        <p:txBody>
          <a:bodyPr/>
          <a:lstStyle/>
          <a:p>
            <a:r>
              <a:rPr lang="en-US" sz="2000" dirty="0" smtClean="0"/>
              <a:t>La </a:t>
            </a:r>
            <a:r>
              <a:rPr lang="en-US" sz="2000" dirty="0" err="1" smtClean="0"/>
              <a:t>programmation</a:t>
            </a:r>
            <a:r>
              <a:rPr lang="en-US" sz="2000" dirty="0" smtClean="0"/>
              <a:t> des </a:t>
            </a:r>
            <a:r>
              <a:rPr lang="en-US" sz="2000" dirty="0" err="1" smtClean="0"/>
              <a:t>enquêtes</a:t>
            </a:r>
            <a:r>
              <a:rPr lang="en-US" sz="2000" dirty="0" smtClean="0"/>
              <a:t> </a:t>
            </a:r>
            <a:r>
              <a:rPr lang="en-US" sz="2000" dirty="0" err="1" smtClean="0"/>
              <a:t>est</a:t>
            </a:r>
            <a:r>
              <a:rPr lang="en-US" sz="2000" dirty="0" smtClean="0"/>
              <a:t> plus un art </a:t>
            </a:r>
            <a:r>
              <a:rPr lang="en-US" sz="2000" dirty="0" err="1" smtClean="0"/>
              <a:t>qu’une</a:t>
            </a:r>
            <a:r>
              <a:rPr lang="en-US" sz="2000" dirty="0" smtClean="0"/>
              <a:t> science</a:t>
            </a:r>
            <a:endParaRPr lang="en-US" sz="2000" dirty="0"/>
          </a:p>
          <a:p>
            <a:r>
              <a:rPr lang="en-US" sz="2000" dirty="0" smtClean="0"/>
              <a:t>Le travail de </a:t>
            </a:r>
            <a:r>
              <a:rPr lang="en-US" sz="2000" dirty="0" err="1" smtClean="0"/>
              <a:t>planificateur</a:t>
            </a:r>
            <a:r>
              <a:rPr lang="en-US" sz="2000" dirty="0" smtClean="0"/>
              <a:t> des </a:t>
            </a:r>
            <a:r>
              <a:rPr lang="en-US" sz="2000" dirty="0" err="1" smtClean="0"/>
              <a:t>enquêtes</a:t>
            </a:r>
            <a:r>
              <a:rPr lang="en-US" sz="2000" dirty="0" smtClean="0"/>
              <a:t> </a:t>
            </a:r>
            <a:r>
              <a:rPr lang="en-US" sz="2000" dirty="0" err="1" smtClean="0"/>
              <a:t>est</a:t>
            </a:r>
            <a:r>
              <a:rPr lang="en-US" sz="2000" dirty="0" smtClean="0"/>
              <a:t> </a:t>
            </a:r>
            <a:r>
              <a:rPr lang="en-US" sz="2000" dirty="0" err="1" smtClean="0"/>
              <a:t>comme</a:t>
            </a:r>
            <a:r>
              <a:rPr lang="en-US" sz="2000" dirty="0" smtClean="0"/>
              <a:t> </a:t>
            </a:r>
            <a:r>
              <a:rPr lang="en-US" sz="2000" dirty="0" err="1" smtClean="0"/>
              <a:t>celui</a:t>
            </a:r>
            <a:r>
              <a:rPr lang="en-US" sz="2000" dirty="0" smtClean="0"/>
              <a:t> d’un </a:t>
            </a:r>
            <a:r>
              <a:rPr lang="en-US" sz="2000" dirty="0" err="1" smtClean="0"/>
              <a:t>architechte</a:t>
            </a:r>
            <a:r>
              <a:rPr lang="en-US" sz="2000" dirty="0" smtClean="0"/>
              <a:t> qui </a:t>
            </a:r>
            <a:r>
              <a:rPr lang="en-US" sz="2000" dirty="0" err="1" smtClean="0"/>
              <a:t>utilise</a:t>
            </a:r>
            <a:r>
              <a:rPr lang="en-US" sz="2000" dirty="0" smtClean="0"/>
              <a:t> les </a:t>
            </a:r>
            <a:r>
              <a:rPr lang="en-US" sz="2000" dirty="0" err="1" smtClean="0"/>
              <a:t>connaissances</a:t>
            </a:r>
            <a:r>
              <a:rPr lang="en-US" sz="2000" dirty="0" smtClean="0"/>
              <a:t> techniques pour </a:t>
            </a:r>
            <a:r>
              <a:rPr lang="en-US" sz="2000" dirty="0" err="1" smtClean="0"/>
              <a:t>s’assurer</a:t>
            </a:r>
            <a:r>
              <a:rPr lang="en-US" sz="2000" dirty="0" smtClean="0"/>
              <a:t> de </a:t>
            </a:r>
            <a:r>
              <a:rPr lang="en-US" sz="2000" dirty="0" err="1" smtClean="0"/>
              <a:t>l’utilisation</a:t>
            </a:r>
            <a:r>
              <a:rPr lang="en-US" sz="2000" dirty="0" smtClean="0"/>
              <a:t> des </a:t>
            </a:r>
            <a:r>
              <a:rPr lang="en-US" sz="2000" dirty="0" err="1" smtClean="0"/>
              <a:t>ressources</a:t>
            </a:r>
            <a:r>
              <a:rPr lang="en-US" sz="2000" dirty="0" smtClean="0"/>
              <a:t> </a:t>
            </a:r>
            <a:r>
              <a:rPr lang="en-US" sz="2000" dirty="0" err="1" smtClean="0"/>
              <a:t>disponibles</a:t>
            </a:r>
            <a:r>
              <a:rPr lang="en-US" sz="2000" dirty="0" smtClean="0"/>
              <a:t> de </a:t>
            </a:r>
            <a:r>
              <a:rPr lang="en-US" sz="2000" dirty="0" err="1" smtClean="0"/>
              <a:t>manière</a:t>
            </a:r>
            <a:r>
              <a:rPr lang="en-US" sz="2000" dirty="0" smtClean="0"/>
              <a:t> </a:t>
            </a:r>
            <a:r>
              <a:rPr lang="en-US" sz="2000" dirty="0" err="1" smtClean="0"/>
              <a:t>créative</a:t>
            </a:r>
            <a:r>
              <a:rPr lang="en-US" sz="2000" dirty="0" smtClean="0"/>
              <a:t>.</a:t>
            </a:r>
            <a:endParaRPr lang="en-GB"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2835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835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28355">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C6F37E-FD36-4FF6-84B5-4DCD8FB26D90}" type="slidenum">
              <a:rPr lang="en-US"/>
              <a:pPr/>
              <a:t>18</a:t>
            </a:fld>
            <a:endParaRPr lang="en-US"/>
          </a:p>
        </p:txBody>
      </p:sp>
      <p:sp>
        <p:nvSpPr>
          <p:cNvPr id="112642" name="Rectangle 2"/>
          <p:cNvSpPr>
            <a:spLocks noGrp="1" noChangeArrowheads="1"/>
          </p:cNvSpPr>
          <p:nvPr>
            <p:ph type="title"/>
          </p:nvPr>
        </p:nvSpPr>
        <p:spPr>
          <a:xfrm>
            <a:off x="762000" y="762000"/>
            <a:ext cx="8153400" cy="1143000"/>
          </a:xfrm>
        </p:spPr>
        <p:txBody>
          <a:bodyPr/>
          <a:lstStyle/>
          <a:p>
            <a:endParaRPr lang="en-GB"/>
          </a:p>
        </p:txBody>
      </p:sp>
      <p:sp>
        <p:nvSpPr>
          <p:cNvPr id="112643" name="Rectangle 3"/>
          <p:cNvSpPr>
            <a:spLocks noGrp="1" noChangeArrowheads="1"/>
          </p:cNvSpPr>
          <p:nvPr>
            <p:ph type="body" idx="1"/>
          </p:nvPr>
        </p:nvSpPr>
        <p:spPr>
          <a:xfrm>
            <a:off x="1117600" y="2565400"/>
            <a:ext cx="7194550" cy="2789238"/>
          </a:xfrm>
        </p:spPr>
        <p:txBody>
          <a:bodyPr/>
          <a:lstStyle/>
          <a:p>
            <a:pPr algn="ctr">
              <a:buFont typeface="Wingdings" pitchFamily="2" charset="2"/>
              <a:buNone/>
            </a:pPr>
            <a:r>
              <a:rPr lang="en-US" b="1" dirty="0" smtClean="0"/>
              <a:t>MERCI  DE VOTRE ATTENTION</a:t>
            </a:r>
            <a:endParaRPr lang="en-US" b="1" dirty="0"/>
          </a:p>
          <a:p>
            <a:pPr>
              <a:buFont typeface="Wingdings" pitchFamily="2" charset="2"/>
              <a:buNone/>
            </a:pPr>
            <a:r>
              <a:rPr lang="en-US" dirty="0"/>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86CCB32-43D6-4D5C-8A5E-A6AC6E8C714E}" type="slidenum">
              <a:rPr lang="en-US"/>
              <a:pPr/>
              <a:t>2</a:t>
            </a:fld>
            <a:endParaRPr lang="en-US"/>
          </a:p>
        </p:txBody>
      </p:sp>
      <p:sp>
        <p:nvSpPr>
          <p:cNvPr id="209922" name="AutoShape 2"/>
          <p:cNvSpPr>
            <a:spLocks noGrp="1" noChangeArrowheads="1"/>
          </p:cNvSpPr>
          <p:nvPr>
            <p:ph type="title"/>
          </p:nvPr>
        </p:nvSpPr>
        <p:spPr/>
        <p:txBody>
          <a:bodyPr/>
          <a:lstStyle/>
          <a:p>
            <a:r>
              <a:rPr lang="en-US" sz="2800" dirty="0"/>
              <a:t>Recap: </a:t>
            </a:r>
            <a:r>
              <a:rPr lang="fr-FR" sz="2800" dirty="0" smtClean="0"/>
              <a:t>Pourquoi</a:t>
            </a:r>
            <a:r>
              <a:rPr lang="en-US" sz="2800" dirty="0" smtClean="0"/>
              <a:t> </a:t>
            </a:r>
            <a:r>
              <a:rPr lang="en-US" sz="2800" dirty="0" err="1" smtClean="0"/>
              <a:t>l’approche</a:t>
            </a:r>
            <a:r>
              <a:rPr lang="en-US" sz="2800" dirty="0" smtClean="0"/>
              <a:t> </a:t>
            </a:r>
            <a:r>
              <a:rPr lang="en-US" sz="2800" dirty="0" err="1" smtClean="0"/>
              <a:t>modulaire</a:t>
            </a:r>
            <a:r>
              <a:rPr lang="en-US" sz="2800" dirty="0" smtClean="0"/>
              <a:t>?</a:t>
            </a:r>
            <a:endParaRPr lang="en-GB" sz="2800" dirty="0"/>
          </a:p>
        </p:txBody>
      </p:sp>
      <p:sp>
        <p:nvSpPr>
          <p:cNvPr id="209923" name="Rectangle 3"/>
          <p:cNvSpPr>
            <a:spLocks noGrp="1" noChangeArrowheads="1"/>
          </p:cNvSpPr>
          <p:nvPr>
            <p:ph type="body" idx="1"/>
          </p:nvPr>
        </p:nvSpPr>
        <p:spPr>
          <a:xfrm>
            <a:off x="785786" y="2362200"/>
            <a:ext cx="8001056" cy="4495800"/>
          </a:xfrm>
        </p:spPr>
        <p:txBody>
          <a:bodyPr/>
          <a:lstStyle/>
          <a:p>
            <a:pPr>
              <a:lnSpc>
                <a:spcPct val="90000"/>
              </a:lnSpc>
            </a:pPr>
            <a:r>
              <a:rPr lang="en-US" sz="2000" dirty="0" err="1" smtClean="0"/>
              <a:t>Difficulté</a:t>
            </a:r>
            <a:r>
              <a:rPr lang="en-US" sz="2000" dirty="0" smtClean="0"/>
              <a:t> de </a:t>
            </a:r>
            <a:r>
              <a:rPr lang="en-US" sz="2000" dirty="0" err="1" smtClean="0"/>
              <a:t>concilier</a:t>
            </a:r>
            <a:r>
              <a:rPr lang="en-US" sz="2000" dirty="0" smtClean="0"/>
              <a:t> la </a:t>
            </a:r>
            <a:r>
              <a:rPr lang="en-US" sz="2000" dirty="0" err="1" smtClean="0"/>
              <a:t>demande</a:t>
            </a:r>
            <a:r>
              <a:rPr lang="en-US" sz="2000" dirty="0" smtClean="0"/>
              <a:t> </a:t>
            </a:r>
            <a:r>
              <a:rPr lang="en-US" sz="2000" dirty="0" err="1" smtClean="0"/>
              <a:t>croissante</a:t>
            </a:r>
            <a:r>
              <a:rPr lang="en-US" sz="2000" dirty="0" smtClean="0"/>
              <a:t> de </a:t>
            </a:r>
            <a:r>
              <a:rPr lang="en-US" sz="2000" dirty="0" err="1" smtClean="0"/>
              <a:t>données</a:t>
            </a:r>
            <a:r>
              <a:rPr lang="en-US" sz="2000" dirty="0" smtClean="0"/>
              <a:t> </a:t>
            </a:r>
            <a:r>
              <a:rPr lang="en-US" sz="2000" dirty="0" err="1" smtClean="0"/>
              <a:t>agricoles</a:t>
            </a:r>
            <a:r>
              <a:rPr lang="en-US" sz="2000" dirty="0" smtClean="0"/>
              <a:t> et les </a:t>
            </a:r>
            <a:r>
              <a:rPr lang="fr-FR" sz="2000" dirty="0" smtClean="0"/>
              <a:t>ressources</a:t>
            </a:r>
            <a:r>
              <a:rPr lang="en-US" sz="2000" dirty="0" smtClean="0"/>
              <a:t> </a:t>
            </a:r>
            <a:r>
              <a:rPr lang="en-US" sz="2000" dirty="0" err="1" smtClean="0"/>
              <a:t>limitées</a:t>
            </a:r>
            <a:r>
              <a:rPr lang="en-US" sz="2000" dirty="0" smtClean="0"/>
              <a:t> </a:t>
            </a:r>
            <a:r>
              <a:rPr lang="en-US" sz="2000" dirty="0" err="1" smtClean="0"/>
              <a:t>aussi</a:t>
            </a:r>
            <a:r>
              <a:rPr lang="en-US" sz="2000" dirty="0" smtClean="0"/>
              <a:t> </a:t>
            </a:r>
            <a:r>
              <a:rPr lang="en-US" sz="2000" dirty="0" err="1" smtClean="0"/>
              <a:t>bien</a:t>
            </a:r>
            <a:r>
              <a:rPr lang="en-US" sz="2000" dirty="0" smtClean="0"/>
              <a:t> </a:t>
            </a:r>
            <a:r>
              <a:rPr lang="en-US" sz="2000" dirty="0" err="1" smtClean="0"/>
              <a:t>financières</a:t>
            </a:r>
            <a:r>
              <a:rPr lang="en-US" sz="2000" dirty="0" smtClean="0"/>
              <a:t> </a:t>
            </a:r>
            <a:r>
              <a:rPr lang="en-US" sz="2000" dirty="0" err="1" smtClean="0"/>
              <a:t>que</a:t>
            </a:r>
            <a:r>
              <a:rPr lang="en-US" sz="2000" dirty="0" smtClean="0"/>
              <a:t> de </a:t>
            </a:r>
            <a:r>
              <a:rPr lang="fr-FR" sz="2000" dirty="0" smtClean="0"/>
              <a:t>ressources</a:t>
            </a:r>
            <a:r>
              <a:rPr lang="en-US" sz="2000" dirty="0" smtClean="0"/>
              <a:t> </a:t>
            </a:r>
            <a:r>
              <a:rPr lang="en-US" sz="2000" dirty="0" err="1" smtClean="0"/>
              <a:t>huumaines</a:t>
            </a:r>
            <a:r>
              <a:rPr lang="en-US" sz="2000" dirty="0" smtClean="0"/>
              <a:t>;</a:t>
            </a:r>
            <a:endParaRPr lang="en-US" sz="2000" dirty="0"/>
          </a:p>
          <a:p>
            <a:pPr>
              <a:lnSpc>
                <a:spcPct val="90000"/>
              </a:lnSpc>
            </a:pPr>
            <a:r>
              <a:rPr lang="en-US" sz="2000" dirty="0" smtClean="0"/>
              <a:t>Les </a:t>
            </a:r>
            <a:r>
              <a:rPr lang="en-US" sz="2000" dirty="0" err="1" smtClean="0"/>
              <a:t>opérations</a:t>
            </a:r>
            <a:r>
              <a:rPr lang="en-US" sz="2000" dirty="0" smtClean="0"/>
              <a:t> de </a:t>
            </a:r>
            <a:r>
              <a:rPr lang="en-US" sz="2000" dirty="0" err="1" smtClean="0"/>
              <a:t>collecte</a:t>
            </a:r>
            <a:r>
              <a:rPr lang="en-US" sz="2000" dirty="0" smtClean="0"/>
              <a:t> </a:t>
            </a:r>
            <a:r>
              <a:rPr lang="en-US" sz="2000" dirty="0" err="1" smtClean="0"/>
              <a:t>sont</a:t>
            </a:r>
            <a:r>
              <a:rPr lang="en-US" sz="2000" dirty="0" smtClean="0"/>
              <a:t> </a:t>
            </a:r>
            <a:r>
              <a:rPr lang="en-US" sz="2000" dirty="0" err="1" smtClean="0"/>
              <a:t>entreprises</a:t>
            </a:r>
            <a:r>
              <a:rPr lang="en-US" sz="2000" dirty="0" smtClean="0"/>
              <a:t> de </a:t>
            </a:r>
            <a:r>
              <a:rPr lang="en-US" sz="2000" dirty="0" err="1" smtClean="0"/>
              <a:t>manière</a:t>
            </a:r>
            <a:r>
              <a:rPr lang="en-US" sz="2000" dirty="0" smtClean="0"/>
              <a:t> </a:t>
            </a:r>
            <a:r>
              <a:rPr lang="en-US" sz="2000" dirty="0" err="1" smtClean="0"/>
              <a:t>isolée</a:t>
            </a:r>
            <a:r>
              <a:rPr lang="en-US" sz="2000" dirty="0" smtClean="0"/>
              <a:t> par </a:t>
            </a:r>
            <a:r>
              <a:rPr lang="en-US" sz="2000" dirty="0" err="1" smtClean="0"/>
              <a:t>différentes</a:t>
            </a:r>
            <a:r>
              <a:rPr lang="en-US" sz="2000" dirty="0" smtClean="0"/>
              <a:t> institutions avec </a:t>
            </a:r>
            <a:r>
              <a:rPr lang="en-US" sz="2000" dirty="0" err="1" smtClean="0"/>
              <a:t>parfois</a:t>
            </a:r>
            <a:r>
              <a:rPr lang="en-US" sz="2000" dirty="0" smtClean="0"/>
              <a:t> des duplications;</a:t>
            </a:r>
            <a:endParaRPr lang="en-US" sz="2000" dirty="0"/>
          </a:p>
          <a:p>
            <a:pPr>
              <a:lnSpc>
                <a:spcPct val="90000"/>
              </a:lnSpc>
            </a:pPr>
            <a:r>
              <a:rPr lang="en-US" sz="2000" dirty="0" smtClean="0"/>
              <a:t>Les </a:t>
            </a:r>
            <a:r>
              <a:rPr lang="en-US" sz="2000" dirty="0" err="1" smtClean="0"/>
              <a:t>données</a:t>
            </a:r>
            <a:r>
              <a:rPr lang="en-US" sz="2000" dirty="0" smtClean="0"/>
              <a:t> </a:t>
            </a:r>
            <a:r>
              <a:rPr lang="en-US" sz="2000" dirty="0" err="1" smtClean="0"/>
              <a:t>produites</a:t>
            </a:r>
            <a:r>
              <a:rPr lang="en-US" sz="2000" dirty="0" smtClean="0"/>
              <a:t> par </a:t>
            </a:r>
            <a:r>
              <a:rPr lang="en-US" sz="2000" dirty="0" err="1" smtClean="0"/>
              <a:t>différentes</a:t>
            </a:r>
            <a:r>
              <a:rPr lang="en-US" sz="2000" dirty="0" smtClean="0"/>
              <a:t> sources et </a:t>
            </a:r>
            <a:r>
              <a:rPr lang="en-US" sz="2000" dirty="0" err="1" smtClean="0"/>
              <a:t>enquêtes</a:t>
            </a:r>
            <a:r>
              <a:rPr lang="en-US" sz="2000" dirty="0" smtClean="0"/>
              <a:t> ne </a:t>
            </a:r>
            <a:r>
              <a:rPr lang="en-US" sz="2000" dirty="0" err="1" smtClean="0"/>
              <a:t>permettent</a:t>
            </a:r>
            <a:r>
              <a:rPr lang="en-US" sz="2000" dirty="0" smtClean="0"/>
              <a:t> pas des analyses </a:t>
            </a:r>
            <a:r>
              <a:rPr lang="en-US" sz="2000" dirty="0" err="1" smtClean="0"/>
              <a:t>croisées</a:t>
            </a:r>
            <a:r>
              <a:rPr lang="en-US" sz="2000" dirty="0" smtClean="0"/>
              <a:t>, </a:t>
            </a:r>
            <a:r>
              <a:rPr lang="en-US" sz="2000" dirty="0" err="1" smtClean="0"/>
              <a:t>réduisant</a:t>
            </a:r>
            <a:r>
              <a:rPr lang="en-US" sz="2000" dirty="0" smtClean="0"/>
              <a:t> </a:t>
            </a:r>
            <a:r>
              <a:rPr lang="en-US" sz="2000" dirty="0" err="1" smtClean="0"/>
              <a:t>ainsi</a:t>
            </a:r>
            <a:r>
              <a:rPr lang="en-US" sz="2000" dirty="0" smtClean="0"/>
              <a:t> le </a:t>
            </a:r>
            <a:r>
              <a:rPr lang="en-US" sz="2000" dirty="0" err="1" smtClean="0"/>
              <a:t>potentiel</a:t>
            </a:r>
            <a:r>
              <a:rPr lang="en-US" sz="2000" dirty="0" smtClean="0"/>
              <a:t> </a:t>
            </a:r>
            <a:r>
              <a:rPr lang="en-US" sz="2000" dirty="0" err="1" smtClean="0"/>
              <a:t>analytique</a:t>
            </a:r>
            <a:r>
              <a:rPr lang="en-US" sz="2000" dirty="0" smtClean="0"/>
              <a:t> des </a:t>
            </a:r>
            <a:r>
              <a:rPr lang="en-US" sz="2000" dirty="0" err="1" smtClean="0"/>
              <a:t>données</a:t>
            </a:r>
            <a:endParaRPr lang="en-US" sz="2000" dirty="0"/>
          </a:p>
          <a:p>
            <a:pPr>
              <a:lnSpc>
                <a:spcPct val="90000"/>
              </a:lnSpc>
              <a:buFont typeface="Wingdings" pitchFamily="2" charset="2"/>
              <a:buChar char="ü"/>
            </a:pPr>
            <a:r>
              <a:rPr lang="en-US" sz="2000" b="1" dirty="0" err="1" smtClean="0"/>
              <a:t>L’approche</a:t>
            </a:r>
            <a:r>
              <a:rPr lang="en-US" sz="2000" b="1" dirty="0" smtClean="0"/>
              <a:t> </a:t>
            </a:r>
            <a:r>
              <a:rPr lang="en-US" sz="2000" b="1" dirty="0" err="1" smtClean="0"/>
              <a:t>modulaire</a:t>
            </a:r>
            <a:r>
              <a:rPr lang="en-US" sz="2000" b="1" dirty="0" smtClean="0"/>
              <a:t> </a:t>
            </a:r>
            <a:r>
              <a:rPr lang="en-US" sz="2000" b="1" dirty="0" err="1" smtClean="0"/>
              <a:t>tente</a:t>
            </a:r>
            <a:r>
              <a:rPr lang="en-US" sz="2000" b="1" dirty="0" smtClean="0"/>
              <a:t> de </a:t>
            </a:r>
            <a:r>
              <a:rPr lang="en-US" sz="2000" b="1" dirty="0" err="1" smtClean="0"/>
              <a:t>résoudre</a:t>
            </a:r>
            <a:r>
              <a:rPr lang="en-US" sz="2000" b="1" dirty="0" smtClean="0"/>
              <a:t> </a:t>
            </a:r>
            <a:r>
              <a:rPr lang="en-US" sz="2000" b="1" dirty="0" err="1" smtClean="0"/>
              <a:t>ces</a:t>
            </a:r>
            <a:r>
              <a:rPr lang="en-US" sz="2000" b="1" dirty="0" smtClean="0"/>
              <a:t> </a:t>
            </a:r>
            <a:r>
              <a:rPr lang="en-US" sz="2000" b="1" dirty="0" err="1" smtClean="0"/>
              <a:t>problèmes</a:t>
            </a:r>
            <a:r>
              <a:rPr lang="en-US" sz="2000" b="1" dirty="0" smtClean="0"/>
              <a:t> en :</a:t>
            </a:r>
            <a:endParaRPr lang="en-US" sz="2000" b="1" dirty="0"/>
          </a:p>
          <a:p>
            <a:pPr lvl="1">
              <a:lnSpc>
                <a:spcPct val="90000"/>
              </a:lnSpc>
              <a:buFont typeface="Wingdings" pitchFamily="2" charset="2"/>
              <a:buChar char="ü"/>
            </a:pPr>
            <a:r>
              <a:rPr lang="en-US" sz="2000" b="1" dirty="0" err="1" smtClean="0"/>
              <a:t>Adoptant</a:t>
            </a:r>
            <a:r>
              <a:rPr lang="en-US" sz="2000" b="1" dirty="0" smtClean="0"/>
              <a:t> </a:t>
            </a:r>
            <a:r>
              <a:rPr lang="en-US" sz="2000" b="1" dirty="0" err="1" smtClean="0"/>
              <a:t>une</a:t>
            </a:r>
            <a:r>
              <a:rPr lang="en-US" sz="2000" b="1" dirty="0" smtClean="0"/>
              <a:t> </a:t>
            </a:r>
            <a:r>
              <a:rPr lang="en-US" sz="2000" b="1" dirty="0" err="1" smtClean="0"/>
              <a:t>stratégie</a:t>
            </a:r>
            <a:r>
              <a:rPr lang="en-US" sz="2000" b="1" dirty="0" smtClean="0"/>
              <a:t> </a:t>
            </a:r>
            <a:r>
              <a:rPr lang="en-US" sz="2000" b="1" dirty="0" err="1" smtClean="0"/>
              <a:t>globalement</a:t>
            </a:r>
            <a:r>
              <a:rPr lang="en-US" sz="2000" b="1" dirty="0" smtClean="0"/>
              <a:t> </a:t>
            </a:r>
            <a:r>
              <a:rPr lang="en-US" sz="2000" b="1" dirty="0" err="1" smtClean="0"/>
              <a:t>optimale</a:t>
            </a:r>
            <a:r>
              <a:rPr lang="en-US" sz="2000" b="1" dirty="0" smtClean="0"/>
              <a:t> i.e. </a:t>
            </a:r>
            <a:r>
              <a:rPr lang="en-US" sz="2000" b="1" dirty="0" err="1" smtClean="0"/>
              <a:t>procurant</a:t>
            </a:r>
            <a:r>
              <a:rPr lang="en-US" sz="2000" b="1" dirty="0" smtClean="0"/>
              <a:t> le maximum de satisfaction aux </a:t>
            </a:r>
            <a:r>
              <a:rPr lang="en-US" sz="2000" b="1" dirty="0" err="1" smtClean="0"/>
              <a:t>utilisateurs</a:t>
            </a:r>
            <a:r>
              <a:rPr lang="en-US" sz="2000" b="1" dirty="0" smtClean="0"/>
              <a:t> de </a:t>
            </a:r>
            <a:r>
              <a:rPr lang="en-US" sz="2000" b="1" dirty="0" err="1" smtClean="0"/>
              <a:t>données</a:t>
            </a:r>
            <a:endParaRPr lang="en-US" sz="2000" b="1" dirty="0"/>
          </a:p>
          <a:p>
            <a:pPr lvl="1">
              <a:lnSpc>
                <a:spcPct val="90000"/>
              </a:lnSpc>
              <a:buFont typeface="Wingdings" pitchFamily="2" charset="2"/>
              <a:buChar char="ü"/>
            </a:pPr>
            <a:r>
              <a:rPr lang="en-US" sz="2000" b="1" dirty="0" err="1" smtClean="0"/>
              <a:t>Permettant</a:t>
            </a:r>
            <a:r>
              <a:rPr lang="en-US" sz="2000" b="1" dirty="0" smtClean="0"/>
              <a:t> la </a:t>
            </a:r>
            <a:r>
              <a:rPr lang="en-US" sz="2000" b="1" dirty="0" err="1" smtClean="0"/>
              <a:t>mise</a:t>
            </a:r>
            <a:r>
              <a:rPr lang="en-US" sz="2000" b="1" dirty="0" smtClean="0"/>
              <a:t> en oeuvre du </a:t>
            </a:r>
            <a:r>
              <a:rPr lang="en-US" sz="2000" b="1" dirty="0" err="1" smtClean="0"/>
              <a:t>système</a:t>
            </a:r>
            <a:r>
              <a:rPr lang="en-US" sz="2000" b="1" dirty="0" smtClean="0"/>
              <a:t> par </a:t>
            </a:r>
            <a:r>
              <a:rPr lang="en-US" sz="2000" b="1" dirty="0" err="1" smtClean="0"/>
              <a:t>étape</a:t>
            </a:r>
            <a:r>
              <a:rPr lang="en-US" sz="2000" b="1" dirty="0" smtClean="0"/>
              <a:t> et </a:t>
            </a:r>
            <a:r>
              <a:rPr lang="en-US" sz="2000" b="1" dirty="0" err="1" smtClean="0"/>
              <a:t>impliquant</a:t>
            </a:r>
            <a:r>
              <a:rPr lang="en-US" sz="2000" b="1" dirty="0" smtClean="0"/>
              <a:t> les </a:t>
            </a:r>
            <a:r>
              <a:rPr lang="en-US" sz="2000" b="1" dirty="0" err="1" smtClean="0"/>
              <a:t>différentes</a:t>
            </a:r>
            <a:r>
              <a:rPr lang="en-US" sz="2000" b="1" dirty="0" smtClean="0"/>
              <a:t> </a:t>
            </a:r>
            <a:r>
              <a:rPr lang="en-US" sz="2000" b="1" dirty="0" err="1" smtClean="0"/>
              <a:t>producteurs</a:t>
            </a:r>
            <a:r>
              <a:rPr lang="en-US" sz="2000" b="1" dirty="0" smtClean="0"/>
              <a:t> de </a:t>
            </a:r>
            <a:r>
              <a:rPr lang="en-US" sz="2000" b="1" dirty="0" err="1" smtClean="0"/>
              <a:t>manière</a:t>
            </a:r>
            <a:r>
              <a:rPr lang="en-US" sz="2000" b="1" dirty="0" smtClean="0"/>
              <a:t> </a:t>
            </a:r>
            <a:r>
              <a:rPr lang="en-US" sz="2000" b="1" dirty="0" err="1" smtClean="0"/>
              <a:t>coordonnée</a:t>
            </a:r>
            <a:endParaRPr lang="en-GB"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992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992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0992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992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09923">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992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09923">
                                            <p:txEl>
                                              <p:pRg st="3" end="3"/>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20992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09923">
                                            <p:txEl>
                                              <p:pRg st="4" end="4"/>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20992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09923">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B9A5BA-0A5A-41C0-A548-D0E0BEBDE340}" type="slidenum">
              <a:rPr lang="en-US"/>
              <a:pPr/>
              <a:t>3</a:t>
            </a:fld>
            <a:endParaRPr lang="en-US"/>
          </a:p>
        </p:txBody>
      </p:sp>
      <p:sp>
        <p:nvSpPr>
          <p:cNvPr id="218114" name="AutoShape 2"/>
          <p:cNvSpPr>
            <a:spLocks noGrp="1" noChangeArrowheads="1"/>
          </p:cNvSpPr>
          <p:nvPr>
            <p:ph type="title"/>
          </p:nvPr>
        </p:nvSpPr>
        <p:spPr/>
        <p:txBody>
          <a:bodyPr/>
          <a:lstStyle/>
          <a:p>
            <a:r>
              <a:rPr lang="en-US" dirty="0" smtClean="0"/>
              <a:t>Cadre pour un </a:t>
            </a:r>
            <a:r>
              <a:rPr lang="en-US" dirty="0" err="1" smtClean="0"/>
              <a:t>programme</a:t>
            </a:r>
            <a:r>
              <a:rPr lang="en-US" dirty="0" smtClean="0"/>
              <a:t> </a:t>
            </a:r>
            <a:r>
              <a:rPr lang="en-US" dirty="0" err="1" smtClean="0"/>
              <a:t>intégré</a:t>
            </a:r>
            <a:r>
              <a:rPr lang="en-US" dirty="0" smtClean="0"/>
              <a:t> de </a:t>
            </a:r>
            <a:r>
              <a:rPr lang="en-US" dirty="0" err="1" smtClean="0"/>
              <a:t>recensements</a:t>
            </a:r>
            <a:r>
              <a:rPr lang="en-US" dirty="0" smtClean="0"/>
              <a:t> et </a:t>
            </a:r>
            <a:r>
              <a:rPr lang="en-US" dirty="0" err="1" smtClean="0"/>
              <a:t>d’enquêtes</a:t>
            </a:r>
            <a:endParaRPr lang="en-GB" dirty="0"/>
          </a:p>
        </p:txBody>
      </p:sp>
      <p:sp>
        <p:nvSpPr>
          <p:cNvPr id="218115" name="Rectangle 3"/>
          <p:cNvSpPr>
            <a:spLocks noGrp="1" noChangeArrowheads="1"/>
          </p:cNvSpPr>
          <p:nvPr>
            <p:ph type="body" idx="1"/>
          </p:nvPr>
        </p:nvSpPr>
        <p:spPr>
          <a:xfrm>
            <a:off x="838200" y="2362200"/>
            <a:ext cx="8162956" cy="4352948"/>
          </a:xfrm>
        </p:spPr>
        <p:txBody>
          <a:bodyPr/>
          <a:lstStyle/>
          <a:p>
            <a:pPr>
              <a:lnSpc>
                <a:spcPct val="90000"/>
              </a:lnSpc>
            </a:pPr>
            <a:r>
              <a:rPr lang="en-US" altLang="zh-TW" sz="2000" i="1" dirty="0" err="1" smtClean="0">
                <a:ea typeface="新細明體" charset="-120"/>
              </a:rPr>
              <a:t>Dans</a:t>
            </a:r>
            <a:r>
              <a:rPr lang="en-US" altLang="zh-TW" sz="2000" i="1" dirty="0" smtClean="0">
                <a:ea typeface="新細明體" charset="-120"/>
              </a:rPr>
              <a:t> le </a:t>
            </a:r>
            <a:r>
              <a:rPr lang="en-US" altLang="zh-TW" sz="2000" i="1" dirty="0" err="1" smtClean="0">
                <a:ea typeface="新細明體" charset="-120"/>
              </a:rPr>
              <a:t>programme</a:t>
            </a:r>
            <a:r>
              <a:rPr lang="en-US" altLang="zh-TW" sz="2000" i="1" dirty="0" smtClean="0">
                <a:ea typeface="新細明體" charset="-120"/>
              </a:rPr>
              <a:t> </a:t>
            </a:r>
            <a:r>
              <a:rPr lang="en-US" altLang="zh-TW" sz="2000" i="1" dirty="0" err="1" smtClean="0">
                <a:ea typeface="新細明體" charset="-120"/>
              </a:rPr>
              <a:t>intégré</a:t>
            </a:r>
            <a:r>
              <a:rPr lang="en-US" altLang="zh-TW" sz="2000" i="1" dirty="0" smtClean="0">
                <a:ea typeface="新細明體" charset="-120"/>
              </a:rPr>
              <a:t> qui </a:t>
            </a:r>
            <a:r>
              <a:rPr lang="en-US" altLang="zh-TW" sz="2000" i="1" dirty="0" err="1" smtClean="0">
                <a:ea typeface="新細明體" charset="-120"/>
              </a:rPr>
              <a:t>comporte</a:t>
            </a:r>
            <a:r>
              <a:rPr lang="en-US" altLang="zh-TW" sz="2000" i="1" dirty="0" smtClean="0">
                <a:ea typeface="新細明體" charset="-120"/>
              </a:rPr>
              <a:t> </a:t>
            </a:r>
            <a:r>
              <a:rPr lang="en-US" altLang="zh-TW" sz="2000" i="1" dirty="0" err="1" smtClean="0">
                <a:ea typeface="新細明體" charset="-120"/>
              </a:rPr>
              <a:t>deux</a:t>
            </a:r>
            <a:r>
              <a:rPr lang="en-US" altLang="zh-TW" sz="2000" i="1" dirty="0" smtClean="0">
                <a:ea typeface="新細明體" charset="-120"/>
              </a:rPr>
              <a:t> </a:t>
            </a:r>
            <a:r>
              <a:rPr lang="en-US" altLang="zh-TW" sz="2000" i="1" dirty="0" err="1" smtClean="0">
                <a:ea typeface="新細明體" charset="-120"/>
              </a:rPr>
              <a:t>composantes</a:t>
            </a:r>
            <a:r>
              <a:rPr lang="en-US" altLang="zh-TW" sz="2000" i="1" dirty="0" smtClean="0">
                <a:ea typeface="新細明體" charset="-120"/>
              </a:rPr>
              <a:t> , le </a:t>
            </a:r>
            <a:r>
              <a:rPr lang="en-US" altLang="zh-TW" sz="2000" i="1" dirty="0" err="1" smtClean="0">
                <a:ea typeface="新細明體" charset="-120"/>
              </a:rPr>
              <a:t>recensement</a:t>
            </a:r>
            <a:r>
              <a:rPr lang="en-US" altLang="zh-TW" sz="2000" i="1" dirty="0" smtClean="0">
                <a:ea typeface="新細明體" charset="-120"/>
              </a:rPr>
              <a:t> de </a:t>
            </a:r>
            <a:r>
              <a:rPr lang="en-US" altLang="zh-TW" sz="2000" i="1" dirty="0" err="1" smtClean="0">
                <a:ea typeface="新細明體" charset="-120"/>
              </a:rPr>
              <a:t>l’agriculture</a:t>
            </a:r>
            <a:r>
              <a:rPr lang="en-US" altLang="zh-TW" sz="2000" i="1" dirty="0" smtClean="0">
                <a:ea typeface="新細明體" charset="-120"/>
              </a:rPr>
              <a:t> </a:t>
            </a:r>
            <a:r>
              <a:rPr lang="en-US" altLang="zh-TW" sz="2000" i="1" dirty="0" err="1" smtClean="0">
                <a:ea typeface="新細明體" charset="-120"/>
              </a:rPr>
              <a:t>constitue</a:t>
            </a:r>
            <a:r>
              <a:rPr lang="en-US" altLang="zh-TW" sz="2000" i="1" dirty="0" smtClean="0">
                <a:ea typeface="新細明體" charset="-120"/>
              </a:rPr>
              <a:t> la </a:t>
            </a:r>
            <a:r>
              <a:rPr lang="en-US" altLang="zh-TW" sz="2000" i="1" dirty="0" err="1" smtClean="0">
                <a:ea typeface="新細明體" charset="-120"/>
              </a:rPr>
              <a:t>composante</a:t>
            </a:r>
            <a:r>
              <a:rPr lang="en-US" altLang="zh-TW" sz="2000" i="1" dirty="0" smtClean="0">
                <a:ea typeface="新細明體" charset="-120"/>
              </a:rPr>
              <a:t> </a:t>
            </a:r>
            <a:r>
              <a:rPr lang="en-US" altLang="zh-TW" sz="2000" i="1" dirty="0" err="1" smtClean="0">
                <a:ea typeface="新細明體" charset="-120"/>
              </a:rPr>
              <a:t>centrale</a:t>
            </a:r>
            <a:endParaRPr lang="en-US" altLang="zh-TW" sz="2000" dirty="0">
              <a:ea typeface="新細明體" charset="-120"/>
            </a:endParaRPr>
          </a:p>
          <a:p>
            <a:pPr lvl="1">
              <a:lnSpc>
                <a:spcPct val="90000"/>
              </a:lnSpc>
            </a:pPr>
            <a:r>
              <a:rPr lang="en-US" altLang="zh-TW" sz="1800" dirty="0" smtClean="0">
                <a:ea typeface="新細明體" charset="-120"/>
              </a:rPr>
              <a:t>Module de base du RGA :16 </a:t>
            </a:r>
            <a:r>
              <a:rPr lang="en-US" altLang="zh-TW" sz="1800" dirty="0" err="1" smtClean="0">
                <a:ea typeface="新細明體" charset="-120"/>
              </a:rPr>
              <a:t>rubriques</a:t>
            </a:r>
            <a:r>
              <a:rPr lang="en-US" altLang="zh-TW" sz="1800" dirty="0" smtClean="0">
                <a:ea typeface="新細明體" charset="-120"/>
              </a:rPr>
              <a:t> de </a:t>
            </a:r>
            <a:r>
              <a:rPr lang="en-US" altLang="zh-TW" sz="1800" dirty="0" err="1" smtClean="0">
                <a:ea typeface="新細明體" charset="-120"/>
              </a:rPr>
              <a:t>données</a:t>
            </a:r>
            <a:r>
              <a:rPr lang="en-US" altLang="zh-TW" sz="1800" dirty="0" smtClean="0">
                <a:ea typeface="新細明體" charset="-120"/>
              </a:rPr>
              <a:t> (</a:t>
            </a:r>
            <a:r>
              <a:rPr lang="en-US" altLang="zh-TW" sz="1800" dirty="0" err="1" smtClean="0">
                <a:ea typeface="新細明體" charset="-120"/>
              </a:rPr>
              <a:t>dénombrement</a:t>
            </a:r>
            <a:r>
              <a:rPr lang="en-US" altLang="zh-TW" sz="1800" dirty="0" smtClean="0">
                <a:ea typeface="新細明體" charset="-120"/>
              </a:rPr>
              <a:t> </a:t>
            </a:r>
            <a:r>
              <a:rPr lang="en-US" altLang="zh-TW" sz="1800" dirty="0" err="1" smtClean="0">
                <a:ea typeface="新細明體" charset="-120"/>
              </a:rPr>
              <a:t>exhaustif</a:t>
            </a:r>
            <a:r>
              <a:rPr lang="en-US" altLang="zh-TW" sz="1800" dirty="0" smtClean="0">
                <a:ea typeface="新細明體" charset="-120"/>
              </a:rPr>
              <a:t> </a:t>
            </a:r>
            <a:r>
              <a:rPr lang="en-US" altLang="zh-TW" sz="1800" dirty="0" err="1" smtClean="0">
                <a:ea typeface="新細明體" charset="-120"/>
              </a:rPr>
              <a:t>ou</a:t>
            </a:r>
            <a:r>
              <a:rPr lang="en-US" altLang="zh-TW" sz="1800" dirty="0" smtClean="0">
                <a:ea typeface="新細明體" charset="-120"/>
              </a:rPr>
              <a:t> par </a:t>
            </a:r>
            <a:r>
              <a:rPr lang="en-US" altLang="zh-TW" sz="1800" dirty="0" err="1" smtClean="0">
                <a:ea typeface="新細明體" charset="-120"/>
              </a:rPr>
              <a:t>sondage</a:t>
            </a:r>
            <a:r>
              <a:rPr lang="en-US" altLang="zh-TW" sz="1800" dirty="0" smtClean="0">
                <a:ea typeface="新細明體" charset="-120"/>
              </a:rPr>
              <a:t>)</a:t>
            </a:r>
          </a:p>
          <a:p>
            <a:pPr lvl="1">
              <a:lnSpc>
                <a:spcPct val="90000"/>
              </a:lnSpc>
            </a:pPr>
            <a:r>
              <a:rPr lang="en-US" altLang="zh-TW" sz="1800" dirty="0" err="1" smtClean="0">
                <a:ea typeface="新細明體" charset="-120"/>
              </a:rPr>
              <a:t>Comparaison</a:t>
            </a:r>
            <a:r>
              <a:rPr lang="en-US" altLang="zh-TW" sz="1800" dirty="0" smtClean="0">
                <a:ea typeface="新細明體" charset="-120"/>
              </a:rPr>
              <a:t> international, base de </a:t>
            </a:r>
            <a:r>
              <a:rPr lang="en-US" altLang="zh-TW" sz="1800" dirty="0" err="1" smtClean="0">
                <a:ea typeface="新細明體" charset="-120"/>
              </a:rPr>
              <a:t>sondage</a:t>
            </a:r>
            <a:r>
              <a:rPr lang="en-US" altLang="zh-TW" sz="1800" dirty="0" smtClean="0">
                <a:ea typeface="新細明體" charset="-120"/>
              </a:rPr>
              <a:t>, </a:t>
            </a:r>
            <a:r>
              <a:rPr lang="en-US" altLang="zh-TW" sz="1800" dirty="0" err="1" smtClean="0">
                <a:ea typeface="新細明體" charset="-120"/>
              </a:rPr>
              <a:t>données</a:t>
            </a:r>
            <a:r>
              <a:rPr lang="en-US" altLang="zh-TW" sz="1800" dirty="0" smtClean="0">
                <a:ea typeface="新細明體" charset="-120"/>
              </a:rPr>
              <a:t> </a:t>
            </a:r>
            <a:r>
              <a:rPr lang="en-US" altLang="zh-TW" sz="1800" dirty="0" err="1" smtClean="0">
                <a:ea typeface="新細明體" charset="-120"/>
              </a:rPr>
              <a:t>désagrégées</a:t>
            </a:r>
            <a:r>
              <a:rPr lang="en-US" altLang="zh-TW" sz="1800" dirty="0" smtClean="0">
                <a:ea typeface="新細明體" charset="-120"/>
              </a:rPr>
              <a:t> </a:t>
            </a:r>
            <a:r>
              <a:rPr lang="en-US" altLang="zh-TW" sz="1800" dirty="0" err="1" smtClean="0">
                <a:ea typeface="新細明體" charset="-120"/>
              </a:rPr>
              <a:t>géographiquement</a:t>
            </a:r>
            <a:endParaRPr lang="en-US" altLang="zh-TW" sz="1800" dirty="0">
              <a:ea typeface="新細明體" charset="-120"/>
            </a:endParaRPr>
          </a:p>
          <a:p>
            <a:pPr lvl="1">
              <a:lnSpc>
                <a:spcPct val="90000"/>
              </a:lnSpc>
            </a:pPr>
            <a:r>
              <a:rPr lang="en-US" altLang="zh-TW" sz="1800" dirty="0" smtClean="0">
                <a:ea typeface="新細明體" charset="-120"/>
              </a:rPr>
              <a:t>Des modules </a:t>
            </a:r>
            <a:r>
              <a:rPr lang="en-US" altLang="zh-TW" sz="1800" dirty="0" err="1" smtClean="0">
                <a:ea typeface="新細明體" charset="-120"/>
              </a:rPr>
              <a:t>complémentaires</a:t>
            </a:r>
            <a:r>
              <a:rPr lang="en-US" altLang="zh-TW" sz="1800" dirty="0" smtClean="0">
                <a:ea typeface="新細明體" charset="-120"/>
              </a:rPr>
              <a:t> du RGA, </a:t>
            </a:r>
            <a:r>
              <a:rPr lang="en-US" altLang="zh-TW" sz="1800" dirty="0" err="1" smtClean="0">
                <a:ea typeface="新細明體" charset="-120"/>
              </a:rPr>
              <a:t>simultanément</a:t>
            </a:r>
            <a:r>
              <a:rPr lang="en-US" altLang="zh-TW" sz="1800" dirty="0" smtClean="0">
                <a:ea typeface="新細明體" charset="-120"/>
              </a:rPr>
              <a:t> avec le module de base </a:t>
            </a:r>
            <a:r>
              <a:rPr lang="en-US" altLang="zh-TW" sz="1800" dirty="0" err="1" smtClean="0">
                <a:ea typeface="新細明體" charset="-120"/>
              </a:rPr>
              <a:t>ou</a:t>
            </a:r>
            <a:r>
              <a:rPr lang="en-US" altLang="zh-TW" sz="1800" dirty="0" smtClean="0">
                <a:ea typeface="新細明體" charset="-120"/>
              </a:rPr>
              <a:t> </a:t>
            </a:r>
            <a:r>
              <a:rPr lang="en-US" altLang="zh-TW" sz="1800" dirty="0" err="1" smtClean="0">
                <a:ea typeface="新細明體" charset="-120"/>
              </a:rPr>
              <a:t>immédiatement</a:t>
            </a:r>
            <a:r>
              <a:rPr lang="en-US" altLang="zh-TW" sz="1800" dirty="0" smtClean="0">
                <a:ea typeface="新細明體" charset="-120"/>
              </a:rPr>
              <a:t> après</a:t>
            </a:r>
            <a:endParaRPr lang="en-US" altLang="zh-TW" sz="1800" dirty="0">
              <a:ea typeface="新細明體" charset="-120"/>
            </a:endParaRPr>
          </a:p>
          <a:p>
            <a:pPr>
              <a:lnSpc>
                <a:spcPct val="90000"/>
              </a:lnSpc>
            </a:pPr>
            <a:r>
              <a:rPr lang="en-US" altLang="zh-TW" sz="2000" dirty="0" err="1" smtClean="0">
                <a:ea typeface="新細明體" charset="-120"/>
              </a:rPr>
              <a:t>Une</a:t>
            </a:r>
            <a:r>
              <a:rPr lang="en-US" altLang="zh-TW" sz="2000" dirty="0" smtClean="0">
                <a:ea typeface="新細明體" charset="-120"/>
              </a:rPr>
              <a:t> </a:t>
            </a:r>
            <a:r>
              <a:rPr lang="en-US" altLang="zh-TW" sz="2000" dirty="0" err="1" smtClean="0">
                <a:ea typeface="新細明體" charset="-120"/>
              </a:rPr>
              <a:t>séries</a:t>
            </a:r>
            <a:r>
              <a:rPr lang="en-US" altLang="zh-TW" sz="2000" dirty="0" smtClean="0">
                <a:ea typeface="新細明體" charset="-120"/>
              </a:rPr>
              <a:t> </a:t>
            </a:r>
            <a:r>
              <a:rPr lang="en-US" altLang="zh-TW" sz="2000" dirty="0" err="1" smtClean="0">
                <a:ea typeface="新細明體" charset="-120"/>
              </a:rPr>
              <a:t>d’enqêtes</a:t>
            </a:r>
            <a:r>
              <a:rPr lang="en-US" altLang="zh-TW" sz="2000" dirty="0" smtClean="0">
                <a:ea typeface="新細明體" charset="-120"/>
              </a:rPr>
              <a:t> </a:t>
            </a:r>
            <a:r>
              <a:rPr lang="en-US" altLang="zh-TW" sz="2000" dirty="0" err="1" smtClean="0">
                <a:ea typeface="新細明體" charset="-120"/>
              </a:rPr>
              <a:t>thématiques</a:t>
            </a:r>
            <a:endParaRPr lang="en-US" altLang="zh-TW" sz="2000" dirty="0">
              <a:ea typeface="新細明體" charset="-120"/>
            </a:endParaRPr>
          </a:p>
          <a:p>
            <a:pPr lvl="1">
              <a:lnSpc>
                <a:spcPct val="90000"/>
              </a:lnSpc>
            </a:pPr>
            <a:r>
              <a:rPr lang="en-US" altLang="zh-TW" sz="1800" dirty="0" err="1" smtClean="0">
                <a:ea typeface="新細明體" charset="-120"/>
              </a:rPr>
              <a:t>Planifiées</a:t>
            </a:r>
            <a:r>
              <a:rPr lang="en-US" altLang="zh-TW" sz="1800" dirty="0" smtClean="0">
                <a:ea typeface="新細明體" charset="-120"/>
              </a:rPr>
              <a:t> </a:t>
            </a:r>
            <a:r>
              <a:rPr lang="en-US" altLang="zh-TW" sz="1800" dirty="0" err="1" smtClean="0">
                <a:ea typeface="新細明體" charset="-120"/>
              </a:rPr>
              <a:t>dans</a:t>
            </a:r>
            <a:r>
              <a:rPr lang="en-US" altLang="zh-TW" sz="1800" dirty="0" smtClean="0">
                <a:ea typeface="新細明體" charset="-120"/>
              </a:rPr>
              <a:t> le </a:t>
            </a:r>
            <a:r>
              <a:rPr lang="en-US" altLang="zh-TW" sz="1800" dirty="0" err="1" smtClean="0">
                <a:ea typeface="新細明體" charset="-120"/>
              </a:rPr>
              <a:t>programme</a:t>
            </a:r>
            <a:r>
              <a:rPr lang="en-US" altLang="zh-TW" sz="1800" dirty="0" smtClean="0">
                <a:ea typeface="新細明體" charset="-120"/>
              </a:rPr>
              <a:t> du RGA</a:t>
            </a:r>
            <a:endParaRPr lang="en-US" altLang="zh-TW" sz="1800" dirty="0">
              <a:ea typeface="新細明體" charset="-120"/>
            </a:endParaRPr>
          </a:p>
          <a:p>
            <a:pPr lvl="1">
              <a:lnSpc>
                <a:spcPct val="90000"/>
              </a:lnSpc>
            </a:pPr>
            <a:r>
              <a:rPr lang="en-US" altLang="zh-TW" sz="1800" dirty="0" err="1" smtClean="0">
                <a:ea typeface="新細明體" charset="-120"/>
              </a:rPr>
              <a:t>Basée</a:t>
            </a:r>
            <a:r>
              <a:rPr lang="en-US" altLang="zh-TW" sz="1800" dirty="0" smtClean="0">
                <a:ea typeface="新細明體" charset="-120"/>
              </a:rPr>
              <a:t> </a:t>
            </a:r>
            <a:r>
              <a:rPr lang="en-US" altLang="zh-TW" sz="1800" dirty="0" err="1" smtClean="0">
                <a:ea typeface="新細明體" charset="-120"/>
              </a:rPr>
              <a:t>sur</a:t>
            </a:r>
            <a:r>
              <a:rPr lang="en-US" altLang="zh-TW" sz="1800" dirty="0" smtClean="0">
                <a:ea typeface="新細明體" charset="-120"/>
              </a:rPr>
              <a:t> les bases de </a:t>
            </a:r>
            <a:r>
              <a:rPr lang="en-US" altLang="zh-TW" sz="1800" dirty="0" err="1" smtClean="0">
                <a:ea typeface="新細明體" charset="-120"/>
              </a:rPr>
              <a:t>sondage</a:t>
            </a:r>
            <a:r>
              <a:rPr lang="en-US" altLang="zh-TW" sz="1800" dirty="0" smtClean="0">
                <a:ea typeface="新細明體" charset="-120"/>
              </a:rPr>
              <a:t> issues du RGA</a:t>
            </a:r>
            <a:endParaRPr lang="en-US" altLang="zh-TW" sz="1800" dirty="0">
              <a:ea typeface="新細明體" charset="-120"/>
            </a:endParaRPr>
          </a:p>
          <a:p>
            <a:pPr lvl="1">
              <a:lnSpc>
                <a:spcPct val="90000"/>
              </a:lnSpc>
            </a:pPr>
            <a:r>
              <a:rPr lang="en-US" altLang="zh-TW" sz="1800" dirty="0" err="1" smtClean="0">
                <a:ea typeface="新細明體" charset="-120"/>
              </a:rPr>
              <a:t>Produisant</a:t>
            </a:r>
            <a:r>
              <a:rPr lang="en-US" altLang="zh-TW" sz="1800" dirty="0" smtClean="0">
                <a:ea typeface="新細明體" charset="-120"/>
              </a:rPr>
              <a:t> des </a:t>
            </a:r>
            <a:r>
              <a:rPr lang="en-US" altLang="zh-TW" sz="1800" dirty="0" err="1" smtClean="0">
                <a:ea typeface="新細明體" charset="-120"/>
              </a:rPr>
              <a:t>données</a:t>
            </a:r>
            <a:r>
              <a:rPr lang="en-US" altLang="zh-TW" sz="1800" dirty="0" smtClean="0">
                <a:ea typeface="新細明體" charset="-120"/>
              </a:rPr>
              <a:t> plus </a:t>
            </a:r>
            <a:r>
              <a:rPr lang="en-US" altLang="zh-TW" sz="1800" dirty="0" err="1" smtClean="0">
                <a:ea typeface="新細明體" charset="-120"/>
              </a:rPr>
              <a:t>détaillées</a:t>
            </a:r>
            <a:r>
              <a:rPr lang="en-US" altLang="zh-TW" sz="1800" dirty="0" smtClean="0">
                <a:ea typeface="新細明體" charset="-120"/>
              </a:rPr>
              <a:t> </a:t>
            </a:r>
            <a:r>
              <a:rPr lang="en-US" altLang="zh-TW" sz="1800" dirty="0" err="1" smtClean="0">
                <a:ea typeface="新細明體" charset="-120"/>
              </a:rPr>
              <a:t>sur</a:t>
            </a:r>
            <a:r>
              <a:rPr lang="en-US" altLang="zh-TW" sz="1800" dirty="0" smtClean="0">
                <a:ea typeface="新細明體" charset="-120"/>
              </a:rPr>
              <a:t> des </a:t>
            </a:r>
            <a:r>
              <a:rPr lang="en-US" altLang="zh-TW" sz="1800" dirty="0" err="1" smtClean="0">
                <a:ea typeface="新細明體" charset="-120"/>
              </a:rPr>
              <a:t>thèmes</a:t>
            </a:r>
            <a:r>
              <a:rPr lang="en-US" altLang="zh-TW" sz="1800" dirty="0" smtClean="0">
                <a:ea typeface="新細明體" charset="-120"/>
              </a:rPr>
              <a:t> </a:t>
            </a:r>
            <a:r>
              <a:rPr lang="en-US" altLang="zh-TW" sz="1800" dirty="0" err="1" smtClean="0">
                <a:ea typeface="新細明體" charset="-120"/>
              </a:rPr>
              <a:t>spécifiques</a:t>
            </a:r>
            <a:endParaRPr lang="en-US" altLang="zh-TW" sz="1800" dirty="0">
              <a:ea typeface="新細明體" charset="-120"/>
            </a:endParaRPr>
          </a:p>
          <a:p>
            <a:pPr lvl="1">
              <a:lnSpc>
                <a:spcPct val="90000"/>
              </a:lnSpc>
            </a:pPr>
            <a:r>
              <a:rPr lang="en-US" altLang="zh-TW" sz="1800" dirty="0" err="1" smtClean="0">
                <a:ea typeface="新細明體" charset="-120"/>
              </a:rPr>
              <a:t>Exemples</a:t>
            </a:r>
            <a:r>
              <a:rPr lang="en-US" altLang="zh-TW" sz="1800" dirty="0">
                <a:ea typeface="新細明體" charset="-120"/>
              </a:rPr>
              <a:t>: </a:t>
            </a:r>
            <a:r>
              <a:rPr lang="en-US" altLang="zh-TW" sz="1800" dirty="0" err="1" smtClean="0">
                <a:ea typeface="新細明體" charset="-120"/>
              </a:rPr>
              <a:t>pratiques</a:t>
            </a:r>
            <a:r>
              <a:rPr lang="en-US" altLang="zh-TW" sz="1800" dirty="0" smtClean="0">
                <a:ea typeface="新細明體" charset="-120"/>
              </a:rPr>
              <a:t> </a:t>
            </a:r>
            <a:r>
              <a:rPr lang="en-US" altLang="zh-TW" sz="1800" dirty="0" err="1" smtClean="0">
                <a:ea typeface="新細明體" charset="-120"/>
              </a:rPr>
              <a:t>agricoles</a:t>
            </a:r>
            <a:r>
              <a:rPr lang="en-US" altLang="zh-TW" sz="1800" dirty="0" smtClean="0">
                <a:ea typeface="新細明體" charset="-120"/>
              </a:rPr>
              <a:t>, </a:t>
            </a:r>
            <a:r>
              <a:rPr lang="en-US" altLang="zh-TW" sz="1800" dirty="0" err="1" smtClean="0">
                <a:ea typeface="新細明體" charset="-120"/>
              </a:rPr>
              <a:t>emploi</a:t>
            </a:r>
            <a:r>
              <a:rPr lang="en-US" altLang="zh-TW" sz="1800" dirty="0" smtClean="0">
                <a:ea typeface="新細明體" charset="-120"/>
              </a:rPr>
              <a:t> du temps, </a:t>
            </a:r>
            <a:r>
              <a:rPr lang="en-US" altLang="zh-TW" sz="1800" dirty="0" err="1" smtClean="0">
                <a:ea typeface="新細明體" charset="-120"/>
              </a:rPr>
              <a:t>coûts</a:t>
            </a:r>
            <a:r>
              <a:rPr lang="en-US" altLang="zh-TW" sz="1800" dirty="0" smtClean="0">
                <a:ea typeface="新細明體" charset="-120"/>
              </a:rPr>
              <a:t> de production, </a:t>
            </a:r>
            <a:r>
              <a:rPr lang="en-GB" altLang="zh-TW" sz="1800" dirty="0" err="1" smtClean="0">
                <a:ea typeface="新細明體" charset="-120"/>
              </a:rPr>
              <a:t>enquête</a:t>
            </a:r>
            <a:r>
              <a:rPr lang="en-GB" altLang="zh-TW" sz="1800" dirty="0" smtClean="0">
                <a:ea typeface="新細明體" charset="-120"/>
              </a:rPr>
              <a:t> </a:t>
            </a:r>
            <a:r>
              <a:rPr lang="en-GB" altLang="zh-TW" sz="1800" dirty="0" err="1" smtClean="0">
                <a:ea typeface="新細明體" charset="-120"/>
              </a:rPr>
              <a:t>annuelle</a:t>
            </a:r>
            <a:r>
              <a:rPr lang="en-GB" altLang="zh-TW" sz="1800" dirty="0" smtClean="0">
                <a:ea typeface="新細明體" charset="-120"/>
              </a:rPr>
              <a:t> estimation des </a:t>
            </a:r>
            <a:r>
              <a:rPr lang="en-GB" altLang="zh-TW" sz="1800" dirty="0" err="1" smtClean="0">
                <a:ea typeface="新細明體" charset="-120"/>
              </a:rPr>
              <a:t>récoltes</a:t>
            </a:r>
            <a:r>
              <a:rPr lang="en-GB" altLang="zh-TW" sz="1800" dirty="0" smtClean="0">
                <a:ea typeface="新細明體" charset="-120"/>
              </a:rPr>
              <a:t> et production de </a:t>
            </a:r>
            <a:r>
              <a:rPr lang="en-GB" altLang="zh-TW" sz="1800" dirty="0" err="1" smtClean="0">
                <a:ea typeface="新細明體" charset="-120"/>
              </a:rPr>
              <a:t>l’élevage</a:t>
            </a:r>
            <a:r>
              <a:rPr lang="en-GB" altLang="zh-TW" sz="1800" dirty="0" smtClean="0">
                <a:ea typeface="新細明體" charset="-120"/>
              </a:rPr>
              <a:t>, </a:t>
            </a:r>
            <a:r>
              <a:rPr lang="en-GB" altLang="zh-TW" sz="1800" dirty="0" err="1" smtClean="0">
                <a:ea typeface="新細明體" charset="-120"/>
              </a:rPr>
              <a:t>enquête</a:t>
            </a:r>
            <a:r>
              <a:rPr lang="en-GB" altLang="zh-TW" sz="1800" dirty="0" smtClean="0">
                <a:ea typeface="新細明體" charset="-120"/>
              </a:rPr>
              <a:t> </a:t>
            </a:r>
            <a:r>
              <a:rPr lang="en-GB" altLang="zh-TW" sz="1800" dirty="0" err="1" smtClean="0">
                <a:ea typeface="新細明體" charset="-120"/>
              </a:rPr>
              <a:t>productivité</a:t>
            </a:r>
            <a:r>
              <a:rPr lang="en-GB" altLang="zh-TW" sz="1800" dirty="0" smtClean="0">
                <a:ea typeface="新細明體" charset="-120"/>
              </a:rPr>
              <a:t> du </a:t>
            </a:r>
            <a:r>
              <a:rPr lang="en-GB" altLang="zh-TW" sz="1800" dirty="0" err="1" smtClean="0">
                <a:ea typeface="新細明體" charset="-120"/>
              </a:rPr>
              <a:t>troupeau</a:t>
            </a:r>
            <a:r>
              <a:rPr lang="en-GB" altLang="zh-TW" sz="1800" dirty="0" smtClean="0">
                <a:ea typeface="新細明體" charset="-120"/>
              </a:rPr>
              <a:t>, etc.</a:t>
            </a:r>
            <a:endParaRPr lang="en-GB" sz="1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01EF2565-FF2E-47C3-ABFB-922AC298204D}" type="slidenum">
              <a:rPr lang="en-GB"/>
              <a:pPr/>
              <a:t>4</a:t>
            </a:fld>
            <a:endParaRPr lang="en-GB"/>
          </a:p>
        </p:txBody>
      </p:sp>
      <p:sp>
        <p:nvSpPr>
          <p:cNvPr id="109570" name="Rectangle 1026"/>
          <p:cNvSpPr>
            <a:spLocks noGrp="1" noChangeArrowheads="1"/>
          </p:cNvSpPr>
          <p:nvPr>
            <p:ph type="title"/>
          </p:nvPr>
        </p:nvSpPr>
        <p:spPr>
          <a:xfrm>
            <a:off x="468313" y="500042"/>
            <a:ext cx="8461405" cy="1214445"/>
          </a:xfrm>
          <a:noFill/>
          <a:ln w="9525">
            <a:noFill/>
            <a:round/>
            <a:headEnd/>
            <a:tailEnd/>
          </a:ln>
          <a:effectLst/>
        </p:spPr>
        <p:txBody>
          <a:bodyPr vert="horz" wrap="square" lIns="91440" tIns="45720" rIns="91440" bIns="45720" numCol="1" anchor="b" anchorCtr="0" compatLnSpc="1">
            <a:prstTxWarp prst="textNoShape">
              <a:avLst/>
            </a:prstTxWarp>
          </a:bodyPr>
          <a:lstStyle/>
          <a:p>
            <a:pPr algn="l">
              <a:lnSpc>
                <a:spcPct val="90000"/>
              </a:lnSpc>
            </a:pPr>
            <a:r>
              <a:rPr lang="en-US" sz="3200" b="1" dirty="0" err="1" smtClean="0">
                <a:solidFill>
                  <a:srgbClr val="339966"/>
                </a:solidFill>
              </a:rPr>
              <a:t>Schéma</a:t>
            </a:r>
            <a:r>
              <a:rPr lang="en-US" sz="3200" b="1" dirty="0" smtClean="0">
                <a:solidFill>
                  <a:srgbClr val="339966"/>
                </a:solidFill>
              </a:rPr>
              <a:t> du </a:t>
            </a:r>
            <a:r>
              <a:rPr lang="en-US" sz="3200" b="1" dirty="0" err="1" smtClean="0">
                <a:solidFill>
                  <a:srgbClr val="339966"/>
                </a:solidFill>
              </a:rPr>
              <a:t>programme</a:t>
            </a:r>
            <a:r>
              <a:rPr lang="en-US" sz="3200" b="1" dirty="0" smtClean="0">
                <a:solidFill>
                  <a:srgbClr val="339966"/>
                </a:solidFill>
              </a:rPr>
              <a:t> </a:t>
            </a:r>
            <a:r>
              <a:rPr lang="en-US" sz="3200" b="1" dirty="0" err="1" smtClean="0">
                <a:solidFill>
                  <a:srgbClr val="339966"/>
                </a:solidFill>
              </a:rPr>
              <a:t>intégré</a:t>
            </a:r>
            <a:r>
              <a:rPr lang="en-US" sz="3200" b="1" dirty="0" smtClean="0">
                <a:solidFill>
                  <a:srgbClr val="339966"/>
                </a:solidFill>
              </a:rPr>
              <a:t> de </a:t>
            </a:r>
            <a:r>
              <a:rPr lang="en-US" sz="3200" b="1" dirty="0" err="1" smtClean="0">
                <a:solidFill>
                  <a:srgbClr val="339966"/>
                </a:solidFill>
              </a:rPr>
              <a:t>recensements</a:t>
            </a:r>
            <a:r>
              <a:rPr lang="en-US" sz="3200" b="1" dirty="0" smtClean="0">
                <a:solidFill>
                  <a:srgbClr val="339966"/>
                </a:solidFill>
              </a:rPr>
              <a:t> et </a:t>
            </a:r>
            <a:r>
              <a:rPr lang="en-US" sz="3200" b="1" dirty="0" err="1" smtClean="0">
                <a:solidFill>
                  <a:srgbClr val="339966"/>
                </a:solidFill>
              </a:rPr>
              <a:t>d’enquêtes</a:t>
            </a:r>
            <a:endParaRPr lang="en-US" sz="3200" b="1" dirty="0" smtClean="0">
              <a:solidFill>
                <a:srgbClr val="339966"/>
              </a:solidFill>
            </a:endParaRPr>
          </a:p>
        </p:txBody>
      </p:sp>
      <p:sp>
        <p:nvSpPr>
          <p:cNvPr id="109571" name="Rectangle 102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109572" name="Rectangle 1028"/>
          <p:cNvSpPr>
            <a:spLocks noChangeArrowheads="1"/>
          </p:cNvSpPr>
          <p:nvPr/>
        </p:nvSpPr>
        <p:spPr bwMode="auto">
          <a:xfrm>
            <a:off x="0" y="3429000"/>
            <a:ext cx="9144000" cy="0"/>
          </a:xfrm>
          <a:prstGeom prst="rect">
            <a:avLst/>
          </a:prstGeom>
          <a:noFill/>
          <a:ln w="9525">
            <a:noFill/>
            <a:miter lim="800000"/>
            <a:headEnd/>
            <a:tailEnd/>
          </a:ln>
          <a:effectLst/>
        </p:spPr>
        <p:txBody>
          <a:bodyPr wrap="none" anchor="ctr">
            <a:spAutoFit/>
          </a:bodyPr>
          <a:lstStyle/>
          <a:p>
            <a:endParaRPr lang="en-US"/>
          </a:p>
        </p:txBody>
      </p:sp>
      <p:sp>
        <p:nvSpPr>
          <p:cNvPr id="109573" name="Rectangle 1029"/>
          <p:cNvSpPr>
            <a:spLocks noChangeArrowheads="1"/>
          </p:cNvSpPr>
          <p:nvPr/>
        </p:nvSpPr>
        <p:spPr bwMode="auto">
          <a:xfrm>
            <a:off x="0" y="1714500"/>
            <a:ext cx="9144000" cy="0"/>
          </a:xfrm>
          <a:prstGeom prst="rect">
            <a:avLst/>
          </a:prstGeom>
          <a:noFill/>
          <a:ln w="9525">
            <a:noFill/>
            <a:miter lim="800000"/>
            <a:headEnd/>
            <a:tailEnd/>
          </a:ln>
          <a:effectLst/>
        </p:spPr>
        <p:txBody>
          <a:bodyPr wrap="none" anchor="ctr">
            <a:spAutoFit/>
          </a:bodyPr>
          <a:lstStyle/>
          <a:p>
            <a:endParaRPr lang="en-US"/>
          </a:p>
        </p:txBody>
      </p:sp>
      <p:sp>
        <p:nvSpPr>
          <p:cNvPr id="109574" name="Rectangle 1030"/>
          <p:cNvSpPr>
            <a:spLocks noChangeArrowheads="1"/>
          </p:cNvSpPr>
          <p:nvPr/>
        </p:nvSpPr>
        <p:spPr bwMode="auto">
          <a:xfrm>
            <a:off x="0" y="5143500"/>
            <a:ext cx="9144000" cy="0"/>
          </a:xfrm>
          <a:prstGeom prst="rect">
            <a:avLst/>
          </a:prstGeom>
          <a:noFill/>
          <a:ln w="9525">
            <a:noFill/>
            <a:miter lim="800000"/>
            <a:headEnd/>
            <a:tailEnd/>
          </a:ln>
          <a:effectLst/>
        </p:spPr>
        <p:txBody>
          <a:bodyPr wrap="none" anchor="ctr">
            <a:spAutoFit/>
          </a:bodyPr>
          <a:lstStyle/>
          <a:p>
            <a:endParaRPr lang="en-US"/>
          </a:p>
        </p:txBody>
      </p:sp>
      <p:sp>
        <p:nvSpPr>
          <p:cNvPr id="109575" name="Rectangle 1031"/>
          <p:cNvSpPr>
            <a:spLocks noGrp="1" noChangeArrowheads="1"/>
          </p:cNvSpPr>
          <p:nvPr>
            <p:ph idx="1"/>
          </p:nvPr>
        </p:nvSpPr>
        <p:spPr>
          <a:xfrm>
            <a:off x="1187450" y="2060575"/>
            <a:ext cx="7313613" cy="4114800"/>
          </a:xfrm>
        </p:spPr>
        <p:txBody>
          <a:bodyPr/>
          <a:lstStyle/>
          <a:p>
            <a:pPr>
              <a:buFontTx/>
              <a:buNone/>
            </a:pPr>
            <a:endParaRPr lang="en-GB" dirty="0"/>
          </a:p>
        </p:txBody>
      </p:sp>
      <p:sp>
        <p:nvSpPr>
          <p:cNvPr id="109576" name="Rectangle 103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09577" name="Object 1033"/>
          <p:cNvGraphicFramePr>
            <a:graphicFrameLocks noChangeAspect="1"/>
          </p:cNvGraphicFramePr>
          <p:nvPr/>
        </p:nvGraphicFramePr>
        <p:xfrm>
          <a:off x="1908175" y="1844675"/>
          <a:ext cx="5487988" cy="4116388"/>
        </p:xfrm>
        <a:graphic>
          <a:graphicData uri="http://schemas.openxmlformats.org/presentationml/2006/ole">
            <p:oleObj spid="_x0000_s109577" name="Slide" r:id="rId4" imgW="4505107" imgH="3378847" progId="PowerPoint.Slide.8">
              <p:embed/>
            </p:oleObj>
          </a:graphicData>
        </a:graphic>
      </p:graphicFrame>
      <p:sp>
        <p:nvSpPr>
          <p:cNvPr id="109578" name="Rectangle 1034"/>
          <p:cNvSpPr>
            <a:spLocks noChangeArrowheads="1"/>
          </p:cNvSpPr>
          <p:nvPr/>
        </p:nvSpPr>
        <p:spPr bwMode="auto">
          <a:xfrm>
            <a:off x="0" y="3429000"/>
            <a:ext cx="9144000" cy="0"/>
          </a:xfrm>
          <a:prstGeom prst="rect">
            <a:avLst/>
          </a:prstGeom>
          <a:noFill/>
          <a:ln w="9525">
            <a:noFill/>
            <a:miter lim="800000"/>
            <a:headEnd/>
            <a:tailEnd/>
          </a:ln>
          <a:effectLst/>
        </p:spPr>
        <p:txBody>
          <a:bodyPr wrap="none" anchor="ctr">
            <a:spAutoFit/>
          </a:bodyPr>
          <a:lstStyle/>
          <a:p>
            <a:endParaRPr lang="en-US"/>
          </a:p>
        </p:txBody>
      </p:sp>
      <p:sp>
        <p:nvSpPr>
          <p:cNvPr id="109579" name="Text Box 1035"/>
          <p:cNvSpPr txBox="1">
            <a:spLocks noChangeArrowheads="1"/>
          </p:cNvSpPr>
          <p:nvPr/>
        </p:nvSpPr>
        <p:spPr bwMode="auto">
          <a:xfrm>
            <a:off x="900113" y="4221163"/>
            <a:ext cx="1079500" cy="274637"/>
          </a:xfrm>
          <a:prstGeom prst="rect">
            <a:avLst/>
          </a:prstGeom>
          <a:noFill/>
          <a:ln w="9525">
            <a:noFill/>
            <a:miter lim="800000"/>
            <a:headEnd/>
            <a:tailEnd/>
          </a:ln>
          <a:effectLst/>
        </p:spPr>
        <p:txBody>
          <a:bodyPr>
            <a:spAutoFit/>
          </a:bodyPr>
          <a:lstStyle/>
          <a:p>
            <a:pPr>
              <a:spcBef>
                <a:spcPct val="50000"/>
              </a:spcBef>
            </a:pPr>
            <a:r>
              <a:rPr lang="en-US" sz="1200" b="1">
                <a:solidFill>
                  <a:srgbClr val="FF3300"/>
                </a:solidFill>
              </a:rPr>
              <a:t>Themes</a:t>
            </a:r>
          </a:p>
        </p:txBody>
      </p:sp>
      <p:sp>
        <p:nvSpPr>
          <p:cNvPr id="109580" name="Line 1036"/>
          <p:cNvSpPr>
            <a:spLocks noChangeShapeType="1"/>
          </p:cNvSpPr>
          <p:nvPr/>
        </p:nvSpPr>
        <p:spPr bwMode="auto">
          <a:xfrm flipV="1">
            <a:off x="1619250" y="3573463"/>
            <a:ext cx="360363" cy="576262"/>
          </a:xfrm>
          <a:prstGeom prst="line">
            <a:avLst/>
          </a:prstGeom>
          <a:noFill/>
          <a:ln w="19050">
            <a:solidFill>
              <a:srgbClr val="FF3300"/>
            </a:solidFill>
            <a:round/>
            <a:headEnd/>
            <a:tailEnd type="triangle" w="med" len="med"/>
          </a:ln>
          <a:effectLst/>
        </p:spPr>
        <p:txBody>
          <a:bodyPr/>
          <a:lstStyle/>
          <a:p>
            <a:endParaRPr lang="en-US"/>
          </a:p>
        </p:txBody>
      </p:sp>
      <p:sp>
        <p:nvSpPr>
          <p:cNvPr id="109581" name="Line 1037"/>
          <p:cNvSpPr>
            <a:spLocks noChangeShapeType="1"/>
          </p:cNvSpPr>
          <p:nvPr/>
        </p:nvSpPr>
        <p:spPr bwMode="auto">
          <a:xfrm>
            <a:off x="1547813" y="4652963"/>
            <a:ext cx="360362" cy="720725"/>
          </a:xfrm>
          <a:prstGeom prst="line">
            <a:avLst/>
          </a:prstGeom>
          <a:noFill/>
          <a:ln w="19050">
            <a:solidFill>
              <a:srgbClr val="FF3300"/>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8114" name="AutoShape 2"/>
          <p:cNvSpPr>
            <a:spLocks noGrp="1" noChangeArrowheads="1"/>
          </p:cNvSpPr>
          <p:nvPr>
            <p:ph type="title"/>
          </p:nvPr>
        </p:nvSpPr>
        <p:spPr>
          <a:xfrm>
            <a:off x="762000" y="571480"/>
            <a:ext cx="7924800" cy="1333520"/>
          </a:xfrm>
        </p:spPr>
        <p:txBody>
          <a:bodyPr/>
          <a:lstStyle/>
          <a:p>
            <a:r>
              <a:rPr lang="en-US" sz="2800" dirty="0" smtClean="0"/>
              <a:t>Cadre pour un </a:t>
            </a:r>
            <a:r>
              <a:rPr lang="en-US" sz="2800" dirty="0" err="1" smtClean="0"/>
              <a:t>programme</a:t>
            </a:r>
            <a:r>
              <a:rPr lang="en-US" sz="2800" dirty="0" smtClean="0"/>
              <a:t> </a:t>
            </a:r>
            <a:r>
              <a:rPr lang="en-US" sz="2800" dirty="0" err="1" smtClean="0"/>
              <a:t>intégré</a:t>
            </a:r>
            <a:r>
              <a:rPr lang="en-US" sz="2800" dirty="0" smtClean="0"/>
              <a:t> de </a:t>
            </a:r>
            <a:r>
              <a:rPr lang="en-US" sz="2800" dirty="0" err="1" smtClean="0"/>
              <a:t>recensements</a:t>
            </a:r>
            <a:r>
              <a:rPr lang="en-US" sz="2800" dirty="0" smtClean="0"/>
              <a:t> et </a:t>
            </a:r>
            <a:r>
              <a:rPr lang="en-US" sz="2800" dirty="0" err="1" smtClean="0"/>
              <a:t>d’enquêtes</a:t>
            </a:r>
            <a:r>
              <a:rPr lang="en-US" sz="2800" dirty="0" smtClean="0"/>
              <a:t> -</a:t>
            </a:r>
            <a:br>
              <a:rPr lang="en-US" sz="2800" dirty="0" smtClean="0"/>
            </a:br>
            <a:r>
              <a:rPr lang="en-US" sz="2800" dirty="0" err="1" smtClean="0"/>
              <a:t>Liste</a:t>
            </a:r>
            <a:r>
              <a:rPr lang="en-US" sz="2800" dirty="0" smtClean="0"/>
              <a:t> des 16 </a:t>
            </a:r>
            <a:r>
              <a:rPr lang="en-US" sz="2800" dirty="0" err="1" smtClean="0"/>
              <a:t>rubriques</a:t>
            </a:r>
            <a:r>
              <a:rPr lang="en-US" sz="2800" dirty="0" smtClean="0"/>
              <a:t> du module de base</a:t>
            </a:r>
            <a:endParaRPr lang="en-GB" sz="2800" dirty="0"/>
          </a:p>
        </p:txBody>
      </p:sp>
      <p:sp>
        <p:nvSpPr>
          <p:cNvPr id="218115" name="Rectangle 3"/>
          <p:cNvSpPr>
            <a:spLocks noGrp="1" noChangeArrowheads="1"/>
          </p:cNvSpPr>
          <p:nvPr>
            <p:ph idx="1"/>
          </p:nvPr>
        </p:nvSpPr>
        <p:spPr>
          <a:xfrm>
            <a:off x="838200" y="2362200"/>
            <a:ext cx="8162956" cy="4352948"/>
          </a:xfrm>
        </p:spPr>
        <p:txBody>
          <a:bodyPr/>
          <a:lstStyle/>
          <a:p>
            <a:r>
              <a:rPr lang="fr-FR" sz="2000" dirty="0" smtClean="0"/>
              <a:t>Identification et emplacement de l’exploitation agricole</a:t>
            </a:r>
          </a:p>
          <a:p>
            <a:r>
              <a:rPr lang="fr-FR" sz="2000" dirty="0" smtClean="0"/>
              <a:t>Statut juridique de l’exploitant agricole</a:t>
            </a:r>
          </a:p>
          <a:p>
            <a:r>
              <a:rPr lang="fr-FR" sz="2000" dirty="0" smtClean="0"/>
              <a:t>Sexe de l’exploitant agricole</a:t>
            </a:r>
          </a:p>
          <a:p>
            <a:r>
              <a:rPr lang="fr-FR" sz="2000" dirty="0" smtClean="0"/>
              <a:t>Âge de l’exploitant agricole</a:t>
            </a:r>
          </a:p>
          <a:p>
            <a:r>
              <a:rPr lang="fr-FR" sz="2000" dirty="0" smtClean="0"/>
              <a:t>Taille du ménage</a:t>
            </a:r>
          </a:p>
          <a:p>
            <a:r>
              <a:rPr lang="fr-FR" sz="2000" dirty="0" smtClean="0"/>
              <a:t>Objectif principal de la production de l’exploitation</a:t>
            </a:r>
          </a:p>
          <a:p>
            <a:r>
              <a:rPr lang="fr-FR" sz="2000" dirty="0" smtClean="0"/>
              <a:t>Superficie de l’exploitation, ventilée par type d’utilisation des terres</a:t>
            </a:r>
          </a:p>
          <a:p>
            <a:r>
              <a:rPr lang="fr-FR" sz="2000" dirty="0" smtClean="0"/>
              <a:t>Superficie totale de l’exploitation</a:t>
            </a:r>
          </a:p>
          <a:p>
            <a:r>
              <a:rPr lang="fr-FR" sz="2000" dirty="0" smtClean="0"/>
              <a:t>Modes de faire-valoir sur l’exploitation </a:t>
            </a:r>
          </a:p>
          <a:p>
            <a:r>
              <a:rPr lang="fr-FR" sz="2000" dirty="0" smtClean="0"/>
              <a:t>Présence d’irrigation sur l’exploitation </a:t>
            </a:r>
          </a:p>
        </p:txBody>
      </p:sp>
      <p:sp>
        <p:nvSpPr>
          <p:cNvPr id="6" name="Slide Number Placeholder 5"/>
          <p:cNvSpPr>
            <a:spLocks noGrp="1"/>
          </p:cNvSpPr>
          <p:nvPr>
            <p:ph type="sldNum" sz="quarter" idx="12"/>
          </p:nvPr>
        </p:nvSpPr>
        <p:spPr/>
        <p:txBody>
          <a:bodyPr/>
          <a:lstStyle/>
          <a:p>
            <a:fld id="{47B9A5BA-0A5A-41C0-A548-D0E0BEBDE340}" type="slidenum">
              <a:rPr lang="en-US"/>
              <a:pPr/>
              <a:t>5</a:t>
            </a:fld>
            <a:endParaRPr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AutoShape 2"/>
          <p:cNvSpPr>
            <a:spLocks noGrp="1" noChangeArrowheads="1"/>
          </p:cNvSpPr>
          <p:nvPr>
            <p:ph type="title"/>
          </p:nvPr>
        </p:nvSpPr>
        <p:spPr>
          <a:xfrm>
            <a:off x="762000" y="571480"/>
            <a:ext cx="7924800" cy="1333520"/>
          </a:xfrm>
        </p:spPr>
        <p:txBody>
          <a:bodyPr/>
          <a:lstStyle/>
          <a:p>
            <a:r>
              <a:rPr lang="en-US" sz="2800" dirty="0" smtClean="0"/>
              <a:t>Cadre pour un </a:t>
            </a:r>
            <a:r>
              <a:rPr lang="en-US" sz="2800" dirty="0" err="1" smtClean="0"/>
              <a:t>programme</a:t>
            </a:r>
            <a:r>
              <a:rPr lang="en-US" sz="2800" dirty="0" smtClean="0"/>
              <a:t> </a:t>
            </a:r>
            <a:r>
              <a:rPr lang="en-US" sz="2800" dirty="0" err="1" smtClean="0"/>
              <a:t>intégré</a:t>
            </a:r>
            <a:r>
              <a:rPr lang="en-US" sz="2800" dirty="0" smtClean="0"/>
              <a:t> de </a:t>
            </a:r>
            <a:r>
              <a:rPr lang="en-US" sz="2800" dirty="0" err="1" smtClean="0"/>
              <a:t>recensements</a:t>
            </a:r>
            <a:r>
              <a:rPr lang="en-US" sz="2800" dirty="0" smtClean="0"/>
              <a:t> et </a:t>
            </a:r>
            <a:r>
              <a:rPr lang="en-US" sz="2800" dirty="0" err="1" smtClean="0"/>
              <a:t>d’enquêtes</a:t>
            </a:r>
            <a:r>
              <a:rPr lang="en-US" sz="2800" dirty="0" smtClean="0"/>
              <a:t> -</a:t>
            </a:r>
            <a:br>
              <a:rPr lang="en-US" sz="2800" dirty="0" smtClean="0"/>
            </a:br>
            <a:r>
              <a:rPr lang="en-US" sz="2800" dirty="0" err="1" smtClean="0"/>
              <a:t>Liste</a:t>
            </a:r>
            <a:r>
              <a:rPr lang="en-US" sz="2800" dirty="0" smtClean="0"/>
              <a:t> des 16 </a:t>
            </a:r>
            <a:r>
              <a:rPr lang="en-US" sz="2800" dirty="0" err="1" smtClean="0"/>
              <a:t>rubriques</a:t>
            </a:r>
            <a:r>
              <a:rPr lang="en-US" sz="2800" dirty="0" smtClean="0"/>
              <a:t> du module de base</a:t>
            </a:r>
            <a:endParaRPr lang="en-GB" sz="2800" dirty="0"/>
          </a:p>
        </p:txBody>
      </p:sp>
      <p:sp>
        <p:nvSpPr>
          <p:cNvPr id="218115" name="Rectangle 3"/>
          <p:cNvSpPr>
            <a:spLocks noGrp="1" noChangeArrowheads="1"/>
          </p:cNvSpPr>
          <p:nvPr>
            <p:ph idx="1"/>
          </p:nvPr>
        </p:nvSpPr>
        <p:spPr>
          <a:xfrm>
            <a:off x="838200" y="2362200"/>
            <a:ext cx="8162956" cy="4352948"/>
          </a:xfrm>
        </p:spPr>
        <p:txBody>
          <a:bodyPr/>
          <a:lstStyle/>
          <a:p>
            <a:r>
              <a:rPr lang="fr-FR" sz="2000" dirty="0" smtClean="0"/>
              <a:t>Types de cultures temporaires présentes sur l’exploitation </a:t>
            </a:r>
          </a:p>
          <a:p>
            <a:r>
              <a:rPr lang="fr-FR" sz="2000" dirty="0" smtClean="0"/>
              <a:t>Types de cultures permanentes présentes sur l’exploitation, et menées en plantations serrées</a:t>
            </a:r>
          </a:p>
          <a:p>
            <a:r>
              <a:rPr lang="fr-FR" sz="2000" dirty="0" smtClean="0"/>
              <a:t>Effectif du cheptel sur l’exploitation, par type d’animal .</a:t>
            </a:r>
          </a:p>
          <a:p>
            <a:r>
              <a:rPr lang="fr-FR" sz="2000" dirty="0" smtClean="0"/>
              <a:t>Présence d’aquaculture sur l’exploitation </a:t>
            </a:r>
          </a:p>
          <a:p>
            <a:r>
              <a:rPr lang="fr-FR" sz="2000" dirty="0" smtClean="0"/>
              <a:t>Présence de forêts et d’autres terres boisées sur l’exploitation </a:t>
            </a:r>
          </a:p>
          <a:p>
            <a:r>
              <a:rPr lang="fr-FR" sz="2000" dirty="0" smtClean="0"/>
              <a:t>Autres activités de production économique de l’entreprise (exploitation agricole)</a:t>
            </a:r>
          </a:p>
        </p:txBody>
      </p:sp>
      <p:sp>
        <p:nvSpPr>
          <p:cNvPr id="6" name="Slide Number Placeholder 5"/>
          <p:cNvSpPr>
            <a:spLocks noGrp="1"/>
          </p:cNvSpPr>
          <p:nvPr>
            <p:ph type="sldNum" sz="quarter" idx="12"/>
          </p:nvPr>
        </p:nvSpPr>
        <p:spPr/>
        <p:txBody>
          <a:bodyPr/>
          <a:lstStyle/>
          <a:p>
            <a:fld id="{47B9A5BA-0A5A-41C0-A548-D0E0BEBDE340}" type="slidenum">
              <a:rPr lang="en-US"/>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AutoShape 2"/>
          <p:cNvSpPr>
            <a:spLocks noGrp="1" noChangeArrowheads="1"/>
          </p:cNvSpPr>
          <p:nvPr>
            <p:ph type="title"/>
          </p:nvPr>
        </p:nvSpPr>
        <p:spPr>
          <a:xfrm>
            <a:off x="762000" y="0"/>
            <a:ext cx="7953404" cy="1905000"/>
          </a:xfrm>
        </p:spPr>
        <p:txBody>
          <a:bodyPr/>
          <a:lstStyle/>
          <a:p>
            <a:r>
              <a:rPr lang="en-US" sz="2800" dirty="0" smtClean="0"/>
              <a:t>Cadre pour un </a:t>
            </a:r>
            <a:r>
              <a:rPr lang="en-US" sz="2800" dirty="0" err="1" smtClean="0"/>
              <a:t>programme</a:t>
            </a:r>
            <a:r>
              <a:rPr lang="en-US" sz="2800" dirty="0" smtClean="0"/>
              <a:t> </a:t>
            </a:r>
            <a:r>
              <a:rPr lang="en-US" sz="2800" dirty="0" err="1" smtClean="0"/>
              <a:t>intégré</a:t>
            </a:r>
            <a:r>
              <a:rPr lang="en-US" sz="2800" dirty="0" smtClean="0"/>
              <a:t> de </a:t>
            </a:r>
            <a:r>
              <a:rPr lang="en-US" sz="2800" dirty="0" err="1" smtClean="0"/>
              <a:t>recensements</a:t>
            </a:r>
            <a:r>
              <a:rPr lang="en-US" sz="2800" dirty="0" smtClean="0"/>
              <a:t> et </a:t>
            </a:r>
            <a:r>
              <a:rPr lang="en-US" sz="2800" dirty="0" err="1" smtClean="0"/>
              <a:t>d’enquêtes</a:t>
            </a:r>
            <a:r>
              <a:rPr lang="en-US" sz="2800" dirty="0" smtClean="0"/>
              <a:t> -</a:t>
            </a:r>
            <a:br>
              <a:rPr lang="en-US" sz="2800" dirty="0" smtClean="0"/>
            </a:br>
            <a:r>
              <a:rPr lang="en-US" sz="2800" dirty="0" err="1" smtClean="0"/>
              <a:t>Liste</a:t>
            </a:r>
            <a:r>
              <a:rPr lang="en-US" sz="2800" dirty="0" smtClean="0"/>
              <a:t> des 12 </a:t>
            </a:r>
            <a:r>
              <a:rPr lang="en-US" sz="2800" dirty="0" err="1" smtClean="0"/>
              <a:t>thémes</a:t>
            </a:r>
            <a:r>
              <a:rPr lang="en-US" sz="2800" dirty="0" smtClean="0"/>
              <a:t> </a:t>
            </a:r>
            <a:r>
              <a:rPr lang="en-US" sz="2800" dirty="0" err="1" smtClean="0"/>
              <a:t>intrégant</a:t>
            </a:r>
            <a:r>
              <a:rPr lang="en-US" sz="2800" dirty="0" smtClean="0"/>
              <a:t> les 83  </a:t>
            </a:r>
            <a:r>
              <a:rPr lang="en-US" sz="2800" dirty="0" err="1" smtClean="0"/>
              <a:t>rubriques</a:t>
            </a:r>
            <a:r>
              <a:rPr lang="en-US" sz="2800" dirty="0" smtClean="0"/>
              <a:t> des modules </a:t>
            </a:r>
            <a:r>
              <a:rPr lang="en-US" sz="2800" dirty="0" err="1" smtClean="0"/>
              <a:t>complémentaire</a:t>
            </a:r>
            <a:endParaRPr lang="en-GB" sz="2800" dirty="0"/>
          </a:p>
        </p:txBody>
      </p:sp>
      <p:sp>
        <p:nvSpPr>
          <p:cNvPr id="218115" name="Rectangle 3"/>
          <p:cNvSpPr>
            <a:spLocks noGrp="1" noChangeArrowheads="1"/>
          </p:cNvSpPr>
          <p:nvPr>
            <p:ph idx="1"/>
          </p:nvPr>
        </p:nvSpPr>
        <p:spPr>
          <a:xfrm>
            <a:off x="838200" y="2362200"/>
            <a:ext cx="8162956" cy="4352948"/>
          </a:xfrm>
        </p:spPr>
        <p:txBody>
          <a:bodyPr/>
          <a:lstStyle/>
          <a:p>
            <a:r>
              <a:rPr lang="fr-FR" sz="2000" dirty="0" smtClean="0"/>
              <a:t>Terres</a:t>
            </a:r>
          </a:p>
          <a:p>
            <a:r>
              <a:rPr lang="fr-FR" sz="2000" dirty="0" smtClean="0"/>
              <a:t>Irrigation et gestion de l’eau</a:t>
            </a:r>
          </a:p>
          <a:p>
            <a:r>
              <a:rPr lang="fr-FR" sz="2000" dirty="0" smtClean="0"/>
              <a:t>Cultures</a:t>
            </a:r>
          </a:p>
          <a:p>
            <a:r>
              <a:rPr lang="fr-FR" sz="2000" dirty="0" smtClean="0"/>
              <a:t>L’élevage</a:t>
            </a:r>
          </a:p>
          <a:p>
            <a:r>
              <a:rPr lang="fr-FR" sz="2000" dirty="0" smtClean="0"/>
              <a:t>Les pratiques agricoles</a:t>
            </a:r>
          </a:p>
          <a:p>
            <a:r>
              <a:rPr lang="fr-FR" sz="2000" dirty="0" smtClean="0"/>
              <a:t>Les services agricoles</a:t>
            </a:r>
          </a:p>
          <a:p>
            <a:r>
              <a:rPr lang="fr-FR" sz="2000" dirty="0" smtClean="0"/>
              <a:t>Caractéristiques démographiques et sociales</a:t>
            </a:r>
          </a:p>
          <a:p>
            <a:r>
              <a:rPr lang="en-US" sz="2000" dirty="0" smtClean="0"/>
              <a:t>Main d’oeuvre </a:t>
            </a:r>
            <a:r>
              <a:rPr lang="en-US" sz="2000" dirty="0" err="1" smtClean="0"/>
              <a:t>agricole</a:t>
            </a:r>
            <a:endParaRPr lang="en-US" sz="2000" dirty="0" smtClean="0"/>
          </a:p>
          <a:p>
            <a:r>
              <a:rPr lang="fr-FR" sz="2000" dirty="0" smtClean="0"/>
              <a:t>Sécurité alimentaire des ménages</a:t>
            </a:r>
          </a:p>
          <a:p>
            <a:r>
              <a:rPr lang="fr-FR" sz="2000" dirty="0" smtClean="0"/>
              <a:t>Aquaculture</a:t>
            </a:r>
          </a:p>
          <a:p>
            <a:r>
              <a:rPr lang="fr-FR" sz="2000" dirty="0" smtClean="0"/>
              <a:t>Sylviculture</a:t>
            </a:r>
          </a:p>
          <a:p>
            <a:r>
              <a:rPr lang="fr-FR" sz="2000" dirty="0" smtClean="0"/>
              <a:t>Gestion de l’exploitation</a:t>
            </a:r>
          </a:p>
        </p:txBody>
      </p:sp>
      <p:sp>
        <p:nvSpPr>
          <p:cNvPr id="6" name="Slide Number Placeholder 5"/>
          <p:cNvSpPr>
            <a:spLocks noGrp="1"/>
          </p:cNvSpPr>
          <p:nvPr>
            <p:ph type="sldNum" sz="quarter" idx="12"/>
          </p:nvPr>
        </p:nvSpPr>
        <p:spPr/>
        <p:txBody>
          <a:bodyPr/>
          <a:lstStyle/>
          <a:p>
            <a:fld id="{47B9A5BA-0A5A-41C0-A548-D0E0BEBDE340}" type="slidenum">
              <a:rPr lang="en-US"/>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5"/>
          <p:cNvSpPr>
            <a:spLocks noGrp="1"/>
          </p:cNvSpPr>
          <p:nvPr>
            <p:ph type="sldNum" sz="quarter" idx="12"/>
          </p:nvPr>
        </p:nvSpPr>
        <p:spPr/>
        <p:txBody>
          <a:bodyPr/>
          <a:lstStyle/>
          <a:p>
            <a:fld id="{C887498A-9E55-4235-84AA-7892F320DABE}" type="slidenum">
              <a:rPr lang="en-US"/>
              <a:pPr/>
              <a:t>8</a:t>
            </a:fld>
            <a:endParaRPr lang="en-US"/>
          </a:p>
        </p:txBody>
      </p:sp>
      <p:sp>
        <p:nvSpPr>
          <p:cNvPr id="220162" name="AutoShape 2"/>
          <p:cNvSpPr>
            <a:spLocks noGrp="1" noChangeArrowheads="1"/>
          </p:cNvSpPr>
          <p:nvPr>
            <p:ph type="title"/>
          </p:nvPr>
        </p:nvSpPr>
        <p:spPr/>
        <p:txBody>
          <a:bodyPr/>
          <a:lstStyle/>
          <a:p>
            <a:r>
              <a:rPr lang="en-US" sz="3200" dirty="0" err="1" smtClean="0"/>
              <a:t>Hiérarchie</a:t>
            </a:r>
            <a:r>
              <a:rPr lang="en-US" sz="3200" dirty="0" smtClean="0"/>
              <a:t> des </a:t>
            </a:r>
            <a:r>
              <a:rPr lang="en-US" sz="3200" dirty="0" err="1" smtClean="0"/>
              <a:t>rubriques</a:t>
            </a:r>
            <a:r>
              <a:rPr lang="en-US" sz="3200" dirty="0" smtClean="0"/>
              <a:t> de </a:t>
            </a:r>
            <a:r>
              <a:rPr lang="en-US" sz="3200" dirty="0" err="1" smtClean="0"/>
              <a:t>données</a:t>
            </a:r>
            <a:r>
              <a:rPr lang="en-US" sz="3200" dirty="0" smtClean="0"/>
              <a:t> : </a:t>
            </a:r>
            <a:r>
              <a:rPr lang="en-US" sz="3200" dirty="0" err="1" smtClean="0"/>
              <a:t>Thème</a:t>
            </a:r>
            <a:r>
              <a:rPr lang="en-US" sz="3200" dirty="0" smtClean="0"/>
              <a:t> = </a:t>
            </a:r>
            <a:r>
              <a:rPr lang="en-US" sz="3200" dirty="0" err="1" smtClean="0"/>
              <a:t>Elevage</a:t>
            </a:r>
            <a:endParaRPr lang="en-GB" sz="3200" dirty="0"/>
          </a:p>
        </p:txBody>
      </p:sp>
      <p:graphicFrame>
        <p:nvGraphicFramePr>
          <p:cNvPr id="220229" name="Group 69"/>
          <p:cNvGraphicFramePr>
            <a:graphicFrameLocks noGrp="1"/>
          </p:cNvGraphicFramePr>
          <p:nvPr>
            <p:ph idx="1"/>
          </p:nvPr>
        </p:nvGraphicFramePr>
        <p:xfrm>
          <a:off x="785786" y="2285263"/>
          <a:ext cx="8178859" cy="4572762"/>
        </p:xfrm>
        <a:graphic>
          <a:graphicData uri="http://schemas.openxmlformats.org/drawingml/2006/table">
            <a:tbl>
              <a:tblPr/>
              <a:tblGrid>
                <a:gridCol w="2035191"/>
                <a:gridCol w="2571768"/>
                <a:gridCol w="1785950"/>
                <a:gridCol w="1785950"/>
              </a:tblGrid>
              <a:tr h="8477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Type </a:t>
                      </a:r>
                      <a:r>
                        <a:rPr kumimoji="0" lang="en-US" sz="1600" b="1" i="0" u="none" strike="noStrike" cap="none" normalizeH="0" baseline="0" dirty="0" err="1" smtClean="0">
                          <a:ln>
                            <a:noFill/>
                          </a:ln>
                          <a:solidFill>
                            <a:schemeClr val="tx1"/>
                          </a:solidFill>
                          <a:effectLst/>
                          <a:latin typeface="Arial" charset="0"/>
                        </a:rPr>
                        <a:t>d’information</a:t>
                      </a:r>
                      <a:r>
                        <a:rPr kumimoji="0" lang="en-GB" sz="1600" b="0" i="0"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Questions/ </a:t>
                      </a:r>
                      <a:r>
                        <a:rPr kumimoji="0" lang="en-US" sz="1600" b="1" i="0" u="none" strike="noStrike" cap="none" normalizeH="0" baseline="0" dirty="0" err="1" smtClean="0">
                          <a:ln>
                            <a:noFill/>
                          </a:ln>
                          <a:solidFill>
                            <a:schemeClr val="tx1"/>
                          </a:solidFill>
                          <a:effectLst/>
                          <a:latin typeface="Arial" charset="0"/>
                        </a:rPr>
                        <a:t>rubrique</a:t>
                      </a:r>
                      <a:r>
                        <a:rPr kumimoji="0" lang="en-US" sz="1600" b="1" i="0" u="none" strike="noStrike" cap="none" normalizeH="0" baseline="0" dirty="0" smtClean="0">
                          <a:ln>
                            <a:noFill/>
                          </a:ln>
                          <a:solidFill>
                            <a:schemeClr val="tx1"/>
                          </a:solidFill>
                          <a:effectLst/>
                          <a:latin typeface="Arial" charset="0"/>
                        </a:rPr>
                        <a:t> de </a:t>
                      </a:r>
                      <a:r>
                        <a:rPr kumimoji="0" lang="en-US" sz="1600" b="1" i="0" u="none" strike="noStrike" cap="none" normalizeH="0" baseline="0" dirty="0" err="1" smtClean="0">
                          <a:ln>
                            <a:noFill/>
                          </a:ln>
                          <a:solidFill>
                            <a:schemeClr val="tx1"/>
                          </a:solidFill>
                          <a:effectLst/>
                          <a:latin typeface="Arial" charset="0"/>
                        </a:rPr>
                        <a:t>données</a:t>
                      </a: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Type </a:t>
                      </a:r>
                      <a:r>
                        <a:rPr kumimoji="0" lang="en-US" sz="1600" b="1" i="0" u="none" strike="noStrike" cap="none" normalizeH="0" baseline="0" dirty="0" err="1" smtClean="0">
                          <a:ln>
                            <a:noFill/>
                          </a:ln>
                          <a:solidFill>
                            <a:schemeClr val="tx1"/>
                          </a:solidFill>
                          <a:effectLst/>
                          <a:latin typeface="Arial" charset="0"/>
                        </a:rPr>
                        <a:t>d’enquête</a:t>
                      </a:r>
                      <a:r>
                        <a:rPr kumimoji="0" lang="en-GB" sz="16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err="1" smtClean="0">
                          <a:ln>
                            <a:noFill/>
                          </a:ln>
                          <a:solidFill>
                            <a:schemeClr val="tx1"/>
                          </a:solidFill>
                          <a:effectLst/>
                          <a:latin typeface="Arial" charset="0"/>
                        </a:rPr>
                        <a:t>Periodicité</a:t>
                      </a:r>
                      <a:r>
                        <a:rPr kumimoji="0" lang="en-US" sz="1600" b="1" i="0" u="none" strike="noStrike" cap="none" normalizeH="0" baseline="0" dirty="0" smtClean="0">
                          <a:ln>
                            <a:noFill/>
                          </a:ln>
                          <a:solidFill>
                            <a:schemeClr val="tx1"/>
                          </a:solidFill>
                          <a:effectLst/>
                          <a:latin typeface="Arial" charset="0"/>
                        </a:rPr>
                        <a:t>/ </a:t>
                      </a:r>
                      <a:r>
                        <a:rPr kumimoji="0" lang="fr-FR" sz="1600" b="1" i="0" u="none" strike="noStrike" cap="none" normalizeH="0" baseline="0" dirty="0" smtClean="0">
                          <a:ln>
                            <a:noFill/>
                          </a:ln>
                          <a:solidFill>
                            <a:schemeClr val="tx1"/>
                          </a:solidFill>
                          <a:effectLst/>
                          <a:latin typeface="Arial" charset="0"/>
                        </a:rPr>
                        <a:t>taille d’échantillon</a:t>
                      </a: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61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zh-TW" sz="1400" b="0" i="0" u="none" strike="noStrike" cap="none" normalizeH="0" baseline="0" dirty="0" err="1" smtClean="0">
                          <a:ln>
                            <a:noFill/>
                          </a:ln>
                          <a:solidFill>
                            <a:schemeClr val="tx1"/>
                          </a:solidFill>
                          <a:effectLst/>
                          <a:latin typeface="Arial" charset="0"/>
                          <a:ea typeface="新細明體" charset="-120"/>
                        </a:rPr>
                        <a:t>Liste</a:t>
                      </a:r>
                      <a:r>
                        <a:rPr kumimoji="0" lang="en-US" altLang="zh-TW" sz="1400" b="0" i="0" u="none" strike="noStrike" cap="none" normalizeH="0" baseline="0" dirty="0" smtClean="0">
                          <a:ln>
                            <a:noFill/>
                          </a:ln>
                          <a:solidFill>
                            <a:schemeClr val="tx1"/>
                          </a:solidFill>
                          <a:effectLst/>
                          <a:latin typeface="Arial" charset="0"/>
                          <a:ea typeface="新細明體" charset="-120"/>
                        </a:rPr>
                        <a:t> des exploitations </a:t>
                      </a:r>
                      <a:r>
                        <a:rPr kumimoji="0" lang="en-US" altLang="zh-TW" sz="1400" b="0" i="0" u="none" strike="noStrike" cap="none" normalizeH="0" baseline="0" dirty="0" err="1" smtClean="0">
                          <a:ln>
                            <a:noFill/>
                          </a:ln>
                          <a:solidFill>
                            <a:schemeClr val="tx1"/>
                          </a:solidFill>
                          <a:effectLst/>
                          <a:latin typeface="Arial" charset="0"/>
                          <a:ea typeface="新細明體" charset="-120"/>
                        </a:rPr>
                        <a:t>d’élevage</a:t>
                      </a:r>
                      <a:r>
                        <a:rPr kumimoji="0" lang="en-US" altLang="zh-TW" sz="1400" b="0" i="0" u="none" strike="noStrike" cap="none" normalizeH="0" baseline="0" dirty="0" smtClean="0">
                          <a:ln>
                            <a:noFill/>
                          </a:ln>
                          <a:solidFill>
                            <a:schemeClr val="tx1"/>
                          </a:solidFill>
                          <a:effectLst/>
                          <a:latin typeface="Arial" charset="0"/>
                          <a:ea typeface="新細明體" charset="-120"/>
                        </a:rPr>
                        <a:t> par type </a:t>
                      </a:r>
                      <a:r>
                        <a:rPr kumimoji="0" lang="en-US" altLang="zh-TW" sz="1400" b="0" i="0" u="none" strike="noStrike" cap="none" normalizeH="0" baseline="0" dirty="0" err="1" smtClean="0">
                          <a:ln>
                            <a:noFill/>
                          </a:ln>
                          <a:solidFill>
                            <a:schemeClr val="tx1"/>
                          </a:solidFill>
                          <a:effectLst/>
                          <a:latin typeface="Arial" charset="0"/>
                          <a:ea typeface="新細明體" charset="-120"/>
                        </a:rPr>
                        <a:t>d’élevage</a:t>
                      </a:r>
                      <a:r>
                        <a:rPr kumimoji="0" lang="en-US" altLang="zh-TW" sz="1400" b="0" i="0" u="none" strike="noStrike" cap="none" normalizeH="0" baseline="0" dirty="0" smtClean="0">
                          <a:ln>
                            <a:noFill/>
                          </a:ln>
                          <a:solidFill>
                            <a:schemeClr val="tx1"/>
                          </a:solidFill>
                          <a:effectLst/>
                          <a:latin typeface="Arial" charset="0"/>
                          <a:ea typeface="新細明體" charset="-120"/>
                        </a:rPr>
                        <a:t>,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zh-TW" sz="1400" b="0" i="0" u="none" strike="noStrike" cap="none" normalizeH="0" baseline="0" dirty="0" err="1" smtClean="0">
                          <a:ln>
                            <a:noFill/>
                          </a:ln>
                          <a:solidFill>
                            <a:schemeClr val="tx1"/>
                          </a:solidFill>
                          <a:effectLst/>
                          <a:latin typeface="Arial" charset="0"/>
                          <a:ea typeface="新細明體" charset="-120"/>
                        </a:rPr>
                        <a:t>Effectif</a:t>
                      </a:r>
                      <a:r>
                        <a:rPr kumimoji="0" lang="en-US" altLang="zh-TW" sz="1400" b="0" i="0" u="none" strike="noStrike" cap="none" normalizeH="0" baseline="0" dirty="0" smtClean="0">
                          <a:ln>
                            <a:noFill/>
                          </a:ln>
                          <a:solidFill>
                            <a:schemeClr val="tx1"/>
                          </a:solidFill>
                          <a:effectLst/>
                          <a:latin typeface="Arial" charset="0"/>
                          <a:ea typeface="新細明體" charset="-120"/>
                        </a:rPr>
                        <a:t> du </a:t>
                      </a:r>
                      <a:r>
                        <a:rPr kumimoji="0" lang="en-US" altLang="zh-TW" sz="1400" b="0" i="0" u="none" strike="noStrike" cap="none" normalizeH="0" baseline="0" dirty="0" err="1" smtClean="0">
                          <a:ln>
                            <a:noFill/>
                          </a:ln>
                          <a:solidFill>
                            <a:schemeClr val="tx1"/>
                          </a:solidFill>
                          <a:effectLst/>
                          <a:latin typeface="Arial" charset="0"/>
                          <a:ea typeface="新細明體" charset="-120"/>
                        </a:rPr>
                        <a:t>cheptel</a:t>
                      </a:r>
                      <a:r>
                        <a:rPr kumimoji="0" lang="en-US" altLang="zh-TW" sz="1400" b="0" i="0" u="none" strike="noStrike" cap="none" normalizeH="0" baseline="0" dirty="0" smtClean="0">
                          <a:ln>
                            <a:noFill/>
                          </a:ln>
                          <a:solidFill>
                            <a:schemeClr val="tx1"/>
                          </a:solidFill>
                          <a:effectLst/>
                          <a:latin typeface="Arial" charset="0"/>
                          <a:ea typeface="新細明體" charset="-120"/>
                        </a:rPr>
                        <a:t> pour les petites subdivision </a:t>
                      </a:r>
                      <a:r>
                        <a:rPr kumimoji="0" lang="en-US" altLang="zh-TW" sz="1400" b="0" i="0" u="none" strike="noStrike" cap="none" normalizeH="0" baseline="0" dirty="0" err="1" smtClean="0">
                          <a:ln>
                            <a:noFill/>
                          </a:ln>
                          <a:solidFill>
                            <a:schemeClr val="tx1"/>
                          </a:solidFill>
                          <a:effectLst/>
                          <a:latin typeface="Arial" charset="0"/>
                          <a:ea typeface="新細明體" charset="-120"/>
                        </a:rPr>
                        <a:t>administratives</a:t>
                      </a:r>
                      <a:endParaRPr kumimoji="0" lang="en-GB"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L’expoitation</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pratique</a:t>
                      </a:r>
                      <a:r>
                        <a:rPr kumimoji="0" lang="en-US" sz="1400" b="0" i="0" u="none" strike="noStrike" cap="none" normalizeH="0" baseline="0" dirty="0" smtClean="0">
                          <a:ln>
                            <a:noFill/>
                          </a:ln>
                          <a:solidFill>
                            <a:schemeClr val="tx1"/>
                          </a:solidFill>
                          <a:effectLst/>
                          <a:latin typeface="Arial" charset="0"/>
                        </a:rPr>
                        <a:t>-t-</a:t>
                      </a:r>
                      <a:r>
                        <a:rPr kumimoji="0" lang="en-US" sz="1400" b="0" i="0" u="none" strike="noStrike" cap="none" normalizeH="0" baseline="0" dirty="0" err="1" smtClean="0">
                          <a:ln>
                            <a:noFill/>
                          </a:ln>
                          <a:solidFill>
                            <a:schemeClr val="tx1"/>
                          </a:solidFill>
                          <a:effectLst/>
                          <a:latin typeface="Arial" charset="0"/>
                        </a:rPr>
                        <a:t>elle</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l’élevage</a:t>
                      </a:r>
                      <a:r>
                        <a:rPr kumimoji="0" lang="en-US" sz="14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Si </a:t>
                      </a:r>
                      <a:r>
                        <a:rPr kumimoji="0" lang="en-US" sz="1400" b="0" i="0" u="none" strike="noStrike" cap="none" normalizeH="0" baseline="0" dirty="0" err="1" smtClean="0">
                          <a:ln>
                            <a:noFill/>
                          </a:ln>
                          <a:solidFill>
                            <a:schemeClr val="tx1"/>
                          </a:solidFill>
                          <a:effectLst/>
                          <a:latin typeface="Arial" charset="0"/>
                        </a:rPr>
                        <a:t>oui</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effectif</a:t>
                      </a:r>
                      <a:r>
                        <a:rPr kumimoji="0" lang="en-US" sz="1400" b="0" i="0" u="none" strike="noStrike" cap="none" normalizeH="0" baseline="0" dirty="0" smtClean="0">
                          <a:ln>
                            <a:noFill/>
                          </a:ln>
                          <a:solidFill>
                            <a:schemeClr val="tx1"/>
                          </a:solidFill>
                          <a:effectLst/>
                          <a:latin typeface="Arial" charset="0"/>
                        </a:rPr>
                        <a:t> des </a:t>
                      </a:r>
                      <a:r>
                        <a:rPr kumimoji="0" lang="en-US" sz="1400" b="0" i="0" u="none" strike="noStrike" cap="none" normalizeH="0" baseline="0" dirty="0" err="1" smtClean="0">
                          <a:ln>
                            <a:noFill/>
                          </a:ln>
                          <a:solidFill>
                            <a:schemeClr val="tx1"/>
                          </a:solidFill>
                          <a:effectLst/>
                          <a:latin typeface="Arial" charset="0"/>
                        </a:rPr>
                        <a:t>animaux</a:t>
                      </a:r>
                      <a:r>
                        <a:rPr kumimoji="0" lang="en-US" sz="1400" b="0" i="0" u="none" strike="noStrike" cap="none" normalizeH="0" baseline="0" dirty="0" smtClean="0">
                          <a:ln>
                            <a:noFill/>
                          </a:ln>
                          <a:solidFill>
                            <a:schemeClr val="tx1"/>
                          </a:solidFill>
                          <a:effectLst/>
                          <a:latin typeface="Arial" charset="0"/>
                        </a:rPr>
                        <a:t> </a:t>
                      </a:r>
                      <a:r>
                        <a:rPr kumimoji="0" lang="en-GB" sz="14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Recensement</a:t>
                      </a:r>
                      <a:r>
                        <a:rPr kumimoji="0" lang="en-US" sz="1400" b="0" i="0" u="none" strike="noStrike" cap="none" normalizeH="0" baseline="0" dirty="0" smtClean="0">
                          <a:ln>
                            <a:noFill/>
                          </a:ln>
                          <a:solidFill>
                            <a:schemeClr val="tx1"/>
                          </a:solidFill>
                          <a:effectLst/>
                          <a:latin typeface="Arial" charset="0"/>
                        </a:rPr>
                        <a:t> de la population </a:t>
                      </a:r>
                      <a:r>
                        <a:rPr kumimoji="0" lang="en-US" sz="1400" b="0" i="0" u="none" strike="noStrike" cap="none" normalizeH="0" baseline="0" dirty="0" err="1" smtClean="0">
                          <a:ln>
                            <a:noFill/>
                          </a:ln>
                          <a:solidFill>
                            <a:schemeClr val="tx1"/>
                          </a:solidFill>
                          <a:effectLst/>
                          <a:latin typeface="Arial" charset="0"/>
                        </a:rPr>
                        <a:t>où</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recensement</a:t>
                      </a:r>
                      <a:r>
                        <a:rPr kumimoji="0" lang="en-US" sz="1400" b="0" i="0" u="none" strike="noStrike" cap="none" normalizeH="0" baseline="0" dirty="0" smtClean="0">
                          <a:ln>
                            <a:noFill/>
                          </a:ln>
                          <a:solidFill>
                            <a:schemeClr val="tx1"/>
                          </a:solidFill>
                          <a:effectLst/>
                          <a:latin typeface="Arial" charset="0"/>
                        </a:rPr>
                        <a:t> de </a:t>
                      </a:r>
                      <a:r>
                        <a:rPr kumimoji="0" lang="en-US" sz="1400" b="0" i="0" u="none" strike="noStrike" cap="none" normalizeH="0" baseline="0" dirty="0" err="1" smtClean="0">
                          <a:ln>
                            <a:noFill/>
                          </a:ln>
                          <a:solidFill>
                            <a:schemeClr val="tx1"/>
                          </a:solidFill>
                          <a:effectLst/>
                          <a:latin typeface="Arial" charset="0"/>
                        </a:rPr>
                        <a:t>l’agriculture</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Décennal</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énumération</a:t>
                      </a:r>
                      <a:r>
                        <a:rPr kumimoji="0" lang="en-GB"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complète</a:t>
                      </a:r>
                      <a:r>
                        <a:rPr kumimoji="0" lang="en-US" sz="1400" b="0" i="0" u="none" strike="noStrike" cap="none" normalizeH="0" baseline="0" dirty="0" smtClean="0">
                          <a:ln>
                            <a:noFill/>
                          </a:ln>
                          <a:solidFill>
                            <a:schemeClr val="tx1"/>
                          </a:solidFill>
                          <a:effectLst/>
                          <a:latin typeface="Arial" charset="0"/>
                        </a:rPr>
                        <a:t> </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Système</a:t>
                      </a:r>
                      <a:r>
                        <a:rPr kumimoji="0" lang="en-US" sz="1400" b="0" i="0" u="none" strike="noStrike" cap="none" normalizeH="0" baseline="0" dirty="0" smtClean="0">
                          <a:ln>
                            <a:noFill/>
                          </a:ln>
                          <a:solidFill>
                            <a:schemeClr val="tx1"/>
                          </a:solidFill>
                          <a:effectLst/>
                          <a:latin typeface="Arial" charset="0"/>
                        </a:rPr>
                        <a:t> de production de </a:t>
                      </a:r>
                      <a:r>
                        <a:rPr kumimoji="0" lang="en-US" sz="1400" b="0" i="0" u="none" strike="noStrike" cap="none" normalizeH="0" baseline="0" dirty="0" err="1" smtClean="0">
                          <a:ln>
                            <a:noFill/>
                          </a:ln>
                          <a:solidFill>
                            <a:schemeClr val="tx1"/>
                          </a:solidFill>
                          <a:effectLst/>
                          <a:latin typeface="Arial" charset="0"/>
                        </a:rPr>
                        <a:t>l’élevage</a:t>
                      </a:r>
                      <a:endParaRPr kumimoji="0" lang="en-GB"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zh-TW" sz="1400" b="0" i="0" u="none" strike="noStrike" cap="none" normalizeH="0" baseline="0" dirty="0" err="1" smtClean="0">
                          <a:ln>
                            <a:noFill/>
                          </a:ln>
                          <a:solidFill>
                            <a:schemeClr val="tx1"/>
                          </a:solidFill>
                          <a:effectLst/>
                          <a:latin typeface="Arial" charset="0"/>
                          <a:ea typeface="新細明體" charset="-120"/>
                        </a:rPr>
                        <a:t>Systèmes</a:t>
                      </a:r>
                      <a:r>
                        <a:rPr kumimoji="0" lang="en-US" altLang="zh-TW" sz="1400" b="0" i="0" u="none" strike="noStrike" cap="none" normalizeH="0" baseline="0" dirty="0" smtClean="0">
                          <a:ln>
                            <a:noFill/>
                          </a:ln>
                          <a:solidFill>
                            <a:schemeClr val="tx1"/>
                          </a:solidFill>
                          <a:effectLst/>
                          <a:latin typeface="Arial" charset="0"/>
                          <a:ea typeface="新細明體" charset="-120"/>
                        </a:rPr>
                        <a:t> </a:t>
                      </a:r>
                      <a:r>
                        <a:rPr kumimoji="0" lang="en-US" altLang="zh-TW" sz="1400" b="0" i="0" u="none" strike="noStrike" cap="none" normalizeH="0" baseline="0" dirty="0" err="1" smtClean="0">
                          <a:ln>
                            <a:noFill/>
                          </a:ln>
                          <a:solidFill>
                            <a:schemeClr val="tx1"/>
                          </a:solidFill>
                          <a:effectLst/>
                          <a:latin typeface="Arial" charset="0"/>
                          <a:ea typeface="新細明體" charset="-120"/>
                        </a:rPr>
                        <a:t>d’élevage</a:t>
                      </a:r>
                      <a:r>
                        <a:rPr kumimoji="0" lang="en-US" altLang="zh-TW" sz="1400" b="0" i="0" u="none" strike="noStrike" cap="none" normalizeH="0" baseline="0" dirty="0" smtClean="0">
                          <a:ln>
                            <a:noFill/>
                          </a:ln>
                          <a:solidFill>
                            <a:schemeClr val="tx1"/>
                          </a:solidFill>
                          <a:effectLst/>
                          <a:latin typeface="Arial" charset="0"/>
                          <a:ea typeface="新細明體" charset="-120"/>
                        </a:rPr>
                        <a:t>, mode </a:t>
                      </a:r>
                      <a:r>
                        <a:rPr kumimoji="0" lang="en-US" altLang="zh-TW" sz="1400" b="0" i="0" u="none" strike="noStrike" cap="none" normalizeH="0" baseline="0" dirty="0" err="1" smtClean="0">
                          <a:ln>
                            <a:noFill/>
                          </a:ln>
                          <a:solidFill>
                            <a:schemeClr val="tx1"/>
                          </a:solidFill>
                          <a:effectLst/>
                          <a:latin typeface="Arial" charset="0"/>
                          <a:ea typeface="新細明體" charset="-120"/>
                        </a:rPr>
                        <a:t>d’élevage</a:t>
                      </a:r>
                      <a:r>
                        <a:rPr kumimoji="0" lang="en-US" altLang="zh-TW" sz="1400" b="0" i="0" u="none" strike="noStrike" cap="none" normalizeH="0" baseline="0" dirty="0" smtClean="0">
                          <a:ln>
                            <a:noFill/>
                          </a:ln>
                          <a:solidFill>
                            <a:schemeClr val="tx1"/>
                          </a:solidFill>
                          <a:effectLst/>
                          <a:latin typeface="Arial" charset="0"/>
                          <a:ea typeface="新細明體" charset="-120"/>
                        </a:rPr>
                        <a:t>, </a:t>
                      </a:r>
                      <a:r>
                        <a:rPr kumimoji="0" lang="en-US" altLang="zh-TW" sz="1400" b="0" i="0" u="none" strike="noStrike" cap="none" normalizeH="0" baseline="0" dirty="0" err="1" smtClean="0">
                          <a:ln>
                            <a:noFill/>
                          </a:ln>
                          <a:solidFill>
                            <a:schemeClr val="tx1"/>
                          </a:solidFill>
                          <a:effectLst/>
                          <a:latin typeface="Arial" charset="0"/>
                          <a:ea typeface="新細明體" charset="-120"/>
                        </a:rPr>
                        <a:t>utilisation</a:t>
                      </a:r>
                      <a:r>
                        <a:rPr kumimoji="0" lang="en-US" altLang="zh-TW" sz="1400" b="0" i="0" u="none" strike="noStrike" cap="none" normalizeH="0" baseline="0" dirty="0" smtClean="0">
                          <a:ln>
                            <a:noFill/>
                          </a:ln>
                          <a:solidFill>
                            <a:schemeClr val="tx1"/>
                          </a:solidFill>
                          <a:effectLst/>
                          <a:latin typeface="Arial" charset="0"/>
                          <a:ea typeface="新細明體" charset="-120"/>
                        </a:rPr>
                        <a:t> des services </a:t>
                      </a:r>
                      <a:r>
                        <a:rPr kumimoji="0" lang="en-US" altLang="zh-TW" sz="1400" b="0" i="0" u="none" strike="noStrike" cap="none" normalizeH="0" baseline="0" dirty="0" err="1" smtClean="0">
                          <a:ln>
                            <a:noFill/>
                          </a:ln>
                          <a:solidFill>
                            <a:schemeClr val="tx1"/>
                          </a:solidFill>
                          <a:effectLst/>
                          <a:latin typeface="Arial" charset="0"/>
                          <a:ea typeface="新細明體" charset="-120"/>
                        </a:rPr>
                        <a:t>vétérinaires</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RGA/ </a:t>
                      </a:r>
                      <a:r>
                        <a:rPr kumimoji="0" lang="en-US" sz="1400" b="0" i="0" u="none" strike="noStrike" cap="none" normalizeH="0" baseline="0" dirty="0" err="1" smtClean="0">
                          <a:ln>
                            <a:noFill/>
                          </a:ln>
                          <a:solidFill>
                            <a:schemeClr val="tx1"/>
                          </a:solidFill>
                          <a:effectLst/>
                          <a:latin typeface="Arial" charset="0"/>
                        </a:rPr>
                        <a:t>Enquête</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sur</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l’élevage</a:t>
                      </a:r>
                      <a:r>
                        <a:rPr kumimoji="0" lang="en-US" sz="1400" b="0" i="0" u="none" strike="noStrike" cap="none" normalizeH="0" baseline="0" dirty="0" smtClean="0">
                          <a:ln>
                            <a:noFill/>
                          </a:ln>
                          <a:solidFill>
                            <a:schemeClr val="tx1"/>
                          </a:solidFill>
                          <a:effectLst/>
                          <a:latin typeface="Arial" charset="0"/>
                        </a:rPr>
                        <a:t> </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zh-TW" sz="1400" b="0" i="0" u="none" strike="noStrike" cap="none" normalizeH="0" baseline="0" dirty="0" err="1" smtClean="0">
                          <a:ln>
                            <a:noFill/>
                          </a:ln>
                          <a:solidFill>
                            <a:schemeClr val="tx1"/>
                          </a:solidFill>
                          <a:effectLst/>
                          <a:latin typeface="Arial" charset="0"/>
                          <a:ea typeface="新細明體" charset="-120"/>
                        </a:rPr>
                        <a:t>Décennal</a:t>
                      </a:r>
                      <a:r>
                        <a:rPr kumimoji="0" lang="en-US" altLang="zh-TW" sz="1400" b="0" i="0" u="none" strike="noStrike" cap="none" normalizeH="0" baseline="0" dirty="0" smtClean="0">
                          <a:ln>
                            <a:noFill/>
                          </a:ln>
                          <a:solidFill>
                            <a:schemeClr val="tx1"/>
                          </a:solidFill>
                          <a:effectLst/>
                          <a:latin typeface="Arial" charset="0"/>
                          <a:ea typeface="新細明體" charset="-120"/>
                        </a:rPr>
                        <a:t>, </a:t>
                      </a:r>
                      <a:r>
                        <a:rPr kumimoji="0" lang="en-US" altLang="zh-TW" sz="1400" b="0" i="0" u="none" strike="noStrike" cap="none" normalizeH="0" baseline="0" dirty="0" err="1" smtClean="0">
                          <a:ln>
                            <a:noFill/>
                          </a:ln>
                          <a:solidFill>
                            <a:schemeClr val="tx1"/>
                          </a:solidFill>
                          <a:effectLst/>
                          <a:latin typeface="Arial" charset="0"/>
                          <a:ea typeface="新細明體" charset="-120"/>
                        </a:rPr>
                        <a:t>tous</a:t>
                      </a:r>
                      <a:r>
                        <a:rPr kumimoji="0" lang="en-US" altLang="zh-TW" sz="1400" b="0" i="0" u="none" strike="noStrike" cap="none" normalizeH="0" baseline="0" dirty="0" smtClean="0">
                          <a:ln>
                            <a:noFill/>
                          </a:ln>
                          <a:solidFill>
                            <a:schemeClr val="tx1"/>
                          </a:solidFill>
                          <a:effectLst/>
                          <a:latin typeface="Arial" charset="0"/>
                          <a:ea typeface="新細明體" charset="-120"/>
                        </a:rPr>
                        <a:t> les 5 </a:t>
                      </a:r>
                      <a:r>
                        <a:rPr kumimoji="0" lang="en-US" altLang="zh-TW" sz="1400" b="0" i="0" u="none" strike="noStrike" cap="none" normalizeH="0" baseline="0" dirty="0" err="1" smtClean="0">
                          <a:ln>
                            <a:noFill/>
                          </a:ln>
                          <a:solidFill>
                            <a:schemeClr val="tx1"/>
                          </a:solidFill>
                          <a:effectLst/>
                          <a:latin typeface="Arial" charset="0"/>
                          <a:ea typeface="新細明體" charset="-120"/>
                        </a:rPr>
                        <a:t>ans</a:t>
                      </a:r>
                      <a:r>
                        <a:rPr kumimoji="0" lang="en-US" altLang="zh-TW" sz="1400" b="0" i="0" u="none" strike="noStrike" cap="none" normalizeH="0" baseline="0" dirty="0" smtClean="0">
                          <a:ln>
                            <a:noFill/>
                          </a:ln>
                          <a:solidFill>
                            <a:schemeClr val="tx1"/>
                          </a:solidFill>
                          <a:effectLst/>
                          <a:latin typeface="Arial" charset="0"/>
                          <a:ea typeface="新細明體" charset="-120"/>
                        </a:rPr>
                        <a:t>, </a:t>
                      </a:r>
                      <a:r>
                        <a:rPr kumimoji="0" lang="en-US" altLang="zh-TW" sz="1400" b="0" i="0" u="none" strike="noStrike" cap="none" normalizeH="0" baseline="0" dirty="0" err="1" smtClean="0">
                          <a:ln>
                            <a:noFill/>
                          </a:ln>
                          <a:solidFill>
                            <a:schemeClr val="tx1"/>
                          </a:solidFill>
                          <a:effectLst/>
                          <a:latin typeface="Arial" charset="0"/>
                          <a:ea typeface="新細明體" charset="-120"/>
                        </a:rPr>
                        <a:t>Enquête</a:t>
                      </a:r>
                      <a:r>
                        <a:rPr kumimoji="0" lang="en-US" altLang="zh-TW" sz="1400" b="0" i="0" u="none" strike="noStrike" cap="none" normalizeH="0" baseline="0" dirty="0" smtClean="0">
                          <a:ln>
                            <a:noFill/>
                          </a:ln>
                          <a:solidFill>
                            <a:schemeClr val="tx1"/>
                          </a:solidFill>
                          <a:effectLst/>
                          <a:latin typeface="Arial" charset="0"/>
                          <a:ea typeface="新細明體" charset="-120"/>
                        </a:rPr>
                        <a:t> par </a:t>
                      </a:r>
                      <a:r>
                        <a:rPr kumimoji="0" lang="en-US" altLang="zh-TW" sz="1400" b="0" i="0" u="none" strike="noStrike" cap="none" normalizeH="0" baseline="0" dirty="0" err="1" smtClean="0">
                          <a:ln>
                            <a:noFill/>
                          </a:ln>
                          <a:solidFill>
                            <a:schemeClr val="tx1"/>
                          </a:solidFill>
                          <a:effectLst/>
                          <a:latin typeface="Arial" charset="0"/>
                          <a:ea typeface="新細明體" charset="-120"/>
                        </a:rPr>
                        <a:t>sondage</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61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charset="0"/>
                          <a:ea typeface="新細明體" charset="-120"/>
                          <a:cs typeface="Arial" charset="0"/>
                        </a:rPr>
                        <a:t>Production de </a:t>
                      </a:r>
                      <a:r>
                        <a:rPr kumimoji="0" lang="en-US" sz="1400" b="0" i="0" u="none" strike="noStrike" cap="none" normalizeH="0" baseline="0" dirty="0" err="1" smtClean="0">
                          <a:ln>
                            <a:noFill/>
                          </a:ln>
                          <a:solidFill>
                            <a:schemeClr val="tx1"/>
                          </a:solidFill>
                          <a:effectLst/>
                          <a:latin typeface="Arial" charset="0"/>
                          <a:ea typeface="新細明體" charset="-120"/>
                          <a:cs typeface="Arial" charset="0"/>
                        </a:rPr>
                        <a:t>l’élevage</a:t>
                      </a:r>
                      <a:endParaRPr kumimoji="0" lang="en-GB" sz="1400" b="0" i="0" u="none" strike="noStrike" cap="none" normalizeH="0" baseline="0" dirty="0" smtClean="0">
                        <a:ln>
                          <a:noFill/>
                        </a:ln>
                        <a:solidFill>
                          <a:schemeClr val="tx1"/>
                        </a:solidFill>
                        <a:effectLst/>
                        <a:latin typeface="Arial" charset="0"/>
                        <a:ea typeface="新細明體" charset="-12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Structure par </a:t>
                      </a:r>
                      <a:r>
                        <a:rPr kumimoji="0" lang="en-US" sz="1400" b="0" i="0" u="none" strike="noStrike" cap="none" normalizeH="0" baseline="0" dirty="0" err="1" smtClean="0">
                          <a:ln>
                            <a:noFill/>
                          </a:ln>
                          <a:solidFill>
                            <a:schemeClr val="tx1"/>
                          </a:solidFill>
                          <a:effectLst/>
                          <a:latin typeface="Arial" charset="0"/>
                        </a:rPr>
                        <a:t>âge</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Naissances</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mortalités</a:t>
                      </a:r>
                      <a:r>
                        <a:rPr kumimoji="0" lang="en-US" sz="1400" b="0" i="0" u="none" strike="noStrike" cap="none" normalizeH="0" baseline="0" dirty="0" smtClean="0">
                          <a:ln>
                            <a:noFill/>
                          </a:ln>
                          <a:solidFill>
                            <a:schemeClr val="tx1"/>
                          </a:solidFill>
                          <a:effectLst/>
                          <a:latin typeface="Arial" charset="0"/>
                        </a:rPr>
                        <a:t>, acquisitions, </a:t>
                      </a:r>
                      <a:r>
                        <a:rPr kumimoji="0" lang="en-US" sz="1400" b="0" i="0" u="none" strike="noStrike" cap="none" normalizeH="0" baseline="0" dirty="0" err="1" smtClean="0">
                          <a:ln>
                            <a:noFill/>
                          </a:ln>
                          <a:solidFill>
                            <a:schemeClr val="tx1"/>
                          </a:solidFill>
                          <a:effectLst/>
                          <a:latin typeface="Arial" charset="0"/>
                        </a:rPr>
                        <a:t>abbatages</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statut</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laitier</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zh-TW" sz="1400" b="0" i="0" u="none" strike="noStrike" cap="none" normalizeH="0" baseline="0" dirty="0" err="1" smtClean="0">
                          <a:ln>
                            <a:noFill/>
                          </a:ln>
                          <a:solidFill>
                            <a:schemeClr val="tx1"/>
                          </a:solidFill>
                          <a:effectLst/>
                          <a:latin typeface="Arial" charset="0"/>
                          <a:ea typeface="新細明體" charset="-120"/>
                        </a:rPr>
                        <a:t>Enquête</a:t>
                      </a:r>
                      <a:r>
                        <a:rPr kumimoji="0" lang="en-US" altLang="zh-TW" sz="1400" b="0" i="0" u="none" strike="noStrike" cap="none" normalizeH="0" baseline="0" dirty="0" smtClean="0">
                          <a:ln>
                            <a:noFill/>
                          </a:ln>
                          <a:solidFill>
                            <a:schemeClr val="tx1"/>
                          </a:solidFill>
                          <a:effectLst/>
                          <a:latin typeface="Arial" charset="0"/>
                          <a:ea typeface="新細明體" charset="-120"/>
                        </a:rPr>
                        <a:t> </a:t>
                      </a:r>
                      <a:r>
                        <a:rPr kumimoji="0" lang="en-US" altLang="zh-TW" sz="1400" b="0" i="0" u="none" strike="noStrike" cap="none" normalizeH="0" baseline="0" dirty="0" err="1" smtClean="0">
                          <a:ln>
                            <a:noFill/>
                          </a:ln>
                          <a:solidFill>
                            <a:schemeClr val="tx1"/>
                          </a:solidFill>
                          <a:effectLst/>
                          <a:latin typeface="Arial" charset="0"/>
                          <a:ea typeface="新細明體" charset="-120"/>
                        </a:rPr>
                        <a:t>spécifique</a:t>
                      </a:r>
                      <a:r>
                        <a:rPr kumimoji="0" lang="en-US" altLang="zh-TW" sz="1400" b="0" i="0" u="none" strike="noStrike" cap="none" normalizeH="0" baseline="0" dirty="0" smtClean="0">
                          <a:ln>
                            <a:noFill/>
                          </a:ln>
                          <a:solidFill>
                            <a:schemeClr val="tx1"/>
                          </a:solidFill>
                          <a:effectLst/>
                          <a:latin typeface="Arial" charset="0"/>
                          <a:ea typeface="新細明體" charset="-120"/>
                        </a:rPr>
                        <a:t> </a:t>
                      </a:r>
                      <a:r>
                        <a:rPr kumimoji="0" lang="en-US" altLang="zh-TW" sz="1400" b="0" i="0" u="none" strike="noStrike" cap="none" normalizeH="0" baseline="0" dirty="0" err="1" smtClean="0">
                          <a:ln>
                            <a:noFill/>
                          </a:ln>
                          <a:solidFill>
                            <a:schemeClr val="tx1"/>
                          </a:solidFill>
                          <a:effectLst/>
                          <a:latin typeface="Arial" charset="0"/>
                          <a:ea typeface="新細明體" charset="-120"/>
                        </a:rPr>
                        <a:t>sur</a:t>
                      </a:r>
                      <a:r>
                        <a:rPr kumimoji="0" lang="en-US" altLang="zh-TW" sz="1400" b="0" i="0" u="none" strike="noStrike" cap="none" normalizeH="0" baseline="0" dirty="0" smtClean="0">
                          <a:ln>
                            <a:noFill/>
                          </a:ln>
                          <a:solidFill>
                            <a:schemeClr val="tx1"/>
                          </a:solidFill>
                          <a:effectLst/>
                          <a:latin typeface="Arial" charset="0"/>
                          <a:ea typeface="新細明體" charset="-120"/>
                        </a:rPr>
                        <a:t> </a:t>
                      </a:r>
                      <a:r>
                        <a:rPr kumimoji="0" lang="en-US" altLang="zh-TW" sz="1400" b="0" i="0" u="none" strike="noStrike" cap="none" normalizeH="0" baseline="0" dirty="0" err="1" smtClean="0">
                          <a:ln>
                            <a:noFill/>
                          </a:ln>
                          <a:solidFill>
                            <a:schemeClr val="tx1"/>
                          </a:solidFill>
                          <a:effectLst/>
                          <a:latin typeface="Arial" charset="0"/>
                          <a:ea typeface="新細明體" charset="-120"/>
                        </a:rPr>
                        <a:t>l’élevage</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Annuel</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échantillon</a:t>
                      </a:r>
                      <a:r>
                        <a:rPr kumimoji="0" lang="en-US" sz="1400" b="0" i="0" u="none" strike="noStrike" cap="none" normalizeH="0" baseline="0" dirty="0" smtClean="0">
                          <a:ln>
                            <a:noFill/>
                          </a:ln>
                          <a:solidFill>
                            <a:schemeClr val="tx1"/>
                          </a:solidFill>
                          <a:effectLst/>
                          <a:latin typeface="Arial" charset="0"/>
                        </a:rPr>
                        <a:t> large </a:t>
                      </a:r>
                      <a:r>
                        <a:rPr kumimoji="0" lang="en-US" sz="1400" b="0" i="0" u="none" strike="noStrike" cap="none" normalizeH="0" baseline="0" dirty="0" err="1" smtClean="0">
                          <a:ln>
                            <a:noFill/>
                          </a:ln>
                          <a:solidFill>
                            <a:schemeClr val="tx1"/>
                          </a:solidFill>
                          <a:effectLst/>
                          <a:latin typeface="Arial" charset="0"/>
                        </a:rPr>
                        <a:t>suffisant</a:t>
                      </a:r>
                      <a:r>
                        <a:rPr kumimoji="0" lang="en-GB" sz="14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43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ea typeface="新細明體" charset="-120"/>
                          <a:cs typeface="Arial" charset="0"/>
                        </a:rPr>
                        <a:t>Rendement</a:t>
                      </a:r>
                      <a:r>
                        <a:rPr kumimoji="0" lang="en-US" sz="1400" b="0" i="0" u="none" strike="noStrike" cap="none" normalizeH="0" baseline="0" dirty="0" smtClean="0">
                          <a:ln>
                            <a:noFill/>
                          </a:ln>
                          <a:solidFill>
                            <a:schemeClr val="tx1"/>
                          </a:solidFill>
                          <a:effectLst/>
                          <a:latin typeface="Arial" charset="0"/>
                          <a:ea typeface="新細明體" charset="-120"/>
                          <a:cs typeface="Arial" charset="0"/>
                        </a:rPr>
                        <a:t> de </a:t>
                      </a:r>
                      <a:r>
                        <a:rPr kumimoji="0" lang="en-US" sz="1400" b="0" i="0" u="none" strike="noStrike" cap="none" normalizeH="0" baseline="0" dirty="0" err="1" smtClean="0">
                          <a:ln>
                            <a:noFill/>
                          </a:ln>
                          <a:solidFill>
                            <a:schemeClr val="tx1"/>
                          </a:solidFill>
                          <a:effectLst/>
                          <a:latin typeface="Arial" charset="0"/>
                          <a:ea typeface="新細明體" charset="-120"/>
                          <a:cs typeface="Arial" charset="0"/>
                        </a:rPr>
                        <a:t>l’élevage</a:t>
                      </a:r>
                      <a:endParaRPr kumimoji="0" lang="en-GB" sz="1400" b="0" i="0" u="none" strike="noStrike" cap="none" normalizeH="0" baseline="0" dirty="0" smtClean="0">
                        <a:ln>
                          <a:noFill/>
                        </a:ln>
                        <a:solidFill>
                          <a:schemeClr val="tx1"/>
                        </a:solidFill>
                        <a:effectLst/>
                        <a:latin typeface="Arial" charset="0"/>
                        <a:ea typeface="新細明體" charset="-12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Rendement</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laitier</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poids</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carcasse</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rendement</a:t>
                      </a:r>
                      <a:r>
                        <a:rPr kumimoji="0" lang="en-US" sz="1400" b="0" i="0" u="none" strike="noStrike" cap="none" normalizeH="0" baseline="0" dirty="0" smtClean="0">
                          <a:ln>
                            <a:noFill/>
                          </a:ln>
                          <a:solidFill>
                            <a:schemeClr val="tx1"/>
                          </a:solidFill>
                          <a:effectLst/>
                          <a:latin typeface="Arial" charset="0"/>
                        </a:rPr>
                        <a:t> de </a:t>
                      </a:r>
                      <a:r>
                        <a:rPr kumimoji="0" lang="en-US" sz="1400" b="0" i="0" u="none" strike="noStrike" cap="none" normalizeH="0" baseline="0" dirty="0" err="1" smtClean="0">
                          <a:ln>
                            <a:noFill/>
                          </a:ln>
                          <a:solidFill>
                            <a:schemeClr val="tx1"/>
                          </a:solidFill>
                          <a:effectLst/>
                          <a:latin typeface="Arial" charset="0"/>
                        </a:rPr>
                        <a:t>miel</a:t>
                      </a:r>
                      <a:r>
                        <a:rPr kumimoji="0" lang="en-GB" sz="14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altLang="zh-TW" sz="1400" b="0" i="0" u="none" strike="noStrike" cap="none" normalizeH="0" baseline="0" dirty="0" err="1" smtClean="0">
                          <a:ln>
                            <a:noFill/>
                          </a:ln>
                          <a:solidFill>
                            <a:schemeClr val="tx1"/>
                          </a:solidFill>
                          <a:effectLst/>
                          <a:latin typeface="Arial" charset="0"/>
                          <a:ea typeface="新細明體" charset="-120"/>
                        </a:rPr>
                        <a:t>Enquête</a:t>
                      </a:r>
                      <a:r>
                        <a:rPr kumimoji="0" lang="en-US" altLang="zh-TW" sz="1400" b="0" i="0" u="none" strike="noStrike" cap="none" normalizeH="0" baseline="0" dirty="0" smtClean="0">
                          <a:ln>
                            <a:noFill/>
                          </a:ln>
                          <a:solidFill>
                            <a:schemeClr val="tx1"/>
                          </a:solidFill>
                          <a:effectLst/>
                          <a:latin typeface="Arial" charset="0"/>
                          <a:ea typeface="新細明體" charset="-120"/>
                        </a:rPr>
                        <a:t> </a:t>
                      </a:r>
                      <a:r>
                        <a:rPr kumimoji="0" lang="en-US" altLang="zh-TW" sz="1400" b="0" i="0" u="none" strike="noStrike" cap="none" normalizeH="0" baseline="0" dirty="0" err="1" smtClean="0">
                          <a:ln>
                            <a:noFill/>
                          </a:ln>
                          <a:solidFill>
                            <a:schemeClr val="tx1"/>
                          </a:solidFill>
                          <a:effectLst/>
                          <a:latin typeface="Arial" charset="0"/>
                          <a:ea typeface="新細明體" charset="-120"/>
                        </a:rPr>
                        <a:t>sur</a:t>
                      </a:r>
                      <a:r>
                        <a:rPr kumimoji="0" lang="en-US" altLang="zh-TW" sz="1400" b="0" i="0" u="none" strike="noStrike" cap="none" normalizeH="0" baseline="0" dirty="0" smtClean="0">
                          <a:ln>
                            <a:noFill/>
                          </a:ln>
                          <a:solidFill>
                            <a:schemeClr val="tx1"/>
                          </a:solidFill>
                          <a:effectLst/>
                          <a:latin typeface="Arial" charset="0"/>
                          <a:ea typeface="新細明體" charset="-120"/>
                        </a:rPr>
                        <a:t> les </a:t>
                      </a:r>
                      <a:r>
                        <a:rPr kumimoji="0" lang="en-US" altLang="zh-TW" sz="1400" b="0" i="0" u="none" strike="noStrike" cap="none" normalizeH="0" baseline="0" dirty="0" err="1" smtClean="0">
                          <a:ln>
                            <a:noFill/>
                          </a:ln>
                          <a:solidFill>
                            <a:schemeClr val="tx1"/>
                          </a:solidFill>
                          <a:effectLst/>
                          <a:latin typeface="Arial" charset="0"/>
                          <a:ea typeface="新細明體" charset="-120"/>
                        </a:rPr>
                        <a:t>rendements</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Tous</a:t>
                      </a:r>
                      <a:r>
                        <a:rPr kumimoji="0" lang="en-US" sz="1400" b="0" i="0" u="none" strike="noStrike" cap="none" normalizeH="0" baseline="0" dirty="0" smtClean="0">
                          <a:ln>
                            <a:noFill/>
                          </a:ln>
                          <a:solidFill>
                            <a:schemeClr val="tx1"/>
                          </a:solidFill>
                          <a:effectLst/>
                          <a:latin typeface="Arial" charset="0"/>
                        </a:rPr>
                        <a:t> les 5 </a:t>
                      </a:r>
                      <a:r>
                        <a:rPr kumimoji="0" lang="en-US" sz="1400" b="0" i="0" u="none" strike="noStrike" cap="none" normalizeH="0" baseline="0" dirty="0" err="1" smtClean="0">
                          <a:ln>
                            <a:noFill/>
                          </a:ln>
                          <a:solidFill>
                            <a:schemeClr val="tx1"/>
                          </a:solidFill>
                          <a:effectLst/>
                          <a:latin typeface="Arial" charset="0"/>
                        </a:rPr>
                        <a:t>ans</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échantillon</a:t>
                      </a: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err="1" smtClean="0">
                          <a:ln>
                            <a:noFill/>
                          </a:ln>
                          <a:solidFill>
                            <a:schemeClr val="tx1"/>
                          </a:solidFill>
                          <a:effectLst/>
                          <a:latin typeface="Arial" charset="0"/>
                        </a:rPr>
                        <a:t>léger</a:t>
                      </a:r>
                      <a:endParaRPr kumimoji="0" lang="en-GB"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F5F430-74C1-4471-B5AC-CD031FFC82BF}" type="slidenum">
              <a:rPr lang="en-US"/>
              <a:pPr/>
              <a:t>9</a:t>
            </a:fld>
            <a:endParaRPr lang="en-US"/>
          </a:p>
        </p:txBody>
      </p:sp>
      <p:sp>
        <p:nvSpPr>
          <p:cNvPr id="222210" name="AutoShape 2"/>
          <p:cNvSpPr>
            <a:spLocks noGrp="1" noChangeArrowheads="1"/>
          </p:cNvSpPr>
          <p:nvPr>
            <p:ph type="title"/>
          </p:nvPr>
        </p:nvSpPr>
        <p:spPr>
          <a:xfrm>
            <a:off x="762000" y="1000108"/>
            <a:ext cx="7924800" cy="904892"/>
          </a:xfrm>
        </p:spPr>
        <p:txBody>
          <a:bodyPr/>
          <a:lstStyle/>
          <a:p>
            <a:pPr algn="ctr">
              <a:lnSpc>
                <a:spcPct val="100000"/>
              </a:lnSpc>
            </a:pPr>
            <a:r>
              <a:rPr lang="en-US" sz="2800" dirty="0" smtClean="0"/>
              <a:t>En </a:t>
            </a:r>
            <a:r>
              <a:rPr lang="en-US" sz="2800" dirty="0" err="1" smtClean="0"/>
              <a:t>ce</a:t>
            </a:r>
            <a:r>
              <a:rPr lang="en-US" sz="2800" dirty="0" smtClean="0"/>
              <a:t> qui </a:t>
            </a:r>
            <a:r>
              <a:rPr lang="en-US" sz="2800" dirty="0" err="1" smtClean="0"/>
              <a:t>concerne</a:t>
            </a:r>
            <a:r>
              <a:rPr lang="en-US" sz="2800" dirty="0" smtClean="0"/>
              <a:t> </a:t>
            </a:r>
            <a:r>
              <a:rPr lang="en-US" sz="2800" dirty="0" err="1" smtClean="0"/>
              <a:t>l’acquaculture</a:t>
            </a:r>
            <a:endParaRPr lang="en-GB" sz="2800" dirty="0"/>
          </a:p>
        </p:txBody>
      </p:sp>
      <p:sp>
        <p:nvSpPr>
          <p:cNvPr id="222211" name="Rectangle 3"/>
          <p:cNvSpPr>
            <a:spLocks noGrp="1" noChangeArrowheads="1"/>
          </p:cNvSpPr>
          <p:nvPr>
            <p:ph type="body" idx="1"/>
          </p:nvPr>
        </p:nvSpPr>
        <p:spPr>
          <a:xfrm>
            <a:off x="838201" y="2362200"/>
            <a:ext cx="7662890" cy="4210072"/>
          </a:xfrm>
        </p:spPr>
        <p:txBody>
          <a:bodyPr/>
          <a:lstStyle/>
          <a:p>
            <a:pPr>
              <a:lnSpc>
                <a:spcPct val="80000"/>
              </a:lnSpc>
            </a:pPr>
            <a:r>
              <a:rPr lang="en-US" altLang="zh-TW" sz="2000" dirty="0" err="1" smtClean="0">
                <a:ea typeface="新細明體" charset="-120"/>
              </a:rPr>
              <a:t>Enumération</a:t>
            </a:r>
            <a:r>
              <a:rPr lang="en-US" altLang="zh-TW" sz="2000" dirty="0" smtClean="0">
                <a:ea typeface="新細明體" charset="-120"/>
              </a:rPr>
              <a:t> </a:t>
            </a:r>
            <a:r>
              <a:rPr lang="en-US" altLang="zh-TW" sz="2000" dirty="0" err="1" smtClean="0">
                <a:ea typeface="新細明體" charset="-120"/>
              </a:rPr>
              <a:t>complète</a:t>
            </a:r>
            <a:r>
              <a:rPr lang="en-US" altLang="zh-TW" sz="2000" dirty="0" smtClean="0">
                <a:ea typeface="新細明體" charset="-120"/>
              </a:rPr>
              <a:t> (</a:t>
            </a:r>
            <a:r>
              <a:rPr lang="en-US" altLang="zh-TW" sz="2000" dirty="0" err="1" smtClean="0">
                <a:ea typeface="新細明體" charset="-120"/>
              </a:rPr>
              <a:t>nombre</a:t>
            </a:r>
            <a:r>
              <a:rPr lang="en-US" altLang="zh-TW" sz="2000" dirty="0" smtClean="0">
                <a:ea typeface="新細明體" charset="-120"/>
              </a:rPr>
              <a:t> </a:t>
            </a:r>
            <a:r>
              <a:rPr lang="en-US" altLang="zh-TW" sz="2000" dirty="0" err="1" smtClean="0">
                <a:ea typeface="新細明體" charset="-120"/>
              </a:rPr>
              <a:t>d’exploitations</a:t>
            </a:r>
            <a:r>
              <a:rPr lang="en-US" altLang="zh-TW" sz="2000" dirty="0" smtClean="0">
                <a:ea typeface="新細明體" charset="-120"/>
              </a:rPr>
              <a:t>, constitution de base de </a:t>
            </a:r>
            <a:r>
              <a:rPr lang="en-US" altLang="zh-TW" sz="2000" dirty="0" err="1" smtClean="0">
                <a:ea typeface="新細明體" charset="-120"/>
              </a:rPr>
              <a:t>sondage</a:t>
            </a:r>
            <a:r>
              <a:rPr lang="en-US" altLang="zh-TW" sz="2000" dirty="0" smtClean="0">
                <a:ea typeface="新細明體" charset="-120"/>
              </a:rPr>
              <a:t>)</a:t>
            </a:r>
            <a:endParaRPr lang="en-US" altLang="zh-TW" sz="2000" dirty="0">
              <a:ea typeface="新細明體" charset="-120"/>
            </a:endParaRPr>
          </a:p>
          <a:p>
            <a:pPr lvl="1">
              <a:lnSpc>
                <a:spcPct val="80000"/>
              </a:lnSpc>
            </a:pPr>
            <a:r>
              <a:rPr lang="en-US" altLang="zh-TW" sz="1800" dirty="0" err="1" smtClean="0">
                <a:ea typeface="新細明體" charset="-120"/>
              </a:rPr>
              <a:t>présence</a:t>
            </a:r>
            <a:r>
              <a:rPr lang="en-US" altLang="zh-TW" sz="1800" dirty="0" smtClean="0">
                <a:ea typeface="新細明體" charset="-120"/>
              </a:rPr>
              <a:t> </a:t>
            </a:r>
            <a:r>
              <a:rPr lang="en-US" altLang="zh-TW" sz="1800" dirty="0" err="1" smtClean="0">
                <a:ea typeface="新細明體" charset="-120"/>
              </a:rPr>
              <a:t>d’aquaculture</a:t>
            </a:r>
            <a:r>
              <a:rPr lang="en-US" altLang="zh-TW" sz="1800" dirty="0" smtClean="0">
                <a:ea typeface="新細明體" charset="-120"/>
              </a:rPr>
              <a:t> (RGA)</a:t>
            </a:r>
            <a:endParaRPr lang="en-US" altLang="zh-TW" sz="1800" dirty="0">
              <a:ea typeface="新細明體" charset="-120"/>
            </a:endParaRPr>
          </a:p>
          <a:p>
            <a:pPr>
              <a:lnSpc>
                <a:spcPct val="80000"/>
              </a:lnSpc>
            </a:pPr>
            <a:r>
              <a:rPr lang="en-US" altLang="zh-TW" sz="2000" dirty="0" err="1" smtClean="0">
                <a:ea typeface="新細明體" charset="-120"/>
              </a:rPr>
              <a:t>Enquête</a:t>
            </a:r>
            <a:r>
              <a:rPr lang="en-US" altLang="zh-TW" sz="2000" dirty="0" smtClean="0">
                <a:ea typeface="新細明體" charset="-120"/>
              </a:rPr>
              <a:t> par </a:t>
            </a:r>
            <a:r>
              <a:rPr lang="en-US" altLang="zh-TW" sz="2000" dirty="0" err="1" smtClean="0">
                <a:ea typeface="新細明體" charset="-120"/>
              </a:rPr>
              <a:t>sondage</a:t>
            </a:r>
            <a:r>
              <a:rPr lang="en-US" altLang="zh-TW" sz="2000" dirty="0" smtClean="0">
                <a:ea typeface="新細明體" charset="-120"/>
              </a:rPr>
              <a:t>.  </a:t>
            </a:r>
            <a:endParaRPr lang="en-GB" altLang="zh-TW" sz="2000" dirty="0">
              <a:ea typeface="新細明體" charset="-120"/>
            </a:endParaRPr>
          </a:p>
          <a:p>
            <a:pPr lvl="1">
              <a:lnSpc>
                <a:spcPct val="80000"/>
              </a:lnSpc>
            </a:pPr>
            <a:r>
              <a:rPr lang="fr-FR" sz="1800" dirty="0" smtClean="0"/>
              <a:t>Superficie affectée à l’aquaculture, selon le type de site </a:t>
            </a:r>
          </a:p>
          <a:p>
            <a:pPr lvl="1">
              <a:lnSpc>
                <a:spcPct val="80000"/>
              </a:lnSpc>
            </a:pPr>
            <a:r>
              <a:rPr lang="fr-FR" sz="1800" dirty="0" smtClean="0"/>
              <a:t>Superficie affectée à l’aquaculture, par type d’installation de production </a:t>
            </a:r>
          </a:p>
          <a:p>
            <a:pPr lvl="1">
              <a:lnSpc>
                <a:spcPct val="80000"/>
              </a:lnSpc>
            </a:pPr>
            <a:r>
              <a:rPr lang="fr-FR" sz="1800" dirty="0" smtClean="0"/>
              <a:t>Superficie affectée à l’aquaculture par type d’eau</a:t>
            </a:r>
            <a:endParaRPr lang="en-GB" altLang="zh-TW" sz="1800" dirty="0">
              <a:ea typeface="新細明體" charset="-120"/>
            </a:endParaRPr>
          </a:p>
          <a:p>
            <a:pPr lvl="1">
              <a:lnSpc>
                <a:spcPct val="80000"/>
              </a:lnSpc>
            </a:pPr>
            <a:r>
              <a:rPr lang="fr-FR" sz="1800" dirty="0" smtClean="0"/>
              <a:t>Origine des eaux utilisées pour l’aquaculture </a:t>
            </a:r>
          </a:p>
          <a:p>
            <a:pPr lvl="1">
              <a:lnSpc>
                <a:spcPct val="80000"/>
              </a:lnSpc>
            </a:pPr>
            <a:r>
              <a:rPr lang="fr-FR" sz="1800" dirty="0" smtClean="0"/>
              <a:t>Type d’organisme aquacole élevé </a:t>
            </a:r>
            <a:endParaRPr lang="en-US" altLang="zh-TW" sz="1800" dirty="0" smtClean="0">
              <a:ea typeface="新細明體" charset="-120"/>
            </a:endParaRPr>
          </a:p>
          <a:p>
            <a:pPr>
              <a:lnSpc>
                <a:spcPct val="80000"/>
              </a:lnSpc>
            </a:pPr>
            <a:r>
              <a:rPr lang="en-US" altLang="zh-TW" sz="2000" dirty="0" err="1" smtClean="0">
                <a:ea typeface="新細明體" charset="-120"/>
              </a:rPr>
              <a:t>Dans</a:t>
            </a:r>
            <a:r>
              <a:rPr lang="en-US" altLang="zh-TW" sz="2000" dirty="0" smtClean="0">
                <a:ea typeface="新細明體" charset="-120"/>
              </a:rPr>
              <a:t> les pays </a:t>
            </a:r>
            <a:r>
              <a:rPr lang="en-US" altLang="zh-TW" sz="2000" dirty="0" err="1" smtClean="0">
                <a:ea typeface="新細明體" charset="-120"/>
              </a:rPr>
              <a:t>où</a:t>
            </a:r>
            <a:r>
              <a:rPr lang="en-US" altLang="zh-TW" sz="2000" dirty="0" smtClean="0">
                <a:ea typeface="新細明體" charset="-120"/>
              </a:rPr>
              <a:t> les exploitations </a:t>
            </a:r>
            <a:r>
              <a:rPr lang="en-US" altLang="zh-TW" sz="2000" dirty="0" err="1" smtClean="0">
                <a:ea typeface="新細明體" charset="-120"/>
              </a:rPr>
              <a:t>agricoles</a:t>
            </a:r>
            <a:r>
              <a:rPr lang="en-US" altLang="zh-TW" sz="2000" dirty="0" smtClean="0">
                <a:ea typeface="新細明體" charset="-120"/>
              </a:rPr>
              <a:t> </a:t>
            </a:r>
            <a:r>
              <a:rPr lang="en-US" altLang="zh-TW" sz="2000" dirty="0" err="1" smtClean="0">
                <a:ea typeface="新細明體" charset="-120"/>
              </a:rPr>
              <a:t>partiquent</a:t>
            </a:r>
            <a:r>
              <a:rPr lang="en-US" altLang="zh-TW" sz="2000" dirty="0" smtClean="0">
                <a:ea typeface="新細明體" charset="-120"/>
              </a:rPr>
              <a:t> en </a:t>
            </a:r>
            <a:r>
              <a:rPr lang="en-US" altLang="zh-TW" sz="2000" dirty="0" err="1" smtClean="0">
                <a:ea typeface="新細明體" charset="-120"/>
              </a:rPr>
              <a:t>même</a:t>
            </a:r>
            <a:r>
              <a:rPr lang="en-US" altLang="zh-TW" sz="2000" dirty="0" smtClean="0">
                <a:ea typeface="新細明體" charset="-120"/>
              </a:rPr>
              <a:t> temps la production </a:t>
            </a:r>
            <a:r>
              <a:rPr lang="en-US" altLang="zh-TW" sz="2000" dirty="0" err="1" smtClean="0">
                <a:ea typeface="新細明體" charset="-120"/>
              </a:rPr>
              <a:t>végétale</a:t>
            </a:r>
            <a:r>
              <a:rPr lang="en-US" altLang="zh-TW" sz="2000" dirty="0" smtClean="0">
                <a:ea typeface="新細明體" charset="-120"/>
              </a:rPr>
              <a:t> et </a:t>
            </a:r>
            <a:r>
              <a:rPr lang="en-US" altLang="zh-TW" sz="2000" dirty="0" err="1" smtClean="0">
                <a:ea typeface="新細明體" charset="-120"/>
              </a:rPr>
              <a:t>l’aquaculture</a:t>
            </a:r>
            <a:r>
              <a:rPr lang="en-US" altLang="zh-TW" sz="2000" dirty="0" smtClean="0">
                <a:ea typeface="新細明體" charset="-120"/>
              </a:rPr>
              <a:t>, un questionnaire aquaculture </a:t>
            </a:r>
            <a:r>
              <a:rPr lang="en-US" altLang="zh-TW" sz="2000" dirty="0" err="1" smtClean="0">
                <a:ea typeface="新細明體" charset="-120"/>
              </a:rPr>
              <a:t>peut</a:t>
            </a:r>
            <a:r>
              <a:rPr lang="en-US" altLang="zh-TW" sz="2000" dirty="0" smtClean="0">
                <a:ea typeface="新細明體" charset="-120"/>
              </a:rPr>
              <a:t> </a:t>
            </a:r>
            <a:r>
              <a:rPr lang="en-US" altLang="zh-TW" sz="2000" dirty="0" err="1" smtClean="0">
                <a:ea typeface="新細明體" charset="-120"/>
              </a:rPr>
              <a:t>être</a:t>
            </a:r>
            <a:r>
              <a:rPr lang="en-US" altLang="zh-TW" sz="2000" dirty="0" smtClean="0">
                <a:ea typeface="新細明體" charset="-120"/>
              </a:rPr>
              <a:t> </a:t>
            </a:r>
            <a:r>
              <a:rPr lang="en-US" altLang="zh-TW" sz="2000" dirty="0" err="1" smtClean="0">
                <a:ea typeface="新細明體" charset="-120"/>
              </a:rPr>
              <a:t>appliquée</a:t>
            </a:r>
            <a:r>
              <a:rPr lang="en-US" altLang="zh-TW" sz="2000" dirty="0" smtClean="0">
                <a:ea typeface="新細明體" charset="-120"/>
              </a:rPr>
              <a:t> pendant le RGA</a:t>
            </a:r>
          </a:p>
          <a:p>
            <a:pPr>
              <a:lnSpc>
                <a:spcPct val="80000"/>
              </a:lnSpc>
            </a:pPr>
            <a:r>
              <a:rPr lang="en-US" altLang="zh-TW" sz="2000" dirty="0" err="1" smtClean="0">
                <a:ea typeface="新細明體" charset="-120"/>
              </a:rPr>
              <a:t>Dans</a:t>
            </a:r>
            <a:r>
              <a:rPr lang="en-US" altLang="zh-TW" sz="2000" dirty="0" smtClean="0">
                <a:ea typeface="新細明體" charset="-120"/>
              </a:rPr>
              <a:t> le </a:t>
            </a:r>
            <a:r>
              <a:rPr lang="en-US" altLang="zh-TW" sz="2000" dirty="0" err="1" smtClean="0">
                <a:ea typeface="新細明體" charset="-120"/>
              </a:rPr>
              <a:t>cas</a:t>
            </a:r>
            <a:r>
              <a:rPr lang="en-US" altLang="zh-TW" sz="2000" dirty="0" smtClean="0">
                <a:ea typeface="新細明體" charset="-120"/>
              </a:rPr>
              <a:t> contraire, </a:t>
            </a:r>
            <a:r>
              <a:rPr lang="en-US" altLang="zh-TW" sz="2000" dirty="0" err="1" smtClean="0">
                <a:ea typeface="新細明體" charset="-120"/>
              </a:rPr>
              <a:t>une</a:t>
            </a:r>
            <a:r>
              <a:rPr lang="en-US" altLang="zh-TW" sz="2000" dirty="0" smtClean="0">
                <a:ea typeface="新細明體" charset="-120"/>
              </a:rPr>
              <a:t> </a:t>
            </a:r>
            <a:r>
              <a:rPr lang="en-US" altLang="zh-TW" sz="2000" dirty="0" err="1" smtClean="0">
                <a:ea typeface="新細明體" charset="-120"/>
              </a:rPr>
              <a:t>enquête</a:t>
            </a:r>
            <a:r>
              <a:rPr lang="en-US" altLang="zh-TW" sz="2000" dirty="0" smtClean="0">
                <a:ea typeface="新細明體" charset="-120"/>
              </a:rPr>
              <a:t> </a:t>
            </a:r>
            <a:r>
              <a:rPr lang="en-US" altLang="zh-TW" sz="2000" dirty="0" err="1" smtClean="0">
                <a:ea typeface="新細明體" charset="-120"/>
              </a:rPr>
              <a:t>thématique</a:t>
            </a:r>
            <a:r>
              <a:rPr lang="en-US" altLang="zh-TW" sz="2000" dirty="0" smtClean="0">
                <a:ea typeface="新細明體" charset="-120"/>
              </a:rPr>
              <a:t> </a:t>
            </a:r>
            <a:r>
              <a:rPr lang="en-US" altLang="zh-TW" sz="2000" dirty="0" err="1" smtClean="0">
                <a:ea typeface="新細明體" charset="-120"/>
              </a:rPr>
              <a:t>doit</a:t>
            </a:r>
            <a:r>
              <a:rPr lang="en-US" altLang="zh-TW" sz="2000" dirty="0" smtClean="0">
                <a:ea typeface="新細明體" charset="-120"/>
              </a:rPr>
              <a:t> </a:t>
            </a:r>
            <a:r>
              <a:rPr lang="en-US" altLang="zh-TW" sz="2000" dirty="0" err="1" smtClean="0">
                <a:ea typeface="新細明體" charset="-120"/>
              </a:rPr>
              <a:t>être</a:t>
            </a:r>
            <a:r>
              <a:rPr lang="en-US" altLang="zh-TW" sz="2000" dirty="0" smtClean="0">
                <a:ea typeface="新細明體" charset="-120"/>
              </a:rPr>
              <a:t> </a:t>
            </a:r>
            <a:r>
              <a:rPr lang="en-US" altLang="zh-TW" sz="2000" dirty="0" err="1" smtClean="0">
                <a:ea typeface="新細明體" charset="-120"/>
              </a:rPr>
              <a:t>prévue</a:t>
            </a:r>
            <a:endParaRPr lang="en-US" altLang="zh-TW" sz="2000" dirty="0" smtClean="0">
              <a:ea typeface="新細明體" charset="-120"/>
            </a:endParaRPr>
          </a:p>
          <a:p>
            <a:pPr>
              <a:lnSpc>
                <a:spcPct val="80000"/>
              </a:lnSpc>
            </a:pPr>
            <a:r>
              <a:rPr lang="en-US" altLang="zh-TW" sz="2000" dirty="0" err="1" smtClean="0">
                <a:ea typeface="新細明體" charset="-120"/>
              </a:rPr>
              <a:t>Cette</a:t>
            </a:r>
            <a:r>
              <a:rPr lang="en-US" altLang="zh-TW" sz="2000" dirty="0" smtClean="0">
                <a:ea typeface="新細明體" charset="-120"/>
              </a:rPr>
              <a:t> </a:t>
            </a:r>
            <a:r>
              <a:rPr lang="en-US" altLang="zh-TW" sz="2000" dirty="0" err="1" smtClean="0">
                <a:ea typeface="新細明體" charset="-120"/>
              </a:rPr>
              <a:t>stratégie</a:t>
            </a:r>
            <a:r>
              <a:rPr lang="en-US" altLang="zh-TW" sz="2000" dirty="0" smtClean="0">
                <a:ea typeface="新細明體" charset="-120"/>
              </a:rPr>
              <a:t> </a:t>
            </a:r>
            <a:r>
              <a:rPr lang="en-US" altLang="zh-TW" sz="2000" dirty="0" err="1" smtClean="0">
                <a:ea typeface="新細明體" charset="-120"/>
              </a:rPr>
              <a:t>peut</a:t>
            </a:r>
            <a:r>
              <a:rPr lang="en-US" altLang="zh-TW" sz="2000" dirty="0" smtClean="0">
                <a:ea typeface="新細明體" charset="-120"/>
              </a:rPr>
              <a:t> </a:t>
            </a:r>
            <a:r>
              <a:rPr lang="en-US" altLang="zh-TW" sz="2000" dirty="0" err="1" smtClean="0">
                <a:ea typeface="新細明體" charset="-120"/>
              </a:rPr>
              <a:t>être</a:t>
            </a:r>
            <a:r>
              <a:rPr lang="en-US" altLang="zh-TW" sz="2000" dirty="0" smtClean="0">
                <a:ea typeface="新細明體" charset="-120"/>
              </a:rPr>
              <a:t> </a:t>
            </a:r>
            <a:r>
              <a:rPr lang="en-US" altLang="zh-TW" sz="2000" dirty="0" err="1" smtClean="0">
                <a:ea typeface="新細明體" charset="-120"/>
              </a:rPr>
              <a:t>appliquée</a:t>
            </a:r>
            <a:r>
              <a:rPr lang="en-US" altLang="zh-TW" sz="2000" dirty="0" smtClean="0">
                <a:ea typeface="新細明體" charset="-120"/>
              </a:rPr>
              <a:t> </a:t>
            </a:r>
            <a:r>
              <a:rPr lang="en-US" altLang="zh-TW" sz="2000" dirty="0" err="1" smtClean="0">
                <a:ea typeface="新細明體" charset="-120"/>
              </a:rPr>
              <a:t>dans</a:t>
            </a:r>
            <a:r>
              <a:rPr lang="en-US" altLang="zh-TW" sz="2000" dirty="0" smtClean="0">
                <a:ea typeface="新細明體" charset="-120"/>
              </a:rPr>
              <a:t> </a:t>
            </a:r>
            <a:r>
              <a:rPr lang="en-US" altLang="zh-TW" sz="2000" dirty="0" err="1" smtClean="0">
                <a:ea typeface="新細明體" charset="-120"/>
              </a:rPr>
              <a:t>une</a:t>
            </a:r>
            <a:r>
              <a:rPr lang="en-US" altLang="zh-TW" sz="2000" dirty="0" smtClean="0">
                <a:ea typeface="新細明體" charset="-120"/>
              </a:rPr>
              <a:t> </a:t>
            </a:r>
            <a:r>
              <a:rPr lang="en-US" altLang="zh-TW" sz="2000" dirty="0" err="1" smtClean="0">
                <a:ea typeface="新細明體" charset="-120"/>
              </a:rPr>
              <a:t>région</a:t>
            </a:r>
            <a:r>
              <a:rPr lang="en-US" altLang="zh-TW" sz="2000" dirty="0" smtClean="0">
                <a:ea typeface="新細明體" charset="-120"/>
              </a:rPr>
              <a:t> </a:t>
            </a:r>
            <a:r>
              <a:rPr lang="en-US" altLang="zh-TW" sz="2000" dirty="0" err="1" smtClean="0">
                <a:ea typeface="新細明體" charset="-120"/>
              </a:rPr>
              <a:t>specifique</a:t>
            </a:r>
            <a:r>
              <a:rPr lang="en-US" altLang="zh-TW" sz="2000" dirty="0" smtClean="0">
                <a:ea typeface="新細明體" charset="-120"/>
              </a:rPr>
              <a:t>.</a:t>
            </a:r>
            <a:endParaRPr lang="en-GB" altLang="zh-TW" sz="2000" dirty="0">
              <a:ea typeface="新細明體" charset="-120"/>
            </a:endParaRPr>
          </a:p>
          <a:p>
            <a:pPr lvl="1">
              <a:lnSpc>
                <a:spcPct val="80000"/>
              </a:lnSpc>
              <a:buFontTx/>
              <a:buNone/>
            </a:pPr>
            <a:endParaRPr lang="en-GB"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222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1" end="1"/>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22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2" end="2"/>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222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3" end="3"/>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2222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4" end="4"/>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222211">
                                            <p:txEl>
                                              <p:pRg st="5" end="5"/>
                                            </p:txEl>
                                          </p:spTgt>
                                        </p:tgtEl>
                                        <p:attrNameLst>
                                          <p:attrName>style.visibility</p:attrName>
                                        </p:attrNameLst>
                                      </p:cBhvr>
                                      <p:to>
                                        <p:strVal val="visible"/>
                                      </p:to>
                                    </p:set>
                                  </p:childTnLst>
                                  <p:subTnLst>
                                    <p:animClr>
                                      <p:cBhvr override="childStyle">
                                        <p:cTn dur="1" fill="hold" display="0" masterRel="nextClick" afterEffect="1"/>
                                        <p:tgtEl>
                                          <p:spTgt spid="222211">
                                            <p:txEl>
                                              <p:pRg st="5" end="5"/>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22221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6" end="6"/>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222211">
                                            <p:txEl>
                                              <p:pRg st="7" end="7"/>
                                            </p:txEl>
                                          </p:spTgt>
                                        </p:tgtEl>
                                        <p:attrNameLst>
                                          <p:attrName>style.visibility</p:attrName>
                                        </p:attrNameLst>
                                      </p:cBhvr>
                                      <p:to>
                                        <p:strVal val="visible"/>
                                      </p:to>
                                    </p:set>
                                  </p:childTnLst>
                                  <p:subTnLst>
                                    <p:animClr>
                                      <p:cBhvr override="childStyle">
                                        <p:cTn dur="1" fill="hold" display="0" masterRel="nextClick" afterEffect="1"/>
                                        <p:tgtEl>
                                          <p:spTgt spid="222211">
                                            <p:txEl>
                                              <p:pRg st="7" end="7"/>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2211">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8" end="8"/>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2211">
                                            <p:txEl>
                                              <p:pRg st="9" end="9"/>
                                            </p:txEl>
                                          </p:spTgt>
                                        </p:tgtEl>
                                        <p:attrNameLst>
                                          <p:attrName>style.visibility</p:attrName>
                                        </p:attrNameLst>
                                      </p:cBhvr>
                                      <p:to>
                                        <p:strVal val="visible"/>
                                      </p:to>
                                    </p:set>
                                  </p:childTnLst>
                                  <p:subTnLst>
                                    <p:animClr>
                                      <p:cBhvr override="childStyle">
                                        <p:cTn dur="1" fill="hold" display="0" masterRel="nextClick" afterEffect="1"/>
                                        <p:tgtEl>
                                          <p:spTgt spid="222211">
                                            <p:txEl>
                                              <p:pRg st="9" end="9"/>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2211">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10" end="1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p:bld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themeOverride>
</file>

<file path=docProps/app.xml><?xml version="1.0" encoding="utf-8"?>
<Properties xmlns="http://schemas.openxmlformats.org/officeDocument/2006/extended-properties" xmlns:vt="http://schemas.openxmlformats.org/officeDocument/2006/docPropsVTypes">
  <Template/>
  <TotalTime>5800</TotalTime>
  <Words>1470</Words>
  <Application>Microsoft Office PowerPoint</Application>
  <PresentationFormat>Affichage à l'écran (4:3)</PresentationFormat>
  <Paragraphs>174</Paragraphs>
  <Slides>18</Slides>
  <Notes>3</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18</vt:i4>
      </vt:variant>
    </vt:vector>
  </HeadingPairs>
  <TitlesOfParts>
    <vt:vector size="21" baseType="lpstr">
      <vt:lpstr>Capsules</vt:lpstr>
      <vt:lpstr>1_Default Design</vt:lpstr>
      <vt:lpstr>Slide</vt:lpstr>
      <vt:lpstr>Operationnalisation de l’approche modulaire, et Intégration des recensement et enquêtes</vt:lpstr>
      <vt:lpstr>Recap: Pourquoi l’approche modulaire?</vt:lpstr>
      <vt:lpstr>Cadre pour un programme intégré de recensements et d’enquêtes</vt:lpstr>
      <vt:lpstr>Schéma du programme intégré de recensements et d’enquêtes</vt:lpstr>
      <vt:lpstr>Cadre pour un programme intégré de recensements et d’enquêtes - Liste des 16 rubriques du module de base</vt:lpstr>
      <vt:lpstr>Cadre pour un programme intégré de recensements et d’enquêtes - Liste des 16 rubriques du module de base</vt:lpstr>
      <vt:lpstr>Cadre pour un programme intégré de recensements et d’enquêtes - Liste des 12 thémes intrégant les 83  rubriques des modules complémentaire</vt:lpstr>
      <vt:lpstr>Hiérarchie des rubriques de données : Thème = Elevage</vt:lpstr>
      <vt:lpstr>En ce qui concerne l’acquaculture</vt:lpstr>
      <vt:lpstr>Cadre pour un programme intégré de recensements et d’enquêtes -</vt:lpstr>
      <vt:lpstr>Exemples d’application de l’approche modulaire : cas du Burkina Faso</vt:lpstr>
      <vt:lpstr>Planification du programme d’enquête modulaire – Analyse de la demande</vt:lpstr>
      <vt:lpstr>Planification du programme d’enquête modulaire - Analyse de la demande (suite)</vt:lpstr>
      <vt:lpstr>Planification du programme d’enquête modulaire - Analyse de la demande (suite et fin)</vt:lpstr>
      <vt:lpstr>Qui fait quoi?</vt:lpstr>
      <vt:lpstr>Considerations de coûts</vt:lpstr>
      <vt:lpstr>Conclusions</vt:lpstr>
      <vt:lpstr>Diapositive 18</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CENSUS OF AGRICULTURE PROGRAMME</dc:title>
  <dc:creator>Colwell, Jack (ESSS)</dc:creator>
  <cp:lastModifiedBy>user</cp:lastModifiedBy>
  <cp:revision>203</cp:revision>
  <cp:lastPrinted>2004-10-18T14:58:49Z</cp:lastPrinted>
  <dcterms:created xsi:type="dcterms:W3CDTF">2004-06-14T09:49:41Z</dcterms:created>
  <dcterms:modified xsi:type="dcterms:W3CDTF">2011-06-20T12:02:04Z</dcterms:modified>
</cp:coreProperties>
</file>