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18"/>
  </p:notesMasterIdLst>
  <p:sldIdLst>
    <p:sldId id="278" r:id="rId2"/>
    <p:sldId id="273" r:id="rId3"/>
    <p:sldId id="272" r:id="rId4"/>
    <p:sldId id="257" r:id="rId5"/>
    <p:sldId id="258" r:id="rId6"/>
    <p:sldId id="259" r:id="rId7"/>
    <p:sldId id="260" r:id="rId8"/>
    <p:sldId id="261" r:id="rId9"/>
    <p:sldId id="263" r:id="rId10"/>
    <p:sldId id="264" r:id="rId11"/>
    <p:sldId id="265" r:id="rId12"/>
    <p:sldId id="276" r:id="rId13"/>
    <p:sldId id="270" r:id="rId14"/>
    <p:sldId id="277" r:id="rId15"/>
    <p:sldId id="271" r:id="rId16"/>
    <p:sldId id="274" r:id="rId17"/>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CD78E3-51D5-4C58-8A7F-A805A048B13C}" type="datetimeFigureOut">
              <a:rPr lang="fr-FR" smtClean="0"/>
              <a:t>18/06/2009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D08885-C1CB-430A-A95F-D51FB9CCEBF2}"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6623ED8B-E3AD-4CB9-8ACA-D69764FF9C6E}" type="slidenum">
              <a:rPr lang="fr-FR" smtClean="0">
                <a:latin typeface="Arial" pitchFamily="34" charset="0"/>
              </a:rPr>
              <a:pPr/>
              <a:t>1</a:t>
            </a:fld>
            <a:endParaRPr lang="fr-FR" smtClean="0">
              <a:latin typeface="Arial" pitchFamily="34" charset="0"/>
            </a:endParaRPr>
          </a:p>
        </p:txBody>
      </p:sp>
      <p:sp>
        <p:nvSpPr>
          <p:cNvPr id="53251" name="Rectangle 2"/>
          <p:cNvSpPr>
            <a:spLocks noRo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fr-FR"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458200" cy="5943600"/>
            <a:chOff x="0" y="0"/>
            <a:chExt cx="5328" cy="3744"/>
          </a:xfrm>
        </p:grpSpPr>
        <p:sp>
          <p:nvSpPr>
            <p:cNvPr id="5" name="Freeform 3"/>
            <p:cNvSpPr>
              <a:spLocks/>
            </p:cNvSpPr>
            <p:nvPr/>
          </p:nvSpPr>
          <p:spPr bwMode="hidden">
            <a:xfrm>
              <a:off x="0" y="1440"/>
              <a:ext cx="5155" cy="2304"/>
            </a:xfrm>
            <a:custGeom>
              <a:avLst/>
              <a:gdLst/>
              <a:ahLst/>
              <a:cxnLst>
                <a:cxn ang="0">
                  <a:pos x="5154" y="1769"/>
                </a:cxn>
                <a:cxn ang="0">
                  <a:pos x="0" y="2304"/>
                </a:cxn>
                <a:cxn ang="0">
                  <a:pos x="0" y="1252"/>
                </a:cxn>
                <a:cxn ang="0">
                  <a:pos x="5155" y="0"/>
                </a:cxn>
                <a:cxn ang="0">
                  <a:pos x="5155" y="1416"/>
                </a:cxn>
                <a:cxn ang="0">
                  <a:pos x="5154" y="1769"/>
                </a:cxn>
              </a:cxnLst>
              <a:rect l="0" t="0" r="r" b="b"/>
              <a:pathLst>
                <a:path w="5155" h="2304">
                  <a:moveTo>
                    <a:pt x="5154" y="1769"/>
                  </a:moveTo>
                  <a:lnTo>
                    <a:pt x="0" y="2304"/>
                  </a:lnTo>
                  <a:lnTo>
                    <a:pt x="0" y="1252"/>
                  </a:lnTo>
                  <a:lnTo>
                    <a:pt x="5155" y="0"/>
                  </a:lnTo>
                  <a:lnTo>
                    <a:pt x="5155" y="1416"/>
                  </a:lnTo>
                  <a:lnTo>
                    <a:pt x="5154" y="1769"/>
                  </a:lnTo>
                  <a:close/>
                </a:path>
              </a:pathLst>
            </a:custGeom>
            <a:gradFill rotWithShape="1">
              <a:gsLst>
                <a:gs pos="0">
                  <a:schemeClr val="bg1">
                    <a:gamma/>
                    <a:shade val="84706"/>
                    <a:invGamma/>
                  </a:schemeClr>
                </a:gs>
                <a:gs pos="100000">
                  <a:schemeClr val="bg1"/>
                </a:gs>
              </a:gsLst>
              <a:lin ang="0" scaled="1"/>
            </a:gradFill>
            <a:ln w="9525">
              <a:noFill/>
              <a:round/>
              <a:headEnd/>
              <a:tailEnd/>
            </a:ln>
          </p:spPr>
          <p:txBody>
            <a:bodyPr/>
            <a:lstStyle/>
            <a:p>
              <a:pPr>
                <a:defRPr/>
              </a:pPr>
              <a:endParaRPr lang="fr-FR"/>
            </a:p>
          </p:txBody>
        </p:sp>
        <p:sp>
          <p:nvSpPr>
            <p:cNvPr id="6" name="Freeform 4"/>
            <p:cNvSpPr>
              <a:spLocks/>
            </p:cNvSpPr>
            <p:nvPr/>
          </p:nvSpPr>
          <p:spPr bwMode="hidden">
            <a:xfrm>
              <a:off x="0" y="0"/>
              <a:ext cx="5328" cy="3689"/>
            </a:xfrm>
            <a:custGeom>
              <a:avLst/>
              <a:gdLst/>
              <a:ahLst/>
              <a:cxnLst>
                <a:cxn ang="0">
                  <a:pos x="5311" y="3209"/>
                </a:cxn>
                <a:cxn ang="0">
                  <a:pos x="0" y="3689"/>
                </a:cxn>
                <a:cxn ang="0">
                  <a:pos x="0" y="9"/>
                </a:cxn>
                <a:cxn ang="0">
                  <a:pos x="5328" y="0"/>
                </a:cxn>
                <a:cxn ang="0">
                  <a:pos x="5311" y="3209"/>
                </a:cxn>
              </a:cxnLst>
              <a:rect l="0" t="0" r="r" b="b"/>
              <a:pathLst>
                <a:path w="5328" h="3689">
                  <a:moveTo>
                    <a:pt x="5311" y="3209"/>
                  </a:moveTo>
                  <a:lnTo>
                    <a:pt x="0" y="3689"/>
                  </a:lnTo>
                  <a:lnTo>
                    <a:pt x="0" y="9"/>
                  </a:lnTo>
                  <a:lnTo>
                    <a:pt x="5328" y="0"/>
                  </a:lnTo>
                  <a:lnTo>
                    <a:pt x="5311" y="3209"/>
                  </a:lnTo>
                  <a:close/>
                </a:path>
              </a:pathLst>
            </a:custGeom>
            <a:gradFill rotWithShape="1">
              <a:gsLst>
                <a:gs pos="0">
                  <a:schemeClr val="bg2"/>
                </a:gs>
                <a:gs pos="100000">
                  <a:schemeClr val="bg1"/>
                </a:gs>
              </a:gsLst>
              <a:lin ang="0" scaled="1"/>
            </a:gradFill>
            <a:ln w="9525">
              <a:noFill/>
              <a:round/>
              <a:headEnd/>
              <a:tailEnd/>
            </a:ln>
          </p:spPr>
          <p:txBody>
            <a:bodyPr/>
            <a:lstStyle/>
            <a:p>
              <a:pPr>
                <a:defRPr/>
              </a:pPr>
              <a:endParaRPr lang="fr-FR"/>
            </a:p>
          </p:txBody>
        </p:sp>
      </p:grpSp>
      <p:sp>
        <p:nvSpPr>
          <p:cNvPr id="49157" name="Rectangle 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fr-FR"/>
              <a:t>Cliquez pour modifier le style des sous-titres du masque</a:t>
            </a:r>
          </a:p>
        </p:txBody>
      </p:sp>
      <p:sp>
        <p:nvSpPr>
          <p:cNvPr id="49161" name="Rectangle 9"/>
          <p:cNvSpPr>
            <a:spLocks noGrp="1" noChangeArrowheads="1"/>
          </p:cNvSpPr>
          <p:nvPr>
            <p:ph type="ctrTitle" sz="quarter"/>
          </p:nvPr>
        </p:nvSpPr>
        <p:spPr>
          <a:xfrm>
            <a:off x="685800" y="1768475"/>
            <a:ext cx="7772400" cy="1736725"/>
          </a:xfrm>
        </p:spPr>
        <p:txBody>
          <a:bodyPr anchor="b" anchorCtr="1"/>
          <a:lstStyle>
            <a:lvl1pPr>
              <a:defRPr sz="5400"/>
            </a:lvl1pPr>
          </a:lstStyle>
          <a:p>
            <a:r>
              <a:rPr lang="fr-FR"/>
              <a:t>Cliquez pour modifier le style du titre</a:t>
            </a:r>
          </a:p>
        </p:txBody>
      </p:sp>
      <p:sp>
        <p:nvSpPr>
          <p:cNvPr id="7" name="Rectangle 6"/>
          <p:cNvSpPr>
            <a:spLocks noGrp="1" noChangeArrowheads="1"/>
          </p:cNvSpPr>
          <p:nvPr>
            <p:ph type="dt" sz="quarter" idx="10"/>
          </p:nvPr>
        </p:nvSpPr>
        <p:spPr/>
        <p:txBody>
          <a:bodyPr/>
          <a:lstStyle>
            <a:lvl1pPr>
              <a:defRPr smtClean="0"/>
            </a:lvl1pPr>
          </a:lstStyle>
          <a:p>
            <a:pPr>
              <a:defRPr/>
            </a:pPr>
            <a:endParaRPr lang="fr-FR"/>
          </a:p>
        </p:txBody>
      </p:sp>
      <p:sp>
        <p:nvSpPr>
          <p:cNvPr id="8" name="Rectangle 7"/>
          <p:cNvSpPr>
            <a:spLocks noGrp="1" noChangeArrowheads="1"/>
          </p:cNvSpPr>
          <p:nvPr>
            <p:ph type="ftr" sz="quarter" idx="11"/>
          </p:nvPr>
        </p:nvSpPr>
        <p:spPr/>
        <p:txBody>
          <a:bodyPr/>
          <a:lstStyle>
            <a:lvl1pPr>
              <a:defRPr smtClean="0"/>
            </a:lvl1pPr>
          </a:lstStyle>
          <a:p>
            <a:pPr>
              <a:defRPr/>
            </a:pPr>
            <a:endParaRPr lang="fr-FR"/>
          </a:p>
        </p:txBody>
      </p:sp>
      <p:sp>
        <p:nvSpPr>
          <p:cNvPr id="9" name="Rectangle 8"/>
          <p:cNvSpPr>
            <a:spLocks noGrp="1" noChangeArrowheads="1"/>
          </p:cNvSpPr>
          <p:nvPr>
            <p:ph type="sldNum" sz="quarter" idx="12"/>
          </p:nvPr>
        </p:nvSpPr>
        <p:spPr/>
        <p:txBody>
          <a:bodyPr/>
          <a:lstStyle>
            <a:lvl1pPr>
              <a:defRPr smtClean="0"/>
            </a:lvl1pPr>
          </a:lstStyle>
          <a:p>
            <a:pPr>
              <a:defRPr/>
            </a:pPr>
            <a:fld id="{159EA606-0AF1-43C0-972A-2147058D0210}"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endParaRPr lang="fr-FR"/>
          </a:p>
        </p:txBody>
      </p:sp>
      <p:sp>
        <p:nvSpPr>
          <p:cNvPr id="5" name="Rectangle 8"/>
          <p:cNvSpPr>
            <a:spLocks noGrp="1" noChangeArrowheads="1"/>
          </p:cNvSpPr>
          <p:nvPr>
            <p:ph type="ftr" sz="quarter" idx="11"/>
          </p:nvPr>
        </p:nvSpPr>
        <p:spPr>
          <a:ln/>
        </p:spPr>
        <p:txBody>
          <a:bodyPr/>
          <a:lstStyle>
            <a:lvl1pPr>
              <a:defRPr/>
            </a:lvl1pPr>
          </a:lstStyle>
          <a:p>
            <a:pPr>
              <a:defRPr/>
            </a:pPr>
            <a:endParaRPr lang="fr-FR"/>
          </a:p>
        </p:txBody>
      </p:sp>
      <p:sp>
        <p:nvSpPr>
          <p:cNvPr id="6" name="Rectangle 9"/>
          <p:cNvSpPr>
            <a:spLocks noGrp="1" noChangeArrowheads="1"/>
          </p:cNvSpPr>
          <p:nvPr>
            <p:ph type="sldNum" sz="quarter" idx="12"/>
          </p:nvPr>
        </p:nvSpPr>
        <p:spPr>
          <a:ln/>
        </p:spPr>
        <p:txBody>
          <a:bodyPr/>
          <a:lstStyle>
            <a:lvl1pPr>
              <a:defRPr/>
            </a:lvl1pPr>
          </a:lstStyle>
          <a:p>
            <a:pPr>
              <a:defRPr/>
            </a:pPr>
            <a:fld id="{F5C649C9-7DD4-48E9-9BFF-D9F5928E5DB7}"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21362"/>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21362"/>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endParaRPr lang="fr-FR"/>
          </a:p>
        </p:txBody>
      </p:sp>
      <p:sp>
        <p:nvSpPr>
          <p:cNvPr id="5" name="Rectangle 8"/>
          <p:cNvSpPr>
            <a:spLocks noGrp="1" noChangeArrowheads="1"/>
          </p:cNvSpPr>
          <p:nvPr>
            <p:ph type="ftr" sz="quarter" idx="11"/>
          </p:nvPr>
        </p:nvSpPr>
        <p:spPr>
          <a:ln/>
        </p:spPr>
        <p:txBody>
          <a:bodyPr/>
          <a:lstStyle>
            <a:lvl1pPr>
              <a:defRPr/>
            </a:lvl1pPr>
          </a:lstStyle>
          <a:p>
            <a:pPr>
              <a:defRPr/>
            </a:pPr>
            <a:endParaRPr lang="fr-FR"/>
          </a:p>
        </p:txBody>
      </p:sp>
      <p:sp>
        <p:nvSpPr>
          <p:cNvPr id="6" name="Rectangle 9"/>
          <p:cNvSpPr>
            <a:spLocks noGrp="1" noChangeArrowheads="1"/>
          </p:cNvSpPr>
          <p:nvPr>
            <p:ph type="sldNum" sz="quarter" idx="12"/>
          </p:nvPr>
        </p:nvSpPr>
        <p:spPr>
          <a:ln/>
        </p:spPr>
        <p:txBody>
          <a:bodyPr/>
          <a:lstStyle>
            <a:lvl1pPr>
              <a:defRPr/>
            </a:lvl1pPr>
          </a:lstStyle>
          <a:p>
            <a:pPr>
              <a:defRPr/>
            </a:pPr>
            <a:fld id="{AC8E241A-B52B-47C6-88EB-48FED29546D0}"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endParaRPr lang="fr-FR"/>
          </a:p>
        </p:txBody>
      </p:sp>
      <p:sp>
        <p:nvSpPr>
          <p:cNvPr id="5" name="Rectangle 8"/>
          <p:cNvSpPr>
            <a:spLocks noGrp="1" noChangeArrowheads="1"/>
          </p:cNvSpPr>
          <p:nvPr>
            <p:ph type="ftr" sz="quarter" idx="11"/>
          </p:nvPr>
        </p:nvSpPr>
        <p:spPr>
          <a:ln/>
        </p:spPr>
        <p:txBody>
          <a:bodyPr/>
          <a:lstStyle>
            <a:lvl1pPr>
              <a:defRPr/>
            </a:lvl1pPr>
          </a:lstStyle>
          <a:p>
            <a:pPr>
              <a:defRPr/>
            </a:pPr>
            <a:endParaRPr lang="fr-FR"/>
          </a:p>
        </p:txBody>
      </p:sp>
      <p:sp>
        <p:nvSpPr>
          <p:cNvPr id="6" name="Rectangle 9"/>
          <p:cNvSpPr>
            <a:spLocks noGrp="1" noChangeArrowheads="1"/>
          </p:cNvSpPr>
          <p:nvPr>
            <p:ph type="sldNum" sz="quarter" idx="12"/>
          </p:nvPr>
        </p:nvSpPr>
        <p:spPr>
          <a:ln/>
        </p:spPr>
        <p:txBody>
          <a:bodyPr/>
          <a:lstStyle>
            <a:lvl1pPr>
              <a:defRPr/>
            </a:lvl1pPr>
          </a:lstStyle>
          <a:p>
            <a:pPr>
              <a:defRPr/>
            </a:pPr>
            <a:fld id="{19F31349-9F0D-400A-9C06-B0FBCD2EA60A}"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endParaRPr lang="fr-FR"/>
          </a:p>
        </p:txBody>
      </p:sp>
      <p:sp>
        <p:nvSpPr>
          <p:cNvPr id="5" name="Rectangle 8"/>
          <p:cNvSpPr>
            <a:spLocks noGrp="1" noChangeArrowheads="1"/>
          </p:cNvSpPr>
          <p:nvPr>
            <p:ph type="ftr" sz="quarter" idx="11"/>
          </p:nvPr>
        </p:nvSpPr>
        <p:spPr>
          <a:ln/>
        </p:spPr>
        <p:txBody>
          <a:bodyPr/>
          <a:lstStyle>
            <a:lvl1pPr>
              <a:defRPr/>
            </a:lvl1pPr>
          </a:lstStyle>
          <a:p>
            <a:pPr>
              <a:defRPr/>
            </a:pPr>
            <a:endParaRPr lang="fr-FR"/>
          </a:p>
        </p:txBody>
      </p:sp>
      <p:sp>
        <p:nvSpPr>
          <p:cNvPr id="6" name="Rectangle 9"/>
          <p:cNvSpPr>
            <a:spLocks noGrp="1" noChangeArrowheads="1"/>
          </p:cNvSpPr>
          <p:nvPr>
            <p:ph type="sldNum" sz="quarter" idx="12"/>
          </p:nvPr>
        </p:nvSpPr>
        <p:spPr>
          <a:ln/>
        </p:spPr>
        <p:txBody>
          <a:bodyPr/>
          <a:lstStyle>
            <a:lvl1pPr>
              <a:defRPr/>
            </a:lvl1pPr>
          </a:lstStyle>
          <a:p>
            <a:pPr>
              <a:defRPr/>
            </a:pPr>
            <a:fld id="{A77E38AC-D459-4B48-AFC2-3929754698A0}"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endParaRPr lang="fr-FR"/>
          </a:p>
        </p:txBody>
      </p:sp>
      <p:sp>
        <p:nvSpPr>
          <p:cNvPr id="6" name="Rectangle 8"/>
          <p:cNvSpPr>
            <a:spLocks noGrp="1" noChangeArrowheads="1"/>
          </p:cNvSpPr>
          <p:nvPr>
            <p:ph type="ftr" sz="quarter" idx="11"/>
          </p:nvPr>
        </p:nvSpPr>
        <p:spPr>
          <a:ln/>
        </p:spPr>
        <p:txBody>
          <a:bodyPr/>
          <a:lstStyle>
            <a:lvl1pPr>
              <a:defRPr/>
            </a:lvl1pPr>
          </a:lstStyle>
          <a:p>
            <a:pPr>
              <a:defRPr/>
            </a:pPr>
            <a:endParaRPr lang="fr-FR"/>
          </a:p>
        </p:txBody>
      </p:sp>
      <p:sp>
        <p:nvSpPr>
          <p:cNvPr id="7" name="Rectangle 9"/>
          <p:cNvSpPr>
            <a:spLocks noGrp="1" noChangeArrowheads="1"/>
          </p:cNvSpPr>
          <p:nvPr>
            <p:ph type="sldNum" sz="quarter" idx="12"/>
          </p:nvPr>
        </p:nvSpPr>
        <p:spPr>
          <a:ln/>
        </p:spPr>
        <p:txBody>
          <a:bodyPr/>
          <a:lstStyle>
            <a:lvl1pPr>
              <a:defRPr/>
            </a:lvl1pPr>
          </a:lstStyle>
          <a:p>
            <a:pPr>
              <a:defRPr/>
            </a:pPr>
            <a:fld id="{F3A4A3E1-B734-49BC-A8D6-2937C37B1103}"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7"/>
          <p:cNvSpPr>
            <a:spLocks noGrp="1" noChangeArrowheads="1"/>
          </p:cNvSpPr>
          <p:nvPr>
            <p:ph type="dt" sz="half" idx="10"/>
          </p:nvPr>
        </p:nvSpPr>
        <p:spPr>
          <a:ln/>
        </p:spPr>
        <p:txBody>
          <a:bodyPr/>
          <a:lstStyle>
            <a:lvl1pPr>
              <a:defRPr/>
            </a:lvl1pPr>
          </a:lstStyle>
          <a:p>
            <a:pPr>
              <a:defRPr/>
            </a:pPr>
            <a:endParaRPr lang="fr-FR"/>
          </a:p>
        </p:txBody>
      </p:sp>
      <p:sp>
        <p:nvSpPr>
          <p:cNvPr id="8" name="Rectangle 8"/>
          <p:cNvSpPr>
            <a:spLocks noGrp="1" noChangeArrowheads="1"/>
          </p:cNvSpPr>
          <p:nvPr>
            <p:ph type="ftr" sz="quarter" idx="11"/>
          </p:nvPr>
        </p:nvSpPr>
        <p:spPr>
          <a:ln/>
        </p:spPr>
        <p:txBody>
          <a:bodyPr/>
          <a:lstStyle>
            <a:lvl1pPr>
              <a:defRPr/>
            </a:lvl1pPr>
          </a:lstStyle>
          <a:p>
            <a:pPr>
              <a:defRPr/>
            </a:pPr>
            <a:endParaRPr lang="fr-FR"/>
          </a:p>
        </p:txBody>
      </p:sp>
      <p:sp>
        <p:nvSpPr>
          <p:cNvPr id="9" name="Rectangle 9"/>
          <p:cNvSpPr>
            <a:spLocks noGrp="1" noChangeArrowheads="1"/>
          </p:cNvSpPr>
          <p:nvPr>
            <p:ph type="sldNum" sz="quarter" idx="12"/>
          </p:nvPr>
        </p:nvSpPr>
        <p:spPr>
          <a:ln/>
        </p:spPr>
        <p:txBody>
          <a:bodyPr/>
          <a:lstStyle>
            <a:lvl1pPr>
              <a:defRPr/>
            </a:lvl1pPr>
          </a:lstStyle>
          <a:p>
            <a:pPr>
              <a:defRPr/>
            </a:pPr>
            <a:fld id="{D282A3D5-33C3-4B56-BEA4-400732C851B7}"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7"/>
          <p:cNvSpPr>
            <a:spLocks noGrp="1" noChangeArrowheads="1"/>
          </p:cNvSpPr>
          <p:nvPr>
            <p:ph type="dt" sz="half" idx="10"/>
          </p:nvPr>
        </p:nvSpPr>
        <p:spPr>
          <a:ln/>
        </p:spPr>
        <p:txBody>
          <a:bodyPr/>
          <a:lstStyle>
            <a:lvl1pPr>
              <a:defRPr/>
            </a:lvl1pPr>
          </a:lstStyle>
          <a:p>
            <a:pPr>
              <a:defRPr/>
            </a:pPr>
            <a:endParaRPr lang="fr-FR"/>
          </a:p>
        </p:txBody>
      </p:sp>
      <p:sp>
        <p:nvSpPr>
          <p:cNvPr id="4" name="Rectangle 8"/>
          <p:cNvSpPr>
            <a:spLocks noGrp="1" noChangeArrowheads="1"/>
          </p:cNvSpPr>
          <p:nvPr>
            <p:ph type="ftr" sz="quarter" idx="11"/>
          </p:nvPr>
        </p:nvSpPr>
        <p:spPr>
          <a:ln/>
        </p:spPr>
        <p:txBody>
          <a:bodyPr/>
          <a:lstStyle>
            <a:lvl1pPr>
              <a:defRPr/>
            </a:lvl1pPr>
          </a:lstStyle>
          <a:p>
            <a:pPr>
              <a:defRPr/>
            </a:pPr>
            <a:endParaRPr lang="fr-FR"/>
          </a:p>
        </p:txBody>
      </p:sp>
      <p:sp>
        <p:nvSpPr>
          <p:cNvPr id="5" name="Rectangle 9"/>
          <p:cNvSpPr>
            <a:spLocks noGrp="1" noChangeArrowheads="1"/>
          </p:cNvSpPr>
          <p:nvPr>
            <p:ph type="sldNum" sz="quarter" idx="12"/>
          </p:nvPr>
        </p:nvSpPr>
        <p:spPr>
          <a:ln/>
        </p:spPr>
        <p:txBody>
          <a:bodyPr/>
          <a:lstStyle>
            <a:lvl1pPr>
              <a:defRPr/>
            </a:lvl1pPr>
          </a:lstStyle>
          <a:p>
            <a:pPr>
              <a:defRPr/>
            </a:pPr>
            <a:fld id="{DF8CEF41-1873-4526-BDB4-169142D42C87}"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fr-FR"/>
          </a:p>
        </p:txBody>
      </p:sp>
      <p:sp>
        <p:nvSpPr>
          <p:cNvPr id="3" name="Rectangle 8"/>
          <p:cNvSpPr>
            <a:spLocks noGrp="1" noChangeArrowheads="1"/>
          </p:cNvSpPr>
          <p:nvPr>
            <p:ph type="ftr" sz="quarter" idx="11"/>
          </p:nvPr>
        </p:nvSpPr>
        <p:spPr>
          <a:ln/>
        </p:spPr>
        <p:txBody>
          <a:bodyPr/>
          <a:lstStyle>
            <a:lvl1pPr>
              <a:defRPr/>
            </a:lvl1pPr>
          </a:lstStyle>
          <a:p>
            <a:pPr>
              <a:defRPr/>
            </a:pPr>
            <a:endParaRPr lang="fr-FR"/>
          </a:p>
        </p:txBody>
      </p:sp>
      <p:sp>
        <p:nvSpPr>
          <p:cNvPr id="4" name="Rectangle 9"/>
          <p:cNvSpPr>
            <a:spLocks noGrp="1" noChangeArrowheads="1"/>
          </p:cNvSpPr>
          <p:nvPr>
            <p:ph type="sldNum" sz="quarter" idx="12"/>
          </p:nvPr>
        </p:nvSpPr>
        <p:spPr>
          <a:ln/>
        </p:spPr>
        <p:txBody>
          <a:bodyPr/>
          <a:lstStyle>
            <a:lvl1pPr>
              <a:defRPr/>
            </a:lvl1pPr>
          </a:lstStyle>
          <a:p>
            <a:pPr>
              <a:defRPr/>
            </a:pPr>
            <a:fld id="{4F845271-B070-41E5-AB57-360F41ECB0B7}"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endParaRPr lang="fr-FR"/>
          </a:p>
        </p:txBody>
      </p:sp>
      <p:sp>
        <p:nvSpPr>
          <p:cNvPr id="6" name="Rectangle 8"/>
          <p:cNvSpPr>
            <a:spLocks noGrp="1" noChangeArrowheads="1"/>
          </p:cNvSpPr>
          <p:nvPr>
            <p:ph type="ftr" sz="quarter" idx="11"/>
          </p:nvPr>
        </p:nvSpPr>
        <p:spPr>
          <a:ln/>
        </p:spPr>
        <p:txBody>
          <a:bodyPr/>
          <a:lstStyle>
            <a:lvl1pPr>
              <a:defRPr/>
            </a:lvl1pPr>
          </a:lstStyle>
          <a:p>
            <a:pPr>
              <a:defRPr/>
            </a:pPr>
            <a:endParaRPr lang="fr-FR"/>
          </a:p>
        </p:txBody>
      </p:sp>
      <p:sp>
        <p:nvSpPr>
          <p:cNvPr id="7" name="Rectangle 9"/>
          <p:cNvSpPr>
            <a:spLocks noGrp="1" noChangeArrowheads="1"/>
          </p:cNvSpPr>
          <p:nvPr>
            <p:ph type="sldNum" sz="quarter" idx="12"/>
          </p:nvPr>
        </p:nvSpPr>
        <p:spPr>
          <a:ln/>
        </p:spPr>
        <p:txBody>
          <a:bodyPr/>
          <a:lstStyle>
            <a:lvl1pPr>
              <a:defRPr/>
            </a:lvl1pPr>
          </a:lstStyle>
          <a:p>
            <a:pPr>
              <a:defRPr/>
            </a:pPr>
            <a:fld id="{9DC68A78-1760-4590-9A97-F43D231C5423}"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endParaRPr lang="fr-FR"/>
          </a:p>
        </p:txBody>
      </p:sp>
      <p:sp>
        <p:nvSpPr>
          <p:cNvPr id="6" name="Rectangle 8"/>
          <p:cNvSpPr>
            <a:spLocks noGrp="1" noChangeArrowheads="1"/>
          </p:cNvSpPr>
          <p:nvPr>
            <p:ph type="ftr" sz="quarter" idx="11"/>
          </p:nvPr>
        </p:nvSpPr>
        <p:spPr>
          <a:ln/>
        </p:spPr>
        <p:txBody>
          <a:bodyPr/>
          <a:lstStyle>
            <a:lvl1pPr>
              <a:defRPr/>
            </a:lvl1pPr>
          </a:lstStyle>
          <a:p>
            <a:pPr>
              <a:defRPr/>
            </a:pPr>
            <a:endParaRPr lang="fr-FR"/>
          </a:p>
        </p:txBody>
      </p:sp>
      <p:sp>
        <p:nvSpPr>
          <p:cNvPr id="7" name="Rectangle 9"/>
          <p:cNvSpPr>
            <a:spLocks noGrp="1" noChangeArrowheads="1"/>
          </p:cNvSpPr>
          <p:nvPr>
            <p:ph type="sldNum" sz="quarter" idx="12"/>
          </p:nvPr>
        </p:nvSpPr>
        <p:spPr>
          <a:ln/>
        </p:spPr>
        <p:txBody>
          <a:bodyPr/>
          <a:lstStyle>
            <a:lvl1pPr>
              <a:defRPr/>
            </a:lvl1pPr>
          </a:lstStyle>
          <a:p>
            <a:pPr>
              <a:defRPr/>
            </a:pPr>
            <a:fld id="{F6348432-FE97-4568-8241-858F91EF07BF}"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242175" cy="1981200"/>
            <a:chOff x="0" y="0"/>
            <a:chExt cx="4562" cy="1248"/>
          </a:xfrm>
        </p:grpSpPr>
        <p:sp>
          <p:nvSpPr>
            <p:cNvPr id="48131" name="Freeform 3"/>
            <p:cNvSpPr>
              <a:spLocks/>
            </p:cNvSpPr>
            <p:nvPr/>
          </p:nvSpPr>
          <p:spPr bwMode="hidden">
            <a:xfrm>
              <a:off x="0" y="583"/>
              <a:ext cx="4487" cy="665"/>
            </a:xfrm>
            <a:custGeom>
              <a:avLst/>
              <a:gdLst/>
              <a:ahLst/>
              <a:cxnLst>
                <a:cxn ang="0">
                  <a:pos x="4800" y="299"/>
                </a:cxn>
                <a:cxn ang="0">
                  <a:pos x="0" y="665"/>
                </a:cxn>
                <a:cxn ang="0">
                  <a:pos x="0" y="0"/>
                </a:cxn>
                <a:cxn ang="0">
                  <a:pos x="4806" y="1"/>
                </a:cxn>
                <a:cxn ang="0">
                  <a:pos x="4800" y="153"/>
                </a:cxn>
                <a:cxn ang="0">
                  <a:pos x="4800" y="299"/>
                </a:cxn>
              </a:cxnLst>
              <a:rect l="0" t="0" r="r" b="b"/>
              <a:pathLst>
                <a:path w="4806" h="665">
                  <a:moveTo>
                    <a:pt x="4800" y="299"/>
                  </a:moveTo>
                  <a:lnTo>
                    <a:pt x="0" y="665"/>
                  </a:lnTo>
                  <a:lnTo>
                    <a:pt x="0" y="0"/>
                  </a:lnTo>
                  <a:lnTo>
                    <a:pt x="4806" y="1"/>
                  </a:lnTo>
                  <a:lnTo>
                    <a:pt x="4800" y="153"/>
                  </a:lnTo>
                  <a:lnTo>
                    <a:pt x="4800" y="299"/>
                  </a:lnTo>
                  <a:close/>
                </a:path>
              </a:pathLst>
            </a:custGeom>
            <a:gradFill rotWithShape="1">
              <a:gsLst>
                <a:gs pos="0">
                  <a:schemeClr val="bg1">
                    <a:gamma/>
                    <a:shade val="94118"/>
                    <a:invGamma/>
                  </a:schemeClr>
                </a:gs>
                <a:gs pos="100000">
                  <a:schemeClr val="bg1"/>
                </a:gs>
              </a:gsLst>
              <a:lin ang="0" scaled="1"/>
            </a:gradFill>
            <a:ln w="9525">
              <a:noFill/>
              <a:round/>
              <a:headEnd/>
              <a:tailEnd/>
            </a:ln>
          </p:spPr>
          <p:txBody>
            <a:bodyPr/>
            <a:lstStyle/>
            <a:p>
              <a:pPr>
                <a:defRPr/>
              </a:pPr>
              <a:endParaRPr lang="fr-FR"/>
            </a:p>
          </p:txBody>
        </p:sp>
        <p:sp>
          <p:nvSpPr>
            <p:cNvPr id="48132" name="Freeform 4"/>
            <p:cNvSpPr>
              <a:spLocks/>
            </p:cNvSpPr>
            <p:nvPr/>
          </p:nvSpPr>
          <p:spPr bwMode="hidden">
            <a:xfrm>
              <a:off x="0" y="0"/>
              <a:ext cx="4562" cy="1199"/>
            </a:xfrm>
            <a:custGeom>
              <a:avLst/>
              <a:gdLst/>
              <a:ahLst/>
              <a:cxnLst>
                <a:cxn ang="0">
                  <a:pos x="4560" y="932"/>
                </a:cxn>
                <a:cxn ang="0">
                  <a:pos x="0" y="1199"/>
                </a:cxn>
                <a:cxn ang="0">
                  <a:pos x="0" y="0"/>
                </a:cxn>
                <a:cxn ang="0">
                  <a:pos x="4562" y="0"/>
                </a:cxn>
                <a:cxn ang="0">
                  <a:pos x="4560" y="932"/>
                </a:cxn>
                <a:cxn ang="0">
                  <a:pos x="4560" y="932"/>
                </a:cxn>
              </a:cxnLst>
              <a:rect l="0" t="0" r="r" b="b"/>
              <a:pathLst>
                <a:path w="4562" h="1199">
                  <a:moveTo>
                    <a:pt x="4560" y="932"/>
                  </a:moveTo>
                  <a:lnTo>
                    <a:pt x="0" y="1199"/>
                  </a:lnTo>
                  <a:lnTo>
                    <a:pt x="0" y="0"/>
                  </a:lnTo>
                  <a:lnTo>
                    <a:pt x="4562" y="0"/>
                  </a:lnTo>
                  <a:lnTo>
                    <a:pt x="4560" y="932"/>
                  </a:lnTo>
                  <a:lnTo>
                    <a:pt x="4560" y="932"/>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fr-FR"/>
            </a:p>
          </p:txBody>
        </p:sp>
      </p:grpSp>
      <p:sp>
        <p:nvSpPr>
          <p:cNvPr id="48133" name="Rectangle 5"/>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48134" name="Rectangle 6"/>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8135" name="Rectangle 7"/>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defRPr>
            </a:lvl1pPr>
          </a:lstStyle>
          <a:p>
            <a:pPr>
              <a:defRPr/>
            </a:pPr>
            <a:endParaRPr lang="fr-FR"/>
          </a:p>
        </p:txBody>
      </p:sp>
      <p:sp>
        <p:nvSpPr>
          <p:cNvPr id="48136"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defRPr>
            </a:lvl1pPr>
          </a:lstStyle>
          <a:p>
            <a:pPr>
              <a:defRPr/>
            </a:pPr>
            <a:endParaRPr lang="fr-FR"/>
          </a:p>
        </p:txBody>
      </p:sp>
      <p:sp>
        <p:nvSpPr>
          <p:cNvPr id="48137" name="Rectangle 9"/>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defRPr>
            </a:lvl1pPr>
          </a:lstStyle>
          <a:p>
            <a:pPr>
              <a:defRPr/>
            </a:pPr>
            <a:fld id="{B0414345-E452-4BB2-B62A-46D1AF6F7023}" type="slidenum">
              <a:rPr lang="fr-FR"/>
              <a:pPr>
                <a:defRPr/>
              </a:pPr>
              <a:t>‹N°›</a:t>
            </a:fld>
            <a:endParaRPr lang="fr-FR"/>
          </a:p>
        </p:txBody>
      </p:sp>
    </p:spTree>
  </p:cSld>
  <p:clrMap bg1="dk2" tx1="lt1" bg2="dk1" tx2="lt2" accent1="accent1" accent2="accent2" accent3="accent3" accent4="accent4" accent5="accent5" accent6="accent6" hlink="hlink" folHlink="folHlink"/>
  <p:sldLayoutIdLst>
    <p:sldLayoutId id="2147483686"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4638"/>
            <a:ext cx="8229600" cy="582612"/>
          </a:xfrm>
        </p:spPr>
        <p:txBody>
          <a:bodyPr/>
          <a:lstStyle/>
          <a:p>
            <a:pPr eaLnBrk="1" hangingPunct="1"/>
            <a:r>
              <a:rPr lang="fr-FR" dirty="0" smtClean="0"/>
              <a:t>Plan de l’exposé</a:t>
            </a:r>
          </a:p>
        </p:txBody>
      </p:sp>
      <p:sp>
        <p:nvSpPr>
          <p:cNvPr id="5123" name="Rectangle 3"/>
          <p:cNvSpPr>
            <a:spLocks noGrp="1" noChangeArrowheads="1"/>
          </p:cNvSpPr>
          <p:nvPr>
            <p:ph type="body" idx="1"/>
          </p:nvPr>
        </p:nvSpPr>
        <p:spPr>
          <a:xfrm>
            <a:off x="457200" y="1000125"/>
            <a:ext cx="8229600" cy="5126038"/>
          </a:xfrm>
        </p:spPr>
        <p:txBody>
          <a:bodyPr/>
          <a:lstStyle/>
          <a:p>
            <a:pPr eaLnBrk="1" hangingPunct="1"/>
            <a:r>
              <a:rPr lang="fr-FR" sz="2400" dirty="0" smtClean="0"/>
              <a:t>I</a:t>
            </a:r>
            <a:r>
              <a:rPr lang="fr-FR" sz="2400" b="1" dirty="0" smtClean="0"/>
              <a:t>ntroduction</a:t>
            </a:r>
            <a:r>
              <a:rPr lang="fr-FR" sz="2400" dirty="0" smtClean="0"/>
              <a:t> (les enquêtes agricoles au Niger)</a:t>
            </a:r>
            <a:endParaRPr lang="fr-FR" sz="2400" dirty="0" smtClean="0"/>
          </a:p>
          <a:p>
            <a:pPr eaLnBrk="1" hangingPunct="1"/>
            <a:r>
              <a:rPr lang="fr-FR" sz="2400" b="1" dirty="0" smtClean="0"/>
              <a:t>Présentation de l’EPER </a:t>
            </a:r>
            <a:r>
              <a:rPr lang="fr-FR" sz="2400" dirty="0" smtClean="0"/>
              <a:t>(Enquête Prévision et Estimation des Récoltes)</a:t>
            </a:r>
            <a:endParaRPr lang="fr-FR" sz="2400" dirty="0" smtClean="0"/>
          </a:p>
          <a:p>
            <a:pPr eaLnBrk="1" hangingPunct="1"/>
            <a:r>
              <a:rPr lang="fr-FR" sz="2400" b="1" dirty="0" smtClean="0"/>
              <a:t>Objectif de l’Enquête EPER</a:t>
            </a:r>
          </a:p>
          <a:p>
            <a:pPr eaLnBrk="1" hangingPunct="1"/>
            <a:r>
              <a:rPr lang="fr-FR" sz="2400" b="1" dirty="0" smtClean="0"/>
              <a:t>Champ de l’Enquête EPER</a:t>
            </a:r>
          </a:p>
          <a:p>
            <a:pPr eaLnBrk="1" hangingPunct="1"/>
            <a:r>
              <a:rPr lang="fr-FR" sz="2400" b="1" dirty="0" smtClean="0"/>
              <a:t>Plan de sondage</a:t>
            </a:r>
            <a:endParaRPr lang="fr-FR" sz="2400" b="1" dirty="0" smtClean="0"/>
          </a:p>
          <a:p>
            <a:pPr lvl="1" eaLnBrk="1" hangingPunct="1"/>
            <a:r>
              <a:rPr lang="fr-FR" sz="2400" dirty="0" smtClean="0"/>
              <a:t>Base de sondage</a:t>
            </a:r>
            <a:endParaRPr lang="fr-FR" sz="2400" dirty="0" smtClean="0"/>
          </a:p>
          <a:p>
            <a:pPr lvl="1" eaLnBrk="1" hangingPunct="1"/>
            <a:r>
              <a:rPr lang="fr-FR" sz="2400" dirty="0" smtClean="0"/>
              <a:t>Echantillonnage</a:t>
            </a:r>
          </a:p>
          <a:p>
            <a:pPr lvl="1" eaLnBrk="1" hangingPunct="1"/>
            <a:r>
              <a:rPr lang="fr-FR" sz="2400" dirty="0" smtClean="0"/>
              <a:t>Mise en œuvre de l’enquête</a:t>
            </a:r>
          </a:p>
          <a:p>
            <a:pPr lvl="1" eaLnBrk="1" hangingPunct="1"/>
            <a:r>
              <a:rPr lang="fr-FR" sz="2400" dirty="0" smtClean="0"/>
              <a:t>Périodicités </a:t>
            </a:r>
            <a:r>
              <a:rPr lang="fr-FR" sz="2400" dirty="0" smtClean="0"/>
              <a:t>des différentes phases de </a:t>
            </a:r>
            <a:r>
              <a:rPr lang="fr-FR" sz="2400" dirty="0" smtClean="0"/>
              <a:t>l’enquête</a:t>
            </a:r>
          </a:p>
          <a:p>
            <a:pPr lvl="1" eaLnBrk="1" hangingPunct="1"/>
            <a:r>
              <a:rPr lang="fr-FR" sz="2400" dirty="0" smtClean="0"/>
              <a:t>Dispositif de collecte et de traitement des </a:t>
            </a:r>
            <a:r>
              <a:rPr lang="fr-FR" sz="2400" dirty="0" smtClean="0"/>
              <a:t>données</a:t>
            </a:r>
          </a:p>
          <a:p>
            <a:pPr lvl="1" eaLnBrk="1" hangingPunct="1">
              <a:buNone/>
            </a:pPr>
            <a:endParaRPr lang="fr-FR" sz="2400" dirty="0" smtClean="0"/>
          </a:p>
          <a:p>
            <a:pPr eaLnBrk="1" hangingPunct="1">
              <a:buNone/>
            </a:pPr>
            <a:endParaRPr lang="fr-FR" dirty="0" smtClean="0"/>
          </a:p>
          <a:p>
            <a:pPr eaLnBrk="1" hangingPunct="1"/>
            <a:endParaRPr lang="fr-FR" dirty="0" smtClean="0"/>
          </a:p>
          <a:p>
            <a:pPr lvl="1" eaLnBrk="1" hangingPunct="1"/>
            <a:endParaRPr lang="fr-FR" dirty="0" smtClean="0"/>
          </a:p>
          <a:p>
            <a:pPr eaLnBrk="1" hangingPunct="1"/>
            <a:endParaRPr lang="fr-FR"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0" y="188913"/>
            <a:ext cx="9144000" cy="6480175"/>
          </a:xfrm>
        </p:spPr>
        <p:txBody>
          <a:bodyPr/>
          <a:lstStyle/>
          <a:p>
            <a:pPr algn="just" eaLnBrk="1" hangingPunct="1">
              <a:buFont typeface="Wingdings" pitchFamily="2" charset="2"/>
              <a:buNone/>
              <a:defRPr/>
            </a:pPr>
            <a:r>
              <a:rPr lang="fr-FR" sz="2800" b="1" dirty="0" smtClean="0"/>
              <a:t>Champ de l’enquête : </a:t>
            </a:r>
            <a:r>
              <a:rPr lang="fr-FR" sz="2400" dirty="0" smtClean="0"/>
              <a:t>L’EPER est une enquête nationale. Elle couvre l’ensemble des départements  à l’exception de </a:t>
            </a:r>
            <a:r>
              <a:rPr lang="fr-FR" sz="2400" dirty="0" err="1" smtClean="0"/>
              <a:t>Bilma</a:t>
            </a:r>
            <a:r>
              <a:rPr lang="fr-FR" sz="2400" dirty="0" smtClean="0"/>
              <a:t>. Les zones  couvertes par les aménagements hydro-agricoles (AHA) sous encadrement de l’ONAHA font l’objet d’une évaluation systématique car il s’agit d’une production sous contrôle total.</a:t>
            </a:r>
          </a:p>
          <a:p>
            <a:pPr eaLnBrk="1" hangingPunct="1">
              <a:buFont typeface="Wingdings" pitchFamily="2" charset="2"/>
              <a:buNone/>
              <a:defRPr/>
            </a:pPr>
            <a:r>
              <a:rPr lang="fr-FR" sz="2400" b="1" dirty="0" smtClean="0"/>
              <a:t>Plan de sondage</a:t>
            </a:r>
            <a:endParaRPr lang="fr-FR" sz="2400" dirty="0" smtClean="0"/>
          </a:p>
          <a:p>
            <a:pPr eaLnBrk="1" hangingPunct="1">
              <a:buFont typeface="Wingdings" pitchFamily="2" charset="2"/>
              <a:buNone/>
              <a:defRPr/>
            </a:pPr>
            <a:r>
              <a:rPr lang="fr-FR" sz="2400" dirty="0" smtClean="0"/>
              <a:t>     * </a:t>
            </a:r>
            <a:r>
              <a:rPr lang="fr-FR" sz="2400" b="1" i="1" u="sng" dirty="0" smtClean="0"/>
              <a:t>Base de sondage</a:t>
            </a:r>
            <a:r>
              <a:rPr lang="fr-FR" sz="2400" dirty="0" smtClean="0"/>
              <a:t>:  L’Enquête Prévision et Estimation des Récoltes se présente comme une enquête par sondage  aléatoire à deux (2) </a:t>
            </a:r>
            <a:r>
              <a:rPr lang="fr-FR" sz="2400" dirty="0" err="1" smtClean="0"/>
              <a:t>dégres</a:t>
            </a:r>
            <a:r>
              <a:rPr lang="fr-FR" sz="2400" dirty="0" smtClean="0"/>
              <a:t>. </a:t>
            </a:r>
          </a:p>
          <a:p>
            <a:pPr eaLnBrk="1" hangingPunct="1">
              <a:buFont typeface="Wingdings" pitchFamily="2" charset="2"/>
              <a:buNone/>
              <a:defRPr/>
            </a:pPr>
            <a:r>
              <a:rPr lang="fr-FR" sz="2400" dirty="0" smtClean="0"/>
              <a:t>		- Les unités primaires sont les ZD (zone de dénombrement) telle que définie dans le RGPH 2001 et actualisée par le RGAC 2004.</a:t>
            </a:r>
          </a:p>
          <a:p>
            <a:pPr eaLnBrk="1" hangingPunct="1">
              <a:buFont typeface="Wingdings" pitchFamily="2" charset="2"/>
              <a:buNone/>
              <a:defRPr/>
            </a:pPr>
            <a:r>
              <a:rPr lang="fr-FR" sz="2400" dirty="0" smtClean="0"/>
              <a:t>		- Les unités secondaires sont les exploitations agricoles ou ménages agricoles. Aussi, le domaine d’étude (niveau de désagrégation est le niveau 3 ) échelle département ou commune  urbaine chef-lieu de région. </a:t>
            </a:r>
          </a:p>
          <a:p>
            <a:pPr eaLnBrk="1" hangingPunct="1">
              <a:buFont typeface="Wingdings" pitchFamily="2" charset="2"/>
              <a:buNone/>
              <a:defRPr/>
            </a:pPr>
            <a:endParaRPr lang="fr-FR" sz="2400" dirty="0" smtClean="0"/>
          </a:p>
          <a:p>
            <a:pPr eaLnBrk="1" hangingPunct="1">
              <a:buFont typeface="Wingdings" pitchFamily="2" charset="2"/>
              <a:buNone/>
              <a:defRPr/>
            </a:pPr>
            <a:r>
              <a:rPr lang="fr-FR" sz="2400" dirty="0" smtClean="0"/>
              <a:t>nt portant sur un échantillon national de 8470 ménages agricole tirés dans 578 Zones de dénombrement et village ou site de production. Son objectif principal est d’estimer la production pluviale. L’EPER s’adresse aux ménages agricoles sédentaires répartis dans 578 Zones de dénombrement et villages ou sites de production tirés au hasard avec remise dans chacun des départements.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468313" y="404813"/>
            <a:ext cx="8675687" cy="6192837"/>
          </a:xfrm>
        </p:spPr>
        <p:txBody>
          <a:bodyPr/>
          <a:lstStyle/>
          <a:p>
            <a:pPr eaLnBrk="1" hangingPunct="1">
              <a:lnSpc>
                <a:spcPct val="80000"/>
              </a:lnSpc>
              <a:buFont typeface="Wingdings" pitchFamily="2" charset="2"/>
              <a:buNone/>
              <a:defRPr/>
            </a:pPr>
            <a:r>
              <a:rPr lang="fr-FR" sz="2800" b="1" dirty="0" smtClean="0"/>
              <a:t>*   </a:t>
            </a:r>
            <a:r>
              <a:rPr lang="fr-FR" sz="2400" b="1" i="1" u="sng" dirty="0" smtClean="0"/>
              <a:t>Echantillonnage </a:t>
            </a:r>
            <a:r>
              <a:rPr lang="fr-FR" sz="2800" b="1" dirty="0" smtClean="0"/>
              <a:t>: </a:t>
            </a:r>
            <a:r>
              <a:rPr lang="fr-FR" sz="2400" dirty="0" smtClean="0"/>
              <a:t>Il se fait par tirage systématique aléatoire des zones de dénombrement  à probabilité inégale.</a:t>
            </a:r>
          </a:p>
          <a:p>
            <a:pPr eaLnBrk="1" hangingPunct="1">
              <a:lnSpc>
                <a:spcPct val="80000"/>
              </a:lnSpc>
              <a:buFont typeface="Wingdings" pitchFamily="2" charset="2"/>
              <a:buNone/>
              <a:defRPr/>
            </a:pPr>
            <a:r>
              <a:rPr lang="fr-FR" sz="2400" dirty="0" smtClean="0"/>
              <a:t> 		</a:t>
            </a:r>
            <a:r>
              <a:rPr lang="fr-FR" sz="2400" b="1" dirty="0" smtClean="0"/>
              <a:t>-</a:t>
            </a:r>
            <a:r>
              <a:rPr lang="fr-FR" sz="2400" dirty="0" smtClean="0"/>
              <a:t> Le tirage des unités primaires (ZD) est à probabilité proportionnelle à la taille dont la mesure est le nombre total de ZD en 2004.</a:t>
            </a:r>
          </a:p>
          <a:p>
            <a:pPr algn="just" eaLnBrk="1" hangingPunct="1">
              <a:lnSpc>
                <a:spcPct val="80000"/>
              </a:lnSpc>
              <a:buFont typeface="Wingdings" pitchFamily="2" charset="2"/>
              <a:buNone/>
              <a:defRPr/>
            </a:pPr>
            <a:endParaRPr lang="fr-FR" sz="2800" b="1" dirty="0" smtClean="0"/>
          </a:p>
          <a:p>
            <a:pPr eaLnBrk="1" hangingPunct="1">
              <a:lnSpc>
                <a:spcPct val="80000"/>
              </a:lnSpc>
              <a:buFont typeface="Wingdings" pitchFamily="2" charset="2"/>
              <a:buNone/>
              <a:defRPr/>
            </a:pPr>
            <a:r>
              <a:rPr lang="fr-FR" sz="2800" b="1" dirty="0" smtClean="0"/>
              <a:t>		- </a:t>
            </a:r>
            <a:r>
              <a:rPr lang="fr-FR" sz="2400" dirty="0" smtClean="0"/>
              <a:t>le tirage des unités secondaires (ménages agricoles). Après le dénombrement des ménages agricoles des ZD échantillons, il est systématiquement procédé à un tirage sans remise de 15 ménages qui constitue l’unité d’observation à l’intérieur de la ZD.</a:t>
            </a:r>
          </a:p>
          <a:p>
            <a:pPr eaLnBrk="1" hangingPunct="1">
              <a:lnSpc>
                <a:spcPct val="80000"/>
              </a:lnSpc>
              <a:buFont typeface="Wingdings" pitchFamily="2" charset="2"/>
              <a:buNone/>
              <a:defRPr/>
            </a:pPr>
            <a:endParaRPr lang="fr-FR" sz="2400" dirty="0" smtClean="0"/>
          </a:p>
          <a:p>
            <a:pPr eaLnBrk="1" hangingPunct="1">
              <a:lnSpc>
                <a:spcPct val="80000"/>
              </a:lnSpc>
              <a:buFont typeface="Wingdings" pitchFamily="2" charset="2"/>
              <a:buNone/>
              <a:defRPr/>
            </a:pPr>
            <a:r>
              <a:rPr lang="fr-FR" sz="2400" dirty="0" smtClean="0"/>
              <a:t>Pour la campagne 2010/2011 par exemple, 9195 ménages ont été concernés et répartis au niveau de 549 ZD et  96 Villages.</a:t>
            </a:r>
          </a:p>
          <a:p>
            <a:pPr eaLnBrk="1" hangingPunct="1">
              <a:lnSpc>
                <a:spcPct val="80000"/>
              </a:lnSpc>
              <a:defRPr/>
            </a:pPr>
            <a:endParaRPr lang="fr-FR" sz="2800" dirty="0" smtClean="0"/>
          </a:p>
          <a:p>
            <a:pPr eaLnBrk="1" hangingPunct="1">
              <a:lnSpc>
                <a:spcPct val="80000"/>
              </a:lnSpc>
              <a:defRPr/>
            </a:pPr>
            <a:endParaRPr lang="fr-FR" sz="2800" dirty="0" smtClean="0"/>
          </a:p>
          <a:p>
            <a:pPr eaLnBrk="1" hangingPunct="1">
              <a:lnSpc>
                <a:spcPct val="80000"/>
              </a:lnSpc>
              <a:defRPr/>
            </a:pPr>
            <a:endParaRPr lang="fr-FR" sz="2800" dirty="0" smtClean="0"/>
          </a:p>
          <a:p>
            <a:pPr eaLnBrk="1" hangingPunct="1">
              <a:lnSpc>
                <a:spcPct val="80000"/>
              </a:lnSpc>
              <a:defRPr/>
            </a:pPr>
            <a:endParaRPr lang="fr-FR" sz="2800" dirty="0" smtClean="0"/>
          </a:p>
          <a:p>
            <a:pPr eaLnBrk="1" hangingPunct="1">
              <a:lnSpc>
                <a:spcPct val="80000"/>
              </a:lnSpc>
              <a:defRPr/>
            </a:pPr>
            <a:r>
              <a:rPr lang="fr-FR" sz="2800" dirty="0" smtClean="0"/>
              <a:t>Les modes de production agropastorale, les rendements céréaliers et les niveaux de pluviométrie varient, certes, selon le mode de vie dominant dans la zone (sédentaire/nomade) et la zone agro écologique. C’est pour cette raison qu’il a été tenu compte de la proportion de ménages agricoles dans chacun des départements pour la détermination de la taille de l’échantillon à l’intérieur de chacun des départements. Ainsi, deux (2) grandes strates et 34 sous strates (ou univers) ont été identifiés et adoptées pour les besoins de l’échantillonnage.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539750" y="260350"/>
            <a:ext cx="8229600" cy="6597650"/>
          </a:xfrm>
        </p:spPr>
        <p:txBody>
          <a:bodyPr/>
          <a:lstStyle/>
          <a:p>
            <a:pPr eaLnBrk="1" hangingPunct="1">
              <a:lnSpc>
                <a:spcPct val="80000"/>
              </a:lnSpc>
              <a:defRPr/>
            </a:pPr>
            <a:r>
              <a:rPr lang="fr-FR" sz="2800" b="1" dirty="0" smtClean="0"/>
              <a:t>Mise en œuvre de l’EPER : </a:t>
            </a:r>
            <a:r>
              <a:rPr lang="fr-FR" sz="2800" dirty="0" smtClean="0"/>
              <a:t>Elle se fait sous trois  (3) niveaux : Collecte contrôle et supervision. </a:t>
            </a:r>
          </a:p>
          <a:p>
            <a:pPr eaLnBrk="1" hangingPunct="1">
              <a:lnSpc>
                <a:spcPct val="80000"/>
              </a:lnSpc>
              <a:defRPr/>
            </a:pPr>
            <a:endParaRPr lang="fr-FR" sz="2800" dirty="0" smtClean="0"/>
          </a:p>
          <a:p>
            <a:pPr eaLnBrk="1" hangingPunct="1">
              <a:lnSpc>
                <a:spcPct val="80000"/>
              </a:lnSpc>
              <a:buFont typeface="Wingdings" pitchFamily="2" charset="2"/>
              <a:buNone/>
              <a:defRPr/>
            </a:pPr>
            <a:r>
              <a:rPr lang="fr-FR" sz="2800" dirty="0" smtClean="0"/>
              <a:t>		- Le niveau central (DSA) assure l’élaboration des outils méthodologiques, la formation et </a:t>
            </a:r>
            <a:r>
              <a:rPr lang="fr-FR" sz="2800" dirty="0" err="1" smtClean="0"/>
              <a:t>récyclage</a:t>
            </a:r>
            <a:r>
              <a:rPr lang="fr-FR" sz="2800" dirty="0" smtClean="0"/>
              <a:t> des agents d’</a:t>
            </a:r>
            <a:r>
              <a:rPr lang="fr-FR" sz="2800" dirty="0" err="1" smtClean="0"/>
              <a:t>éxécution</a:t>
            </a:r>
            <a:r>
              <a:rPr lang="fr-FR" sz="2800" dirty="0" smtClean="0"/>
              <a:t>, la supervision finale, le traitement , l’analyse et la diffusion des documents.</a:t>
            </a:r>
          </a:p>
          <a:p>
            <a:pPr eaLnBrk="1" hangingPunct="1">
              <a:lnSpc>
                <a:spcPct val="80000"/>
              </a:lnSpc>
              <a:buFont typeface="Wingdings" pitchFamily="2" charset="2"/>
              <a:buNone/>
              <a:defRPr/>
            </a:pPr>
            <a:r>
              <a:rPr lang="fr-FR" sz="2800" dirty="0" smtClean="0"/>
              <a:t>		- le niveau régional (DRA) assure la supervision de proximité des opérations de contrôle et de collecte sur le terrain.</a:t>
            </a:r>
          </a:p>
          <a:p>
            <a:pPr eaLnBrk="1" hangingPunct="1">
              <a:lnSpc>
                <a:spcPct val="80000"/>
              </a:lnSpc>
              <a:buFont typeface="Wingdings" pitchFamily="2" charset="2"/>
              <a:buNone/>
              <a:defRPr/>
            </a:pPr>
            <a:r>
              <a:rPr lang="fr-FR" sz="2800" dirty="0" smtClean="0"/>
              <a:t>		- le niveau département (DDA) assure le contrôle et la collecte  qui se fait par les équipes d’enquêteurs composées des CDA et des responsables  de section statistique comme chef d’équipe. </a:t>
            </a:r>
          </a:p>
          <a:p>
            <a:pPr eaLnBrk="1" hangingPunct="1">
              <a:lnSpc>
                <a:spcPct val="80000"/>
              </a:lnSpc>
              <a:buFont typeface="Wingdings" pitchFamily="2" charset="2"/>
              <a:buNone/>
              <a:defRPr/>
            </a:pPr>
            <a:endParaRPr lang="fr-FR" sz="28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250825" y="188913"/>
            <a:ext cx="8642350" cy="6335712"/>
          </a:xfrm>
        </p:spPr>
        <p:txBody>
          <a:bodyPr/>
          <a:lstStyle/>
          <a:p>
            <a:pPr algn="just" eaLnBrk="1" hangingPunct="1">
              <a:lnSpc>
                <a:spcPct val="80000"/>
              </a:lnSpc>
              <a:buFont typeface="Wingdings" pitchFamily="2" charset="2"/>
              <a:buNone/>
              <a:defRPr/>
            </a:pPr>
            <a:r>
              <a:rPr lang="fr-FR" sz="2400" dirty="0" smtClean="0"/>
              <a:t>Les variables d'étude sont observées au moyen d'un ensemble de six (6) questionnaires administrés en une dizaine de passages :</a:t>
            </a:r>
          </a:p>
          <a:p>
            <a:pPr eaLnBrk="1" hangingPunct="1">
              <a:lnSpc>
                <a:spcPct val="80000"/>
              </a:lnSpc>
              <a:defRPr/>
            </a:pPr>
            <a:r>
              <a:rPr lang="fr-FR" sz="2400" dirty="0" smtClean="0"/>
              <a:t>La fiche 1 : Dénombrement des ménages des villages de la ZD-échantillon en vue du tirage des exploitations-échantillons ;</a:t>
            </a:r>
          </a:p>
          <a:p>
            <a:pPr eaLnBrk="1" hangingPunct="1">
              <a:lnSpc>
                <a:spcPct val="80000"/>
              </a:lnSpc>
              <a:defRPr/>
            </a:pPr>
            <a:r>
              <a:rPr lang="fr-FR" sz="2400" dirty="0" smtClean="0"/>
              <a:t>La fiche 2 : Dénombrement des membres du ménage agricole, et des champs;</a:t>
            </a:r>
          </a:p>
          <a:p>
            <a:pPr eaLnBrk="1" hangingPunct="1">
              <a:lnSpc>
                <a:spcPct val="80000"/>
              </a:lnSpc>
              <a:defRPr/>
            </a:pPr>
            <a:r>
              <a:rPr lang="fr-FR" sz="2400" dirty="0" smtClean="0"/>
              <a:t>La fiche 3 : "Étude des parcelles et carrés de rendements ou (mesures des parcelles qui permet de calculer la superficie de chaque parcelle cultivée du ménage- échantillon) ;</a:t>
            </a:r>
          </a:p>
          <a:p>
            <a:pPr eaLnBrk="1" hangingPunct="1">
              <a:lnSpc>
                <a:spcPct val="80000"/>
              </a:lnSpc>
              <a:defRPr/>
            </a:pPr>
            <a:r>
              <a:rPr lang="fr-FR" sz="2400" dirty="0" smtClean="0"/>
              <a:t>La fiche 4: "Prévisions des récoltes (Comptage des épis potentiels) Mil, Sorgho ; d'après le nombre d'épis potentiels présents dans les carrés de densité" qui permet de calculer le rendement prévisionnel de chaque parcelle;</a:t>
            </a:r>
          </a:p>
          <a:p>
            <a:pPr eaLnBrk="1" hangingPunct="1">
              <a:lnSpc>
                <a:spcPct val="80000"/>
              </a:lnSpc>
              <a:defRPr/>
            </a:pPr>
            <a:r>
              <a:rPr lang="fr-FR" sz="2400" dirty="0" smtClean="0"/>
              <a:t>La fiche 5: "Stocks paysans" qui permet de déterminer le niveau du stock céréalier restant de l’exploitation de la campagne précédente;</a:t>
            </a:r>
          </a:p>
          <a:p>
            <a:pPr eaLnBrk="1" hangingPunct="1">
              <a:lnSpc>
                <a:spcPct val="80000"/>
              </a:lnSpc>
              <a:defRPr/>
            </a:pPr>
            <a:r>
              <a:rPr lang="fr-FR" sz="2400" dirty="0" smtClean="0"/>
              <a:t>La fiche 6: "Récolte des Carrés de Rendement " qui permet de calculer le rendement définitif de chaque parcelle.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9144000" cy="6583362"/>
          </a:xfrm>
        </p:spPr>
        <p:txBody>
          <a:bodyPr/>
          <a:lstStyle/>
          <a:p>
            <a:pPr eaLnBrk="1" hangingPunct="1">
              <a:defRPr/>
            </a:pPr>
            <a:r>
              <a:rPr lang="fr-FR" dirty="0" smtClean="0"/>
              <a:t>/</a:t>
            </a:r>
          </a:p>
        </p:txBody>
      </p:sp>
      <p:graphicFrame>
        <p:nvGraphicFramePr>
          <p:cNvPr id="4" name="Espace réservé du contenu 3"/>
          <p:cNvGraphicFramePr>
            <a:graphicFrameLocks noGrp="1"/>
          </p:cNvGraphicFramePr>
          <p:nvPr>
            <p:ph idx="1"/>
          </p:nvPr>
        </p:nvGraphicFramePr>
        <p:xfrm>
          <a:off x="323850" y="476250"/>
          <a:ext cx="8640960" cy="6120680"/>
        </p:xfrm>
        <a:graphic>
          <a:graphicData uri="http://schemas.openxmlformats.org/drawingml/2006/table">
            <a:tbl>
              <a:tblPr/>
              <a:tblGrid>
                <a:gridCol w="1368152"/>
                <a:gridCol w="1927511"/>
                <a:gridCol w="5345297"/>
              </a:tblGrid>
              <a:tr h="798045">
                <a:tc>
                  <a:txBody>
                    <a:bodyPr/>
                    <a:lstStyle/>
                    <a:p>
                      <a:pPr marL="179705" algn="just">
                        <a:spcAft>
                          <a:spcPts val="600"/>
                        </a:spcAft>
                      </a:pPr>
                      <a:r>
                        <a:rPr lang="fr-FR" sz="2000" dirty="0">
                          <a:latin typeface="Arial"/>
                          <a:ea typeface="Times New Roman"/>
                          <a:cs typeface="Times New Roman"/>
                        </a:rPr>
                        <a:t>Passage</a:t>
                      </a:r>
                      <a:endParaRPr lang="fr-FR"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705" algn="just">
                        <a:spcAft>
                          <a:spcPts val="600"/>
                        </a:spcAft>
                      </a:pPr>
                      <a:r>
                        <a:rPr lang="fr-FR" sz="2000" dirty="0">
                          <a:latin typeface="Arial"/>
                          <a:ea typeface="Times New Roman"/>
                          <a:cs typeface="Times New Roman"/>
                        </a:rPr>
                        <a:t>Période</a:t>
                      </a:r>
                      <a:endParaRPr lang="fr-FR"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705" algn="just">
                        <a:spcAft>
                          <a:spcPts val="600"/>
                        </a:spcAft>
                      </a:pPr>
                      <a:r>
                        <a:rPr lang="fr-FR" sz="2000" dirty="0">
                          <a:latin typeface="Arial"/>
                          <a:ea typeface="Times New Roman"/>
                          <a:cs typeface="Times New Roman"/>
                        </a:rPr>
                        <a:t>Activités</a:t>
                      </a:r>
                      <a:endParaRPr lang="fr-FR"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0956">
                <a:tc>
                  <a:txBody>
                    <a:bodyPr/>
                    <a:lstStyle/>
                    <a:p>
                      <a:pPr marL="179705" algn="just">
                        <a:spcAft>
                          <a:spcPts val="600"/>
                        </a:spcAft>
                      </a:pPr>
                      <a:r>
                        <a:rPr lang="fr-FR" sz="2000" dirty="0">
                          <a:latin typeface="Arial"/>
                          <a:ea typeface="Times New Roman"/>
                          <a:cs typeface="Times New Roman"/>
                        </a:rPr>
                        <a:t>1</a:t>
                      </a:r>
                      <a:endParaRPr lang="fr-FR"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705" algn="just">
                        <a:spcAft>
                          <a:spcPts val="600"/>
                        </a:spcAft>
                      </a:pPr>
                      <a:r>
                        <a:rPr lang="fr-FR" sz="2000" dirty="0">
                          <a:latin typeface="Arial"/>
                          <a:ea typeface="Times New Roman"/>
                          <a:cs typeface="Times New Roman"/>
                        </a:rPr>
                        <a:t>Mai – juin</a:t>
                      </a:r>
                      <a:endParaRPr lang="fr-FR"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spcAft>
                          <a:spcPts val="600"/>
                        </a:spcAft>
                        <a:buFont typeface="Symbol"/>
                        <a:buChar char=""/>
                      </a:pPr>
                      <a:r>
                        <a:rPr lang="fr-FR" sz="2000" dirty="0">
                          <a:latin typeface="Arial"/>
                          <a:ea typeface="Times New Roman"/>
                          <a:cs typeface="Times New Roman"/>
                        </a:rPr>
                        <a:t>Dénombrement des ménages dans </a:t>
                      </a:r>
                      <a:r>
                        <a:rPr lang="fr-FR" sz="2000" dirty="0" smtClean="0">
                          <a:latin typeface="Arial"/>
                          <a:ea typeface="Times New Roman"/>
                          <a:cs typeface="Times New Roman"/>
                        </a:rPr>
                        <a:t>les ZD</a:t>
                      </a:r>
                      <a:endParaRPr lang="fr-FR" sz="2000" dirty="0">
                        <a:latin typeface="Times New Roman"/>
                        <a:ea typeface="Times New Roman"/>
                        <a:cs typeface="Times New Roman"/>
                      </a:endParaRPr>
                    </a:p>
                    <a:p>
                      <a:pPr marL="342900" lvl="0" indent="-342900" algn="just">
                        <a:spcAft>
                          <a:spcPts val="600"/>
                        </a:spcAft>
                        <a:buFont typeface="Symbol"/>
                        <a:buChar char=""/>
                      </a:pPr>
                      <a:r>
                        <a:rPr lang="fr-FR" sz="2000" dirty="0">
                          <a:latin typeface="Arial"/>
                          <a:ea typeface="Times New Roman"/>
                          <a:cs typeface="Times New Roman"/>
                        </a:rPr>
                        <a:t>Tirage des ménages échantillons</a:t>
                      </a:r>
                      <a:endParaRPr lang="fr-FR"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8332">
                <a:tc>
                  <a:txBody>
                    <a:bodyPr/>
                    <a:lstStyle/>
                    <a:p>
                      <a:pPr marL="179705" algn="just">
                        <a:spcAft>
                          <a:spcPts val="600"/>
                        </a:spcAft>
                      </a:pPr>
                      <a:r>
                        <a:rPr lang="fr-FR" sz="2000">
                          <a:latin typeface="Arial"/>
                          <a:ea typeface="Times New Roman"/>
                          <a:cs typeface="Times New Roman"/>
                        </a:rPr>
                        <a:t>2</a:t>
                      </a:r>
                      <a:endParaRPr lang="fr-FR"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705" algn="just">
                        <a:spcAft>
                          <a:spcPts val="600"/>
                        </a:spcAft>
                      </a:pPr>
                      <a:r>
                        <a:rPr lang="fr-FR" sz="2000" dirty="0">
                          <a:latin typeface="Arial"/>
                          <a:ea typeface="Times New Roman"/>
                          <a:cs typeface="Times New Roman"/>
                        </a:rPr>
                        <a:t>Juin</a:t>
                      </a:r>
                      <a:endParaRPr lang="fr-FR"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spcAft>
                          <a:spcPts val="600"/>
                        </a:spcAft>
                        <a:buFont typeface="Symbol"/>
                        <a:buChar char=""/>
                      </a:pPr>
                      <a:r>
                        <a:rPr lang="fr-FR" sz="2000" dirty="0">
                          <a:latin typeface="Arial"/>
                          <a:ea typeface="Times New Roman"/>
                          <a:cs typeface="Times New Roman"/>
                        </a:rPr>
                        <a:t>Recensement des membres des ménages échantillons et de leurs champs</a:t>
                      </a:r>
                      <a:endParaRPr lang="fr-FR"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0956">
                <a:tc>
                  <a:txBody>
                    <a:bodyPr/>
                    <a:lstStyle/>
                    <a:p>
                      <a:pPr marL="179705" algn="just">
                        <a:spcAft>
                          <a:spcPts val="600"/>
                        </a:spcAft>
                      </a:pPr>
                      <a:r>
                        <a:rPr lang="fr-FR" sz="2000">
                          <a:latin typeface="Arial"/>
                          <a:ea typeface="Times New Roman"/>
                          <a:cs typeface="Times New Roman"/>
                        </a:rPr>
                        <a:t>3</a:t>
                      </a:r>
                      <a:endParaRPr lang="fr-FR"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705" algn="just">
                        <a:spcAft>
                          <a:spcPts val="600"/>
                        </a:spcAft>
                      </a:pPr>
                      <a:r>
                        <a:rPr lang="fr-FR" sz="2000">
                          <a:latin typeface="Arial"/>
                          <a:ea typeface="Times New Roman"/>
                          <a:cs typeface="Times New Roman"/>
                        </a:rPr>
                        <a:t>Juillet – août</a:t>
                      </a:r>
                      <a:endParaRPr lang="fr-FR"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spcAft>
                          <a:spcPts val="600"/>
                        </a:spcAft>
                        <a:buFont typeface="Symbol"/>
                        <a:buChar char=""/>
                      </a:pPr>
                      <a:r>
                        <a:rPr lang="fr-FR" sz="2000" dirty="0">
                          <a:latin typeface="Arial"/>
                          <a:ea typeface="Times New Roman"/>
                          <a:cs typeface="Times New Roman"/>
                        </a:rPr>
                        <a:t>Mesures des champs et parcelles</a:t>
                      </a:r>
                      <a:endParaRPr lang="fr-FR" sz="2000" dirty="0">
                        <a:latin typeface="Times New Roman"/>
                        <a:ea typeface="Times New Roman"/>
                        <a:cs typeface="Times New Roman"/>
                      </a:endParaRPr>
                    </a:p>
                    <a:p>
                      <a:pPr marL="342900" lvl="0" indent="-342900" algn="just">
                        <a:spcAft>
                          <a:spcPts val="600"/>
                        </a:spcAft>
                        <a:buFont typeface="Symbol"/>
                        <a:buChar char=""/>
                      </a:pPr>
                      <a:r>
                        <a:rPr lang="fr-FR" sz="2000" dirty="0" smtClean="0">
                          <a:latin typeface="Arial"/>
                          <a:ea typeface="Times New Roman"/>
                          <a:cs typeface="Times New Roman"/>
                        </a:rPr>
                        <a:t>Pose des </a:t>
                      </a:r>
                      <a:r>
                        <a:rPr lang="fr-FR" sz="2000" dirty="0">
                          <a:latin typeface="Arial"/>
                          <a:ea typeface="Times New Roman"/>
                          <a:cs typeface="Times New Roman"/>
                        </a:rPr>
                        <a:t>carrés de rendement</a:t>
                      </a:r>
                      <a:endParaRPr lang="fr-FR"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1718">
                <a:tc>
                  <a:txBody>
                    <a:bodyPr/>
                    <a:lstStyle/>
                    <a:p>
                      <a:pPr marL="179705" algn="just">
                        <a:spcAft>
                          <a:spcPts val="600"/>
                        </a:spcAft>
                      </a:pPr>
                      <a:r>
                        <a:rPr lang="fr-FR" sz="2000">
                          <a:latin typeface="Arial"/>
                          <a:ea typeface="Times New Roman"/>
                          <a:cs typeface="Times New Roman"/>
                        </a:rPr>
                        <a:t>4</a:t>
                      </a:r>
                      <a:endParaRPr lang="fr-FR"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705" algn="just">
                        <a:spcAft>
                          <a:spcPts val="600"/>
                        </a:spcAft>
                      </a:pPr>
                      <a:r>
                        <a:rPr lang="fr-FR" sz="2000">
                          <a:latin typeface="Arial"/>
                          <a:ea typeface="Times New Roman"/>
                          <a:cs typeface="Times New Roman"/>
                        </a:rPr>
                        <a:t>Août – septembre</a:t>
                      </a:r>
                      <a:endParaRPr lang="fr-FR"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spcAft>
                          <a:spcPts val="600"/>
                        </a:spcAft>
                        <a:buFont typeface="Symbol"/>
                        <a:buChar char=""/>
                      </a:pPr>
                      <a:r>
                        <a:rPr lang="fr-FR" sz="2000" dirty="0">
                          <a:latin typeface="Arial"/>
                          <a:ea typeface="Times New Roman"/>
                          <a:cs typeface="Times New Roman"/>
                        </a:rPr>
                        <a:t>Comptage des épis potentiels</a:t>
                      </a:r>
                      <a:endParaRPr lang="fr-FR"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3718">
                <a:tc>
                  <a:txBody>
                    <a:bodyPr/>
                    <a:lstStyle/>
                    <a:p>
                      <a:pPr marL="179705" algn="just">
                        <a:spcAft>
                          <a:spcPts val="600"/>
                        </a:spcAft>
                      </a:pPr>
                      <a:r>
                        <a:rPr lang="fr-FR" sz="2000">
                          <a:latin typeface="Arial"/>
                          <a:ea typeface="Times New Roman"/>
                          <a:cs typeface="Times New Roman"/>
                        </a:rPr>
                        <a:t>5</a:t>
                      </a:r>
                      <a:endParaRPr lang="fr-FR"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705" algn="just">
                        <a:spcAft>
                          <a:spcPts val="600"/>
                        </a:spcAft>
                      </a:pPr>
                      <a:r>
                        <a:rPr lang="fr-FR" sz="2000">
                          <a:latin typeface="Arial"/>
                          <a:ea typeface="Times New Roman"/>
                          <a:cs typeface="Times New Roman"/>
                        </a:rPr>
                        <a:t>Septembre – octobre</a:t>
                      </a:r>
                      <a:endParaRPr lang="fr-FR"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spcAft>
                          <a:spcPts val="600"/>
                        </a:spcAft>
                        <a:buFont typeface="Symbol"/>
                        <a:buChar char=""/>
                      </a:pPr>
                      <a:r>
                        <a:rPr lang="fr-FR" sz="2000" dirty="0">
                          <a:latin typeface="Arial"/>
                          <a:ea typeface="Times New Roman"/>
                          <a:cs typeface="Times New Roman"/>
                        </a:rPr>
                        <a:t>Stocks paysans</a:t>
                      </a:r>
                      <a:endParaRPr lang="fr-FR"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96955">
                <a:tc>
                  <a:txBody>
                    <a:bodyPr/>
                    <a:lstStyle/>
                    <a:p>
                      <a:pPr marL="179705" algn="just">
                        <a:spcAft>
                          <a:spcPts val="600"/>
                        </a:spcAft>
                      </a:pPr>
                      <a:r>
                        <a:rPr lang="fr-FR" sz="2000">
                          <a:latin typeface="Arial"/>
                          <a:ea typeface="Times New Roman"/>
                          <a:cs typeface="Times New Roman"/>
                        </a:rPr>
                        <a:t>6</a:t>
                      </a:r>
                      <a:endParaRPr lang="fr-FR"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705" algn="just">
                        <a:spcAft>
                          <a:spcPts val="600"/>
                        </a:spcAft>
                      </a:pPr>
                      <a:r>
                        <a:rPr lang="fr-FR" sz="2000">
                          <a:latin typeface="Arial"/>
                          <a:ea typeface="Times New Roman"/>
                          <a:cs typeface="Times New Roman"/>
                        </a:rPr>
                        <a:t>Octobre – décembre </a:t>
                      </a:r>
                      <a:endParaRPr lang="fr-FR"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spcAft>
                          <a:spcPts val="600"/>
                        </a:spcAft>
                        <a:buFont typeface="Symbol"/>
                        <a:buChar char=""/>
                      </a:pPr>
                      <a:r>
                        <a:rPr lang="fr-FR" sz="2000" dirty="0">
                          <a:latin typeface="Arial"/>
                          <a:ea typeface="Times New Roman"/>
                          <a:cs typeface="Times New Roman"/>
                        </a:rPr>
                        <a:t>Récolte des carrés de rendement</a:t>
                      </a:r>
                      <a:endParaRPr lang="fr-FR" sz="2000" dirty="0">
                        <a:latin typeface="Times New Roman"/>
                        <a:ea typeface="Times New Roman"/>
                        <a:cs typeface="Times New Roman"/>
                      </a:endParaRPr>
                    </a:p>
                    <a:p>
                      <a:pPr marL="342900" lvl="0" indent="-342900" algn="just">
                        <a:spcAft>
                          <a:spcPts val="600"/>
                        </a:spcAft>
                        <a:buFont typeface="Symbol"/>
                        <a:buChar char=""/>
                      </a:pPr>
                      <a:r>
                        <a:rPr lang="fr-FR" sz="2000" dirty="0">
                          <a:latin typeface="Arial"/>
                          <a:ea typeface="Times New Roman"/>
                          <a:cs typeface="Times New Roman"/>
                        </a:rPr>
                        <a:t>Pesée des productions</a:t>
                      </a:r>
                      <a:endParaRPr lang="fr-FR"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5397" name="Rectangle 1"/>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r>
              <a:rPr lang="fr-FR" sz="1400">
                <a:latin typeface="Arial" charset="0"/>
                <a:ea typeface="Times New Roman" pitchFamily="18" charset="0"/>
                <a:cs typeface="Arial" charset="0"/>
              </a:rPr>
              <a:t>Cette collecte se fait au moyen d’un ensemble de six (6) questionnaires administrés au cours des passages suivants :</a:t>
            </a:r>
            <a:endParaRPr lang="fr-FR" sz="800">
              <a:ea typeface="Times New Roman" pitchFamily="18" charset="0"/>
              <a:cs typeface="Arial" charset="0"/>
            </a:endParaRPr>
          </a:p>
          <a:p>
            <a:pPr eaLnBrk="0" hangingPunct="0"/>
            <a:endParaRPr lang="fr-FR">
              <a:latin typeface="Arial" charset="0"/>
              <a:ea typeface="Times New Roman" pitchFamily="18" charset="0"/>
              <a:cs typeface="Arial"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250825" y="188913"/>
            <a:ext cx="8497888" cy="6264275"/>
          </a:xfrm>
        </p:spPr>
        <p:txBody>
          <a:bodyPr/>
          <a:lstStyle/>
          <a:p>
            <a:pPr algn="just" eaLnBrk="1" hangingPunct="1">
              <a:buFont typeface="Wingdings" pitchFamily="2" charset="2"/>
              <a:buNone/>
              <a:defRPr/>
            </a:pPr>
            <a:r>
              <a:rPr lang="fr-FR" dirty="0" smtClean="0"/>
              <a:t>   * Dispositif de collecte et de traitement</a:t>
            </a:r>
          </a:p>
          <a:p>
            <a:pPr eaLnBrk="1" hangingPunct="1">
              <a:buFont typeface="Wingdings" pitchFamily="2" charset="2"/>
              <a:buNone/>
              <a:defRPr/>
            </a:pPr>
            <a:r>
              <a:rPr lang="fr-FR" dirty="0" smtClean="0"/>
              <a:t>Il comprend:</a:t>
            </a:r>
          </a:p>
          <a:p>
            <a:pPr eaLnBrk="1" hangingPunct="1">
              <a:buFont typeface="Wingdings" pitchFamily="2" charset="2"/>
              <a:buNone/>
              <a:defRPr/>
            </a:pPr>
            <a:r>
              <a:rPr lang="fr-FR" dirty="0" smtClean="0"/>
              <a:t>	- 1 Coordonnateur qui est le DS;</a:t>
            </a:r>
          </a:p>
          <a:p>
            <a:pPr eaLnBrk="1" hangingPunct="1">
              <a:buFont typeface="Wingdings" pitchFamily="2" charset="2"/>
              <a:buNone/>
              <a:defRPr/>
            </a:pPr>
            <a:r>
              <a:rPr lang="fr-FR" dirty="0" smtClean="0"/>
              <a:t>	- 3 Superviseurs nationaux qui sont les chefs des divisions techniques;</a:t>
            </a:r>
          </a:p>
          <a:p>
            <a:pPr eaLnBrk="1" hangingPunct="1">
              <a:buFont typeface="Wingdings" pitchFamily="2" charset="2"/>
              <a:buNone/>
              <a:defRPr/>
            </a:pPr>
            <a:r>
              <a:rPr lang="fr-FR" dirty="0" smtClean="0"/>
              <a:t>	- 8 Superviseurs régionaux qui sont les chefs SRSA;</a:t>
            </a:r>
          </a:p>
          <a:p>
            <a:pPr eaLnBrk="1" hangingPunct="1">
              <a:buFont typeface="Wingdings" pitchFamily="2" charset="2"/>
              <a:buNone/>
              <a:defRPr/>
            </a:pPr>
            <a:r>
              <a:rPr lang="fr-FR" dirty="0" smtClean="0"/>
              <a:t>	- 43 Contrôleurs qui sont les DDA;</a:t>
            </a:r>
          </a:p>
          <a:p>
            <a:pPr eaLnBrk="1" hangingPunct="1">
              <a:buFont typeface="Wingdings" pitchFamily="2" charset="2"/>
              <a:buNone/>
              <a:defRPr/>
            </a:pPr>
            <a:r>
              <a:rPr lang="fr-FR" dirty="0" smtClean="0"/>
              <a:t>	- 43 Chefs d’Equipes qui sont les responsables des sections statistiques;</a:t>
            </a:r>
          </a:p>
          <a:p>
            <a:pPr eaLnBrk="1" hangingPunct="1">
              <a:buFont typeface="Wingdings" pitchFamily="2" charset="2"/>
              <a:buNone/>
              <a:defRPr/>
            </a:pPr>
            <a:r>
              <a:rPr lang="fr-FR" dirty="0" smtClean="0"/>
              <a:t>	- 251 </a:t>
            </a:r>
            <a:r>
              <a:rPr lang="fr-FR" dirty="0" err="1" smtClean="0"/>
              <a:t>Enqutêurs</a:t>
            </a:r>
            <a:r>
              <a:rPr lang="fr-FR" dirty="0" smtClean="0"/>
              <a:t> qui sont les CDA.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type="body" idx="1"/>
          </p:nvPr>
        </p:nvSpPr>
        <p:spPr>
          <a:xfrm>
            <a:off x="457200" y="333375"/>
            <a:ext cx="8229600" cy="5762625"/>
          </a:xfrm>
        </p:spPr>
        <p:txBody>
          <a:bodyPr/>
          <a:lstStyle/>
          <a:p>
            <a:pPr eaLnBrk="1" hangingPunct="1">
              <a:defRPr/>
            </a:pPr>
            <a:endParaRPr lang="fr-FR" smtClean="0"/>
          </a:p>
          <a:p>
            <a:pPr eaLnBrk="1" hangingPunct="1">
              <a:defRPr/>
            </a:pPr>
            <a:endParaRPr lang="fr-FR" smtClean="0"/>
          </a:p>
          <a:p>
            <a:pPr eaLnBrk="1" hangingPunct="1">
              <a:defRPr/>
            </a:pPr>
            <a:endParaRPr lang="fr-FR" smtClean="0"/>
          </a:p>
          <a:p>
            <a:pPr eaLnBrk="1" hangingPunct="1">
              <a:defRPr/>
            </a:pPr>
            <a:endParaRPr lang="fr-FR" smtClean="0"/>
          </a:p>
          <a:p>
            <a:pPr algn="ctr" eaLnBrk="1" hangingPunct="1">
              <a:buFont typeface="Wingdings" pitchFamily="2" charset="2"/>
              <a:buNone/>
              <a:defRPr/>
            </a:pPr>
            <a:r>
              <a:rPr lang="fr-FR" sz="6000" b="1" smtClean="0">
                <a:solidFill>
                  <a:srgbClr val="000000"/>
                </a:solidFill>
                <a:effectLst>
                  <a:outerShdw blurRad="38100" dist="38100" dir="2700000" algn="tl">
                    <a:srgbClr val="FFFFFF"/>
                  </a:outerShdw>
                </a:effectLst>
                <a:latin typeface="Bernard MT Condensed" pitchFamily="18" charset="0"/>
              </a:rPr>
              <a:t>MERCI DE VOTRE AIMABLE ATTENTION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defRPr/>
            </a:pPr>
            <a:r>
              <a:rPr lang="fr-FR" dirty="0" smtClean="0"/>
              <a:t>Introduction </a:t>
            </a:r>
            <a:endParaRPr lang="fr-FR" dirty="0" smtClean="0"/>
          </a:p>
        </p:txBody>
      </p:sp>
      <p:sp>
        <p:nvSpPr>
          <p:cNvPr id="50179" name="Rectangle 3"/>
          <p:cNvSpPr>
            <a:spLocks noGrp="1" noChangeArrowheads="1"/>
          </p:cNvSpPr>
          <p:nvPr>
            <p:ph type="body" idx="1"/>
          </p:nvPr>
        </p:nvSpPr>
        <p:spPr/>
        <p:txBody>
          <a:bodyPr/>
          <a:lstStyle/>
          <a:p>
            <a:pPr eaLnBrk="1" hangingPunct="1">
              <a:lnSpc>
                <a:spcPct val="80000"/>
              </a:lnSpc>
              <a:buFont typeface="Wingdings" pitchFamily="2" charset="2"/>
              <a:buNone/>
              <a:defRPr/>
            </a:pPr>
            <a:r>
              <a:rPr lang="fr-FR" sz="2800" dirty="0" smtClean="0"/>
              <a:t>   En matière d’alerte et de prévision agricole dans le domaine de la sécurité alimentaire, deux grandes enquêtes sont menées au cours de la même année. EPER pour les cultures pluviales  et Enquête Horticole pour les cultures irriguées et de décrue, couplées du Suivi Agronomique tout au long des 2 campagnes. A partir de 2007, on passe du bilan céréalier à un bilan alimentaire plus complet intégrant les postes de productions végétale et animale. Ce qui permet de mieux comprendre la situation alimentaire qui prévaut.</a:t>
            </a:r>
          </a:p>
        </p:txBody>
      </p:sp>
      <p:sp>
        <p:nvSpPr>
          <p:cNvPr id="4" name="ZoneTexte 3"/>
          <p:cNvSpPr txBox="1"/>
          <p:nvPr/>
        </p:nvSpPr>
        <p:spPr>
          <a:xfrm>
            <a:off x="827584" y="1124744"/>
            <a:ext cx="7704856" cy="369332"/>
          </a:xfrm>
          <a:prstGeom prst="rect">
            <a:avLst/>
          </a:prstGeom>
          <a:noFill/>
        </p:spPr>
        <p:txBody>
          <a:bodyPr wrap="square" rtlCol="0">
            <a:spAutoFit/>
          </a:bodyPr>
          <a:lstStyle/>
          <a:p>
            <a:pPr algn="ctr"/>
            <a:r>
              <a:rPr lang="fr-FR" dirty="0" smtClean="0"/>
              <a:t>Présentation des enquêtes agricoles au Niger</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301625"/>
            <a:ext cx="8207375" cy="895350"/>
          </a:xfrm>
        </p:spPr>
        <p:txBody>
          <a:bodyPr/>
          <a:lstStyle/>
          <a:p>
            <a:pPr eaLnBrk="1" hangingPunct="1">
              <a:defRPr/>
            </a:pPr>
            <a:r>
              <a:rPr lang="fr-FR" sz="3200" smtClean="0">
                <a:solidFill>
                  <a:schemeClr val="tx1"/>
                </a:solidFill>
              </a:rPr>
              <a:t>PRESENTATION DE L’EPER</a:t>
            </a:r>
            <a:r>
              <a:rPr lang="fr-FR" sz="4000" smtClean="0">
                <a:solidFill>
                  <a:schemeClr val="tx1"/>
                </a:solidFill>
              </a:rPr>
              <a:t/>
            </a:r>
            <a:br>
              <a:rPr lang="fr-FR" sz="4000" smtClean="0">
                <a:solidFill>
                  <a:schemeClr val="tx1"/>
                </a:solidFill>
              </a:rPr>
            </a:br>
            <a:r>
              <a:rPr lang="fr-FR" sz="1600" smtClean="0">
                <a:solidFill>
                  <a:schemeClr val="tx1"/>
                </a:solidFill>
              </a:rPr>
              <a:t>(ENQUETE PREVISION ET ESTIMATION DES RECOLTES)</a:t>
            </a:r>
            <a:r>
              <a:rPr lang="fr-FR" sz="2400" smtClean="0">
                <a:solidFill>
                  <a:schemeClr val="tx1"/>
                </a:solidFill>
              </a:rPr>
              <a:t> </a:t>
            </a:r>
            <a:endParaRPr lang="fr-FR" sz="4000" smtClean="0">
              <a:solidFill>
                <a:schemeClr val="tx1"/>
              </a:solidFill>
            </a:endParaRPr>
          </a:p>
        </p:txBody>
      </p:sp>
      <p:sp>
        <p:nvSpPr>
          <p:cNvPr id="27651" name="Rectangle 3"/>
          <p:cNvSpPr>
            <a:spLocks noGrp="1" noChangeArrowheads="1"/>
          </p:cNvSpPr>
          <p:nvPr>
            <p:ph type="body" idx="1"/>
          </p:nvPr>
        </p:nvSpPr>
        <p:spPr>
          <a:xfrm>
            <a:off x="251521" y="1124744"/>
            <a:ext cx="8496944" cy="5399881"/>
          </a:xfrm>
        </p:spPr>
        <p:txBody>
          <a:bodyPr/>
          <a:lstStyle/>
          <a:p>
            <a:pPr algn="just" eaLnBrk="1" hangingPunct="1">
              <a:lnSpc>
                <a:spcPct val="90000"/>
              </a:lnSpc>
              <a:defRPr/>
            </a:pPr>
            <a:r>
              <a:rPr lang="fr-FR" sz="2400" dirty="0" smtClean="0"/>
              <a:t>L'EPER est une enquête statistique agricole annuelle dont l'objectif est d'établir les prévisions de récoltes au milieu de la campagne agricole d’hivernage et de produire et diffuser les données statistiques définitives de la campagne agricole. </a:t>
            </a:r>
          </a:p>
          <a:p>
            <a:pPr eaLnBrk="1" hangingPunct="1">
              <a:lnSpc>
                <a:spcPct val="90000"/>
              </a:lnSpc>
              <a:defRPr/>
            </a:pPr>
            <a:r>
              <a:rPr lang="fr-FR" sz="2400" dirty="0" smtClean="0"/>
              <a:t>Elle a été initiée au cours de l'année 1975, soutenue par le CILSS à travers le projet DIAPER dans les années 80,  elle est devenue une activité permanente depuis de nombreuses années. Par rapport aux premières éditions de cette enquête, le dispositif d'évaluation de la campagne agricole a subi de nombreuses mutations avant de revêtir sa forme actuelle connue sous le nom d'enquête EPER. Mais au cours des dernières décennies, cette enquête a perdu de son dynamisme et les résultats publiés sur la campagne font l'objet de bien de critiques.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395288" y="620713"/>
            <a:ext cx="8424862" cy="5761037"/>
          </a:xfrm>
        </p:spPr>
        <p:txBody>
          <a:bodyPr/>
          <a:lstStyle/>
          <a:p>
            <a:pPr algn="just" eaLnBrk="1" hangingPunct="1">
              <a:buFont typeface="Wingdings" pitchFamily="2" charset="2"/>
              <a:buNone/>
              <a:defRPr/>
            </a:pPr>
            <a:r>
              <a:rPr lang="fr-FR" sz="2800" dirty="0" smtClean="0"/>
              <a:t>C'est pour donner un souffle nouveau à ce dispositif de collecte, de traitement et d'analyse, à travers une rénovation méthodologique, que le Gouvernement du Niger a sollicité l'appui technique et financier de la FAO. L'intervention de la FAO, à travers le projet TCP/NER/4554 "Appui à l'amélioration du dispositif de collecte des statistiques agricoles", a permis de procéder à la révision de la méthodologie de l'enquête agricole annuelle EPER, et à concevoir et tester de nouveaux documents techniques conformes à la nouvelle méthodologie.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323850" y="692150"/>
            <a:ext cx="8229600" cy="5257800"/>
          </a:xfrm>
        </p:spPr>
        <p:txBody>
          <a:bodyPr/>
          <a:lstStyle/>
          <a:p>
            <a:pPr algn="just" eaLnBrk="1" hangingPunct="1">
              <a:lnSpc>
                <a:spcPct val="90000"/>
              </a:lnSpc>
              <a:buFont typeface="Wingdings" pitchFamily="2" charset="2"/>
              <a:buNone/>
              <a:defRPr/>
            </a:pPr>
            <a:r>
              <a:rPr lang="fr-FR" sz="2800" dirty="0" smtClean="0"/>
              <a:t>Avec la mise en </a:t>
            </a:r>
            <a:r>
              <a:rPr lang="fr-FR" sz="2800" dirty="0" err="1" smtClean="0"/>
              <a:t>oeuvre</a:t>
            </a:r>
            <a:r>
              <a:rPr lang="fr-FR" sz="2800" dirty="0" smtClean="0"/>
              <a:t> du projet FAO TCP/NER/4554, le choix a été donc fait de rénover les questionnaires dans le sens d'une simplification de leur contenu, d'un allègement des tâches de collecte et d'une plus grande facilité d'utilisation. Malgré toutes ces améliorations, les statistiques agricoles sont de plus en plus sujettes à des critiques acerbes. La crise alimentaire que notre pays a connue en 2005 a contribué à intensifier ces critiques. Cette situation a amené les plus hautes autorités à s’interroger sur la fiabilité des données issues de l’EPER.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539750" y="476250"/>
            <a:ext cx="8229600" cy="5905500"/>
          </a:xfrm>
        </p:spPr>
        <p:txBody>
          <a:bodyPr/>
          <a:lstStyle/>
          <a:p>
            <a:pPr algn="just" eaLnBrk="1" hangingPunct="1">
              <a:lnSpc>
                <a:spcPct val="90000"/>
              </a:lnSpc>
              <a:buFont typeface="Wingdings" pitchFamily="2" charset="2"/>
              <a:buNone/>
              <a:defRPr/>
            </a:pPr>
            <a:r>
              <a:rPr lang="fr-FR" sz="2400" dirty="0" smtClean="0"/>
              <a:t>C’est pourquoi, le Premier Ministre, Chef du Gouvernement a instruit le Ministre du Développement Agricole et celui de l’Economie et des Finances, par </a:t>
            </a:r>
            <a:r>
              <a:rPr lang="fr-FR" sz="2400" b="1" dirty="0" smtClean="0"/>
              <a:t>lettre N° 000451/DIRCAB/PM/DDRE en date du 20 décembre 2005, </a:t>
            </a:r>
            <a:r>
              <a:rPr lang="fr-FR" sz="2400" dirty="0" smtClean="0"/>
              <a:t>pour que l’Institut National de la Statistique (INS) soit impliqué dans l’exécution des enquêtes agricoles, afin d’aider les structures qui en ont la charge à produire des statistiques plus fiables. Le comité de réflexion  composé des cadres de Institut National de la Statistique </a:t>
            </a:r>
            <a:r>
              <a:rPr lang="fr-FR" sz="2400" b="1" dirty="0" smtClean="0"/>
              <a:t>(INS</a:t>
            </a:r>
            <a:r>
              <a:rPr lang="fr-FR" sz="2400" dirty="0" smtClean="0"/>
              <a:t>), du </a:t>
            </a:r>
            <a:r>
              <a:rPr lang="fr-FR" sz="2400" b="1" dirty="0" smtClean="0"/>
              <a:t>MDA</a:t>
            </a:r>
            <a:r>
              <a:rPr lang="fr-FR" sz="2400" dirty="0" smtClean="0"/>
              <a:t>, (la Direction de la Statistique), du </a:t>
            </a:r>
            <a:r>
              <a:rPr lang="fr-FR" sz="2400" b="1" dirty="0" smtClean="0"/>
              <a:t>SAP/PM</a:t>
            </a:r>
            <a:r>
              <a:rPr lang="fr-FR" sz="2400" dirty="0" smtClean="0"/>
              <a:t>, du </a:t>
            </a:r>
            <a:r>
              <a:rPr lang="fr-FR" sz="2400" b="1" dirty="0" smtClean="0"/>
              <a:t>RGAC</a:t>
            </a:r>
            <a:r>
              <a:rPr lang="fr-FR" sz="2400" dirty="0" smtClean="0"/>
              <a:t> et de </a:t>
            </a:r>
            <a:r>
              <a:rPr lang="fr-FR" sz="2400" b="1" dirty="0" smtClean="0"/>
              <a:t>l’IGNN</a:t>
            </a:r>
            <a:r>
              <a:rPr lang="fr-FR" sz="2400" dirty="0" smtClean="0"/>
              <a:t>, a proposé les améliorations à apporter à la méthodologie et aux outils de collecte, de traitement et d’analyse des données des statistiques agricoles. Les principales améliorations apportées au dispositif sont les suivantes :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323850" y="188913"/>
            <a:ext cx="8424863" cy="6192837"/>
          </a:xfrm>
        </p:spPr>
        <p:txBody>
          <a:bodyPr/>
          <a:lstStyle/>
          <a:p>
            <a:pPr eaLnBrk="1" hangingPunct="1">
              <a:lnSpc>
                <a:spcPct val="80000"/>
              </a:lnSpc>
              <a:buFont typeface="Wingdings" pitchFamily="2" charset="2"/>
              <a:buNone/>
              <a:defRPr/>
            </a:pPr>
            <a:r>
              <a:rPr lang="fr-FR" sz="2400" smtClean="0"/>
              <a:t>Les principales améliorations apportées au dispositif sont les suivantes :</a:t>
            </a:r>
          </a:p>
          <a:p>
            <a:pPr eaLnBrk="1" hangingPunct="1">
              <a:lnSpc>
                <a:spcPct val="80000"/>
              </a:lnSpc>
              <a:defRPr/>
            </a:pPr>
            <a:r>
              <a:rPr lang="fr-FR" sz="2400" smtClean="0"/>
              <a:t>Élargissement et harmonisation (RGPH 2001 et RGAC) de la base de sondage constituée désormais par les ZD dont l’homogénéité par rapport aux villages renforce la représentativité de l’univers étudié ;</a:t>
            </a:r>
          </a:p>
          <a:p>
            <a:pPr eaLnBrk="1" hangingPunct="1">
              <a:lnSpc>
                <a:spcPct val="80000"/>
              </a:lnSpc>
              <a:defRPr/>
            </a:pPr>
            <a:r>
              <a:rPr lang="fr-FR" sz="2400" smtClean="0"/>
              <a:t>Augmentation de la taille de l’échantillon : ainsi au 2ème degré, le nombre de ménages agricoles échantillons est passé de 4105 à 7400; et à terme à 8500;</a:t>
            </a:r>
          </a:p>
          <a:p>
            <a:pPr eaLnBrk="1" hangingPunct="1">
              <a:lnSpc>
                <a:spcPct val="80000"/>
              </a:lnSpc>
              <a:defRPr/>
            </a:pPr>
            <a:r>
              <a:rPr lang="fr-FR" sz="2400" smtClean="0"/>
              <a:t>Amélioration de la représentativité au 3ème degré administratif;</a:t>
            </a:r>
          </a:p>
          <a:p>
            <a:pPr eaLnBrk="1" hangingPunct="1">
              <a:lnSpc>
                <a:spcPct val="80000"/>
              </a:lnSpc>
              <a:defRPr/>
            </a:pPr>
            <a:r>
              <a:rPr lang="fr-FR" sz="2400" smtClean="0"/>
              <a:t>Enrichissement de tous les supports de collecte;</a:t>
            </a:r>
          </a:p>
          <a:p>
            <a:pPr eaLnBrk="1" hangingPunct="1">
              <a:lnSpc>
                <a:spcPct val="80000"/>
              </a:lnSpc>
              <a:defRPr/>
            </a:pPr>
            <a:r>
              <a:rPr lang="fr-FR" sz="2400" smtClean="0"/>
              <a:t>Institution de journées d’information pour tous les partenaires</a:t>
            </a:r>
          </a:p>
          <a:p>
            <a:pPr eaLnBrk="1" hangingPunct="1">
              <a:lnSpc>
                <a:spcPct val="80000"/>
              </a:lnSpc>
              <a:defRPr/>
            </a:pPr>
            <a:r>
              <a:rPr lang="fr-FR" sz="2400" smtClean="0"/>
              <a:t>Renforcement des capacités techniques (formation) et logistique (véhicules, motos) du dispositif de collecte ;</a:t>
            </a:r>
          </a:p>
          <a:p>
            <a:pPr eaLnBrk="1" hangingPunct="1">
              <a:lnSpc>
                <a:spcPct val="80000"/>
              </a:lnSpc>
              <a:defRPr/>
            </a:pPr>
            <a:r>
              <a:rPr lang="fr-FR" sz="2400" smtClean="0"/>
              <a:t>Régularité et renforcement du contrôle et de la supervision régionale et nationale.</a:t>
            </a:r>
          </a:p>
          <a:p>
            <a:pPr eaLnBrk="1" hangingPunct="1">
              <a:lnSpc>
                <a:spcPct val="80000"/>
              </a:lnSpc>
              <a:defRPr/>
            </a:pPr>
            <a:r>
              <a:rPr lang="fr-FR" sz="2400" smtClean="0"/>
              <a:t> Prise en compte de la production des zones périurbaines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323850" y="404813"/>
            <a:ext cx="8229600" cy="4525962"/>
          </a:xfrm>
        </p:spPr>
        <p:txBody>
          <a:bodyPr/>
          <a:lstStyle/>
          <a:p>
            <a:pPr algn="just" eaLnBrk="1" hangingPunct="1">
              <a:defRPr/>
            </a:pPr>
            <a:r>
              <a:rPr lang="fr-FR" sz="2800" dirty="0" smtClean="0"/>
              <a:t>Institution d’une enquête horticole annuelle et d’enquêtes spécifiques sur le dattier, les productions du lac Tchad, le souchet, </a:t>
            </a:r>
            <a:r>
              <a:rPr lang="fr-FR" sz="2800" dirty="0" err="1" smtClean="0"/>
              <a:t>etc</a:t>
            </a:r>
            <a:r>
              <a:rPr lang="fr-FR" sz="2800" dirty="0" smtClean="0"/>
              <a:t> ….</a:t>
            </a:r>
          </a:p>
          <a:p>
            <a:pPr eaLnBrk="1" hangingPunct="1">
              <a:defRPr/>
            </a:pPr>
            <a:r>
              <a:rPr lang="fr-FR" sz="2800" dirty="0" smtClean="0"/>
              <a:t>Conduite d’un test sur l’intégration des mesures anthropométriques et nutritionnelles sur la base de l’échantillon et par le dispositif de l’EPER</a:t>
            </a:r>
          </a:p>
          <a:p>
            <a:pPr eaLnBrk="1" hangingPunct="1">
              <a:defRPr/>
            </a:pPr>
            <a:r>
              <a:rPr lang="fr-FR" sz="2800" dirty="0" smtClean="0"/>
              <a:t>Renforcement de la collecte sur les flux transfrontaliers de produits alimentaires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323850" y="549275"/>
            <a:ext cx="8229600" cy="4525963"/>
          </a:xfrm>
        </p:spPr>
        <p:txBody>
          <a:bodyPr/>
          <a:lstStyle/>
          <a:p>
            <a:pPr eaLnBrk="1" hangingPunct="1">
              <a:defRPr/>
            </a:pPr>
            <a:r>
              <a:rPr lang="fr-FR" sz="2800" b="1" dirty="0" smtClean="0"/>
              <a:t>Objectifs de l'enquête : </a:t>
            </a:r>
            <a:r>
              <a:rPr lang="fr-FR" sz="2800" dirty="0" smtClean="0"/>
              <a:t>L'EPER vise à fournir pour chaque campagne agricole d’hivernage :</a:t>
            </a:r>
          </a:p>
          <a:p>
            <a:pPr algn="just" eaLnBrk="1" hangingPunct="1">
              <a:defRPr/>
            </a:pPr>
            <a:r>
              <a:rPr lang="fr-FR" sz="2800" dirty="0" smtClean="0"/>
              <a:t>- les prévisions des récoltes dès le mois d’Octobre pour répondre aux besoins des bilans céréalier et alimentaire prévisionnels et à ceux du système d'alerte précoce sur la sécurité alimentaire;</a:t>
            </a:r>
          </a:p>
          <a:p>
            <a:pPr eaLnBrk="1" hangingPunct="1">
              <a:defRPr/>
            </a:pPr>
            <a:r>
              <a:rPr lang="fr-FR" sz="2800" dirty="0" smtClean="0"/>
              <a:t>- l'évaluation de la production agricole nationale pour les principales cultures.</a:t>
            </a:r>
          </a:p>
        </p:txBody>
      </p:sp>
    </p:spTree>
  </p:cSld>
  <p:clrMapOvr>
    <a:masterClrMapping/>
  </p:clrMapOvr>
</p:sld>
</file>

<file path=ppt/theme/theme1.xml><?xml version="1.0" encoding="utf-8"?>
<a:theme xmlns:a="http://schemas.openxmlformats.org/drawingml/2006/main" name="Coupure">
  <a:themeElements>
    <a:clrScheme name="Coupure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fontScheme name="Coupur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upure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Coupure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Coupure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Coupure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Coupure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Coupure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Coupure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Coupure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Coupure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Slit</Template>
  <TotalTime>280</TotalTime>
  <Words>824</Words>
  <Application>Microsoft Office PowerPoint</Application>
  <PresentationFormat>Affichage à l'écran (4:3)</PresentationFormat>
  <Paragraphs>108</Paragraphs>
  <Slides>16</Slides>
  <Notes>1</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Coupure</vt:lpstr>
      <vt:lpstr>Plan de l’exposé</vt:lpstr>
      <vt:lpstr>Introduction </vt:lpstr>
      <vt:lpstr>PRESENTATION DE L’EPER (ENQUETE PREVISION ET ESTIMATION DES RECOLTES) </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vt:lpstr>
      <vt:lpstr>Diapositive 15</vt:lpstr>
      <vt:lpstr>Diapositive 16</vt:lpstr>
    </vt:vector>
  </TitlesOfParts>
  <Company>DIRESTION DE LA STATISTIQUE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GONDAH NEINO</dc:creator>
  <cp:lastModifiedBy> </cp:lastModifiedBy>
  <cp:revision>26</cp:revision>
  <dcterms:created xsi:type="dcterms:W3CDTF">2009-02-23T13:42:23Z</dcterms:created>
  <dcterms:modified xsi:type="dcterms:W3CDTF">2009-06-18T11:33:54Z</dcterms:modified>
</cp:coreProperties>
</file>