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5"/>
  </p:notesMasterIdLst>
  <p:sldIdLst>
    <p:sldId id="381" r:id="rId2"/>
    <p:sldId id="389" r:id="rId3"/>
    <p:sldId id="390" r:id="rId4"/>
    <p:sldId id="396" r:id="rId5"/>
    <p:sldId id="397" r:id="rId6"/>
    <p:sldId id="398" r:id="rId7"/>
    <p:sldId id="391" r:id="rId8"/>
    <p:sldId id="402" r:id="rId9"/>
    <p:sldId id="399" r:id="rId10"/>
    <p:sldId id="400" r:id="rId11"/>
    <p:sldId id="401" r:id="rId12"/>
    <p:sldId id="403" r:id="rId13"/>
    <p:sldId id="404" r:id="rId14"/>
    <p:sldId id="392" r:id="rId15"/>
    <p:sldId id="405" r:id="rId16"/>
    <p:sldId id="406" r:id="rId17"/>
    <p:sldId id="407" r:id="rId18"/>
    <p:sldId id="408" r:id="rId19"/>
    <p:sldId id="409" r:id="rId20"/>
    <p:sldId id="410" r:id="rId21"/>
    <p:sldId id="393" r:id="rId22"/>
    <p:sldId id="420" r:id="rId23"/>
    <p:sldId id="411" r:id="rId24"/>
    <p:sldId id="413" r:id="rId25"/>
    <p:sldId id="414" r:id="rId26"/>
    <p:sldId id="415" r:id="rId27"/>
    <p:sldId id="394" r:id="rId28"/>
    <p:sldId id="421" r:id="rId29"/>
    <p:sldId id="416" r:id="rId30"/>
    <p:sldId id="417" r:id="rId31"/>
    <p:sldId id="419" r:id="rId32"/>
    <p:sldId id="395" r:id="rId33"/>
    <p:sldId id="387" r:id="rId34"/>
  </p:sldIdLst>
  <p:sldSz cx="9144000" cy="6858000" type="screen4x3"/>
  <p:notesSz cx="6858000" cy="9144000"/>
  <p:defaultTextStyle>
    <a:defPPr>
      <a:defRPr lang="fr-FR"/>
    </a:defPPr>
    <a:lvl1pPr algn="l" rtl="0" fontAlgn="base">
      <a:spcBef>
        <a:spcPct val="0"/>
      </a:spcBef>
      <a:spcAft>
        <a:spcPct val="0"/>
      </a:spcAft>
      <a:defRPr sz="2000" kern="1200">
        <a:solidFill>
          <a:schemeClr val="tx1"/>
        </a:solidFill>
        <a:latin typeface="Arial" pitchFamily="34" charset="0"/>
        <a:ea typeface="+mn-ea"/>
        <a:cs typeface="+mn-cs"/>
      </a:defRPr>
    </a:lvl1pPr>
    <a:lvl2pPr marL="457200" algn="l" rtl="0" fontAlgn="base">
      <a:spcBef>
        <a:spcPct val="0"/>
      </a:spcBef>
      <a:spcAft>
        <a:spcPct val="0"/>
      </a:spcAft>
      <a:defRPr sz="2000" kern="1200">
        <a:solidFill>
          <a:schemeClr val="tx1"/>
        </a:solidFill>
        <a:latin typeface="Arial" pitchFamily="34" charset="0"/>
        <a:ea typeface="+mn-ea"/>
        <a:cs typeface="+mn-cs"/>
      </a:defRPr>
    </a:lvl2pPr>
    <a:lvl3pPr marL="914400" algn="l" rtl="0" fontAlgn="base">
      <a:spcBef>
        <a:spcPct val="0"/>
      </a:spcBef>
      <a:spcAft>
        <a:spcPct val="0"/>
      </a:spcAft>
      <a:defRPr sz="2000" kern="1200">
        <a:solidFill>
          <a:schemeClr val="tx1"/>
        </a:solidFill>
        <a:latin typeface="Arial" pitchFamily="34" charset="0"/>
        <a:ea typeface="+mn-ea"/>
        <a:cs typeface="+mn-cs"/>
      </a:defRPr>
    </a:lvl3pPr>
    <a:lvl4pPr marL="1371600" algn="l" rtl="0" fontAlgn="base">
      <a:spcBef>
        <a:spcPct val="0"/>
      </a:spcBef>
      <a:spcAft>
        <a:spcPct val="0"/>
      </a:spcAft>
      <a:defRPr sz="2000" kern="1200">
        <a:solidFill>
          <a:schemeClr val="tx1"/>
        </a:solidFill>
        <a:latin typeface="Arial" pitchFamily="34" charset="0"/>
        <a:ea typeface="+mn-ea"/>
        <a:cs typeface="+mn-cs"/>
      </a:defRPr>
    </a:lvl4pPr>
    <a:lvl5pPr marL="1828800" algn="l" rtl="0" fontAlgn="base">
      <a:spcBef>
        <a:spcPct val="0"/>
      </a:spcBef>
      <a:spcAft>
        <a:spcPct val="0"/>
      </a:spcAft>
      <a:defRPr sz="2000" kern="1200">
        <a:solidFill>
          <a:schemeClr val="tx1"/>
        </a:solidFill>
        <a:latin typeface="Arial" pitchFamily="34" charset="0"/>
        <a:ea typeface="+mn-ea"/>
        <a:cs typeface="+mn-cs"/>
      </a:defRPr>
    </a:lvl5pPr>
    <a:lvl6pPr marL="2286000" algn="l" defTabSz="914400" rtl="0" eaLnBrk="1" latinLnBrk="0" hangingPunct="1">
      <a:defRPr sz="2000" kern="1200">
        <a:solidFill>
          <a:schemeClr val="tx1"/>
        </a:solidFill>
        <a:latin typeface="Arial" pitchFamily="34" charset="0"/>
        <a:ea typeface="+mn-ea"/>
        <a:cs typeface="+mn-cs"/>
      </a:defRPr>
    </a:lvl6pPr>
    <a:lvl7pPr marL="2743200" algn="l" defTabSz="914400" rtl="0" eaLnBrk="1" latinLnBrk="0" hangingPunct="1">
      <a:defRPr sz="2000" kern="1200">
        <a:solidFill>
          <a:schemeClr val="tx1"/>
        </a:solidFill>
        <a:latin typeface="Arial" pitchFamily="34" charset="0"/>
        <a:ea typeface="+mn-ea"/>
        <a:cs typeface="+mn-cs"/>
      </a:defRPr>
    </a:lvl7pPr>
    <a:lvl8pPr marL="3200400" algn="l" defTabSz="914400" rtl="0" eaLnBrk="1" latinLnBrk="0" hangingPunct="1">
      <a:defRPr sz="2000" kern="1200">
        <a:solidFill>
          <a:schemeClr val="tx1"/>
        </a:solidFill>
        <a:latin typeface="Arial" pitchFamily="34" charset="0"/>
        <a:ea typeface="+mn-ea"/>
        <a:cs typeface="+mn-cs"/>
      </a:defRPr>
    </a:lvl8pPr>
    <a:lvl9pPr marL="3657600" algn="l" defTabSz="914400" rtl="0" eaLnBrk="1" latinLnBrk="0" hangingPunct="1">
      <a:defRPr sz="20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4292">
          <p15:clr>
            <a:srgbClr val="A4A3A4"/>
          </p15:clr>
        </p15:guide>
        <p15:guide id="2" pos="57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CCFFCC"/>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0000"/>
    <a:srgbClr val="FF9900"/>
    <a:srgbClr val="00CC66"/>
    <a:srgbClr val="339933"/>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p:cViewPr varScale="1">
        <p:scale>
          <a:sx n="78" d="100"/>
          <a:sy n="78" d="100"/>
        </p:scale>
        <p:origin x="1526" y="72"/>
      </p:cViewPr>
      <p:guideLst>
        <p:guide orient="horz" pos="4292"/>
        <p:guide pos="573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fr-FR"/>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fr-FR"/>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fr-FR"/>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85BCF6B-25AE-45C8-8BC3-72F0E0F12A24}"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8024808C-1971-4213-B684-168AC7C972DA}" type="slidenum">
              <a:rPr lang="fr-FR" smtClean="0">
                <a:latin typeface="Arial" pitchFamily="34" charset="0"/>
              </a:rPr>
              <a:pPr/>
              <a:t>1</a:t>
            </a:fld>
            <a:endParaRPr lang="fr-FR">
              <a:latin typeface="Arial" pitchFamily="34"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fr-FR">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rgbClr val="99CCFF"/>
            </a:gs>
          </a:gsLst>
          <a:lin ang="5400000" scaled="1"/>
        </a:gradFill>
        <a:effectLst/>
      </p:bgPr>
    </p:bg>
    <p:spTree>
      <p:nvGrpSpPr>
        <p:cNvPr id="1" name=""/>
        <p:cNvGrpSpPr/>
        <p:nvPr/>
      </p:nvGrpSpPr>
      <p:grpSpPr>
        <a:xfrm>
          <a:off x="0" y="0"/>
          <a:ext cx="0" cy="0"/>
          <a:chOff x="0" y="0"/>
          <a:chExt cx="0" cy="0"/>
        </a:xfrm>
      </p:grpSpPr>
      <p:pic>
        <p:nvPicPr>
          <p:cNvPr id="2050" name="Picture 2" descr="logo"/>
          <p:cNvPicPr>
            <a:picLocks noChangeAspect="1" noChangeArrowheads="1"/>
          </p:cNvPicPr>
          <p:nvPr/>
        </p:nvPicPr>
        <p:blipFill>
          <a:blip r:embed="rId13" cstate="print"/>
          <a:srcRect/>
          <a:stretch>
            <a:fillRect/>
          </a:stretch>
        </p:blipFill>
        <p:spPr bwMode="auto">
          <a:xfrm>
            <a:off x="228600" y="304800"/>
            <a:ext cx="1939925" cy="1279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sldNum="0" hdr="0" ftr="0" dt="0"/>
  <p:txStyles>
    <p:titleStyle>
      <a:lvl1pPr algn="l" rtl="0" eaLnBrk="0" fontAlgn="base" hangingPunct="0">
        <a:spcBef>
          <a:spcPct val="0"/>
        </a:spcBef>
        <a:spcAft>
          <a:spcPct val="0"/>
        </a:spcAft>
        <a:defRPr sz="2000" b="1">
          <a:solidFill>
            <a:schemeClr val="tx2"/>
          </a:solidFill>
          <a:latin typeface="+mj-lt"/>
          <a:ea typeface="+mj-ea"/>
          <a:cs typeface="+mj-cs"/>
        </a:defRPr>
      </a:lvl1pPr>
      <a:lvl2pPr algn="l" rtl="0" eaLnBrk="0" fontAlgn="base" hangingPunct="0">
        <a:spcBef>
          <a:spcPct val="0"/>
        </a:spcBef>
        <a:spcAft>
          <a:spcPct val="0"/>
        </a:spcAft>
        <a:defRPr sz="2000" b="1">
          <a:solidFill>
            <a:schemeClr val="tx2"/>
          </a:solidFill>
          <a:latin typeface="Times New Roman" pitchFamily="18" charset="0"/>
        </a:defRPr>
      </a:lvl2pPr>
      <a:lvl3pPr algn="l" rtl="0" eaLnBrk="0" fontAlgn="base" hangingPunct="0">
        <a:spcBef>
          <a:spcPct val="0"/>
        </a:spcBef>
        <a:spcAft>
          <a:spcPct val="0"/>
        </a:spcAft>
        <a:defRPr sz="2000" b="1">
          <a:solidFill>
            <a:schemeClr val="tx2"/>
          </a:solidFill>
          <a:latin typeface="Times New Roman" pitchFamily="18" charset="0"/>
        </a:defRPr>
      </a:lvl3pPr>
      <a:lvl4pPr algn="l" rtl="0" eaLnBrk="0" fontAlgn="base" hangingPunct="0">
        <a:spcBef>
          <a:spcPct val="0"/>
        </a:spcBef>
        <a:spcAft>
          <a:spcPct val="0"/>
        </a:spcAft>
        <a:defRPr sz="2000" b="1">
          <a:solidFill>
            <a:schemeClr val="tx2"/>
          </a:solidFill>
          <a:latin typeface="Times New Roman" pitchFamily="18" charset="0"/>
        </a:defRPr>
      </a:lvl4pPr>
      <a:lvl5pPr algn="l" rtl="0" eaLnBrk="0" fontAlgn="base" hangingPunct="0">
        <a:spcBef>
          <a:spcPct val="0"/>
        </a:spcBef>
        <a:spcAft>
          <a:spcPct val="0"/>
        </a:spcAft>
        <a:defRPr sz="2000" b="1">
          <a:solidFill>
            <a:schemeClr val="tx2"/>
          </a:solidFill>
          <a:latin typeface="Times New Roman" pitchFamily="18" charset="0"/>
        </a:defRPr>
      </a:lvl5pPr>
      <a:lvl6pPr marL="457200" algn="l" rtl="0" fontAlgn="base">
        <a:spcBef>
          <a:spcPct val="0"/>
        </a:spcBef>
        <a:spcAft>
          <a:spcPct val="0"/>
        </a:spcAft>
        <a:defRPr sz="2000" b="1">
          <a:solidFill>
            <a:schemeClr val="tx2"/>
          </a:solidFill>
          <a:latin typeface="Times New Roman" pitchFamily="18" charset="0"/>
        </a:defRPr>
      </a:lvl6pPr>
      <a:lvl7pPr marL="914400" algn="l" rtl="0" fontAlgn="base">
        <a:spcBef>
          <a:spcPct val="0"/>
        </a:spcBef>
        <a:spcAft>
          <a:spcPct val="0"/>
        </a:spcAft>
        <a:defRPr sz="2000" b="1">
          <a:solidFill>
            <a:schemeClr val="tx2"/>
          </a:solidFill>
          <a:latin typeface="Times New Roman" pitchFamily="18" charset="0"/>
        </a:defRPr>
      </a:lvl7pPr>
      <a:lvl8pPr marL="1371600" algn="l" rtl="0" fontAlgn="base">
        <a:spcBef>
          <a:spcPct val="0"/>
        </a:spcBef>
        <a:spcAft>
          <a:spcPct val="0"/>
        </a:spcAft>
        <a:defRPr sz="2000" b="1">
          <a:solidFill>
            <a:schemeClr val="tx2"/>
          </a:solidFill>
          <a:latin typeface="Times New Roman" pitchFamily="18" charset="0"/>
        </a:defRPr>
      </a:lvl8pPr>
      <a:lvl9pPr marL="1828800" algn="l" rtl="0" fontAlgn="base">
        <a:spcBef>
          <a:spcPct val="0"/>
        </a:spcBef>
        <a:spcAft>
          <a:spcPct val="0"/>
        </a:spcAft>
        <a:defRPr sz="2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bwMode="auto">
          <a:xfrm>
            <a:off x="251520" y="6093296"/>
            <a:ext cx="8713092" cy="764704"/>
          </a:xfrm>
          <a:noFill/>
          <a:ln>
            <a:miter lim="800000"/>
            <a:headEnd/>
            <a:tailEnd/>
          </a:ln>
        </p:spPr>
        <p:txBody>
          <a:bodyPr vert="horz" wrap="square" lIns="91440" tIns="45720" rIns="91440" bIns="45720" numCol="1" anchor="t" anchorCtr="0" compatLnSpc="1">
            <a:prstTxWarp prst="textNoShape">
              <a:avLst/>
            </a:prstTxWarp>
          </a:bodyPr>
          <a:lstStyle/>
          <a:p>
            <a:pPr algn="r" eaLnBrk="1" hangingPunct="1"/>
            <a:r>
              <a:rPr lang="fr-FR" sz="1800" dirty="0">
                <a:latin typeface="Arial" pitchFamily="34" charset="0"/>
              </a:rPr>
              <a:t>Ibrahima SORY, </a:t>
            </a:r>
            <a:r>
              <a:rPr lang="fr-FR" sz="1800" b="0" dirty="0">
                <a:latin typeface="Arial" pitchFamily="34" charset="0"/>
              </a:rPr>
              <a:t> Expert en comptabilité nationale </a:t>
            </a:r>
            <a:br>
              <a:rPr lang="fr-FR" sz="1800" b="0" dirty="0">
                <a:latin typeface="Arial" pitchFamily="34" charset="0"/>
              </a:rPr>
            </a:br>
            <a:r>
              <a:rPr lang="fr-FR" sz="1800" b="0" dirty="0">
                <a:latin typeface="Arial" pitchFamily="34" charset="0"/>
              </a:rPr>
              <a:t>AFRISTAT</a:t>
            </a:r>
            <a:endParaRPr lang="fr-FR" sz="1800" dirty="0">
              <a:latin typeface="Arial" pitchFamily="34" charset="0"/>
            </a:endParaRPr>
          </a:p>
        </p:txBody>
      </p:sp>
      <p:sp>
        <p:nvSpPr>
          <p:cNvPr id="148483" name="Rectangle 3"/>
          <p:cNvSpPr>
            <a:spLocks noGrp="1" noChangeArrowheads="1"/>
          </p:cNvSpPr>
          <p:nvPr>
            <p:ph idx="1"/>
          </p:nvPr>
        </p:nvSpPr>
        <p:spPr bwMode="auto">
          <a:xfrm>
            <a:off x="357188" y="2071688"/>
            <a:ext cx="8229600" cy="2214562"/>
          </a:xfrm>
          <a:ln>
            <a:miter lim="800000"/>
            <a:headEnd/>
            <a:tailEnd/>
          </a:ln>
        </p:spPr>
        <p:txBody>
          <a:bodyPr vert="horz" wrap="square" lIns="91440" tIns="45720" rIns="91440" bIns="45720" numCol="1" anchor="t" anchorCtr="0" compatLnSpc="1">
            <a:prstTxWarp prst="textNoShape">
              <a:avLst/>
            </a:prstTxWarp>
          </a:bodyPr>
          <a:lstStyle/>
          <a:p>
            <a:pPr algn="ctr" eaLnBrk="1" hangingPunct="1">
              <a:buFontTx/>
              <a:buNone/>
              <a:defRPr/>
            </a:pPr>
            <a:endParaRPr lang="fr-FR" sz="2400" b="1" dirty="0">
              <a:effectLst>
                <a:outerShdw blurRad="38100" dist="38100" dir="2700000" algn="tl">
                  <a:srgbClr val="FFFFFF"/>
                </a:outerShdw>
              </a:effectLst>
              <a:latin typeface="Arial" charset="0"/>
            </a:endParaRPr>
          </a:p>
          <a:p>
            <a:pPr algn="ctr" eaLnBrk="1" hangingPunct="1">
              <a:buFontTx/>
              <a:buNone/>
              <a:defRPr/>
            </a:pPr>
            <a:endParaRPr lang="fr-FR" sz="2400" b="1" dirty="0">
              <a:effectLst>
                <a:outerShdw blurRad="38100" dist="38100" dir="2700000" algn="tl">
                  <a:srgbClr val="FFFFFF"/>
                </a:outerShdw>
              </a:effectLst>
              <a:latin typeface="Arial" charset="0"/>
            </a:endParaRPr>
          </a:p>
          <a:p>
            <a:pPr eaLnBrk="1" hangingPunct="1">
              <a:lnSpc>
                <a:spcPct val="80000"/>
              </a:lnSpc>
              <a:buFontTx/>
              <a:buNone/>
              <a:defRPr/>
            </a:pPr>
            <a:r>
              <a:rPr lang="fr-FR" sz="2400" dirty="0">
                <a:effectLst>
                  <a:outerShdw blurRad="38100" dist="38100" dir="2700000" algn="tl">
                    <a:srgbClr val="FFFFFF"/>
                  </a:outerShdw>
                </a:effectLst>
                <a:latin typeface="Arial" charset="0"/>
              </a:rPr>
              <a:t>	</a:t>
            </a:r>
          </a:p>
          <a:p>
            <a:pPr eaLnBrk="1" hangingPunct="1">
              <a:lnSpc>
                <a:spcPct val="80000"/>
              </a:lnSpc>
              <a:buFontTx/>
              <a:buNone/>
              <a:defRPr/>
            </a:pPr>
            <a:endParaRPr lang="fr-FR" sz="2400" dirty="0">
              <a:effectLst>
                <a:outerShdw blurRad="38100" dist="38100" dir="2700000" algn="tl">
                  <a:srgbClr val="FFFFFF"/>
                </a:outerShdw>
              </a:effectLst>
              <a:latin typeface="Arial" charset="0"/>
            </a:endParaRPr>
          </a:p>
        </p:txBody>
      </p:sp>
      <p:sp>
        <p:nvSpPr>
          <p:cNvPr id="3076" name="Line 5"/>
          <p:cNvSpPr>
            <a:spLocks noChangeShapeType="1"/>
          </p:cNvSpPr>
          <p:nvPr/>
        </p:nvSpPr>
        <p:spPr bwMode="auto">
          <a:xfrm>
            <a:off x="0" y="4643438"/>
            <a:ext cx="9144000" cy="0"/>
          </a:xfrm>
          <a:prstGeom prst="line">
            <a:avLst/>
          </a:prstGeom>
          <a:noFill/>
          <a:ln w="9525">
            <a:solidFill>
              <a:schemeClr val="tx1"/>
            </a:solidFill>
            <a:round/>
            <a:headEnd/>
            <a:tailEnd/>
          </a:ln>
        </p:spPr>
        <p:txBody>
          <a:bodyPr/>
          <a:lstStyle/>
          <a:p>
            <a:endParaRPr lang="fr-FR"/>
          </a:p>
        </p:txBody>
      </p:sp>
      <p:sp>
        <p:nvSpPr>
          <p:cNvPr id="148486" name="Rectangle 6"/>
          <p:cNvSpPr>
            <a:spLocks noChangeArrowheads="1"/>
          </p:cNvSpPr>
          <p:nvPr/>
        </p:nvSpPr>
        <p:spPr bwMode="auto">
          <a:xfrm>
            <a:off x="179513" y="4714875"/>
            <a:ext cx="8784976" cy="1235075"/>
          </a:xfrm>
          <a:prstGeom prst="rect">
            <a:avLst/>
          </a:prstGeom>
          <a:noFill/>
          <a:ln w="9525">
            <a:noFill/>
            <a:miter lim="800000"/>
            <a:headEnd/>
            <a:tailEnd/>
          </a:ln>
          <a:effectLst/>
        </p:spPr>
        <p:txBody>
          <a:bodyPr/>
          <a:lstStyle/>
          <a:p>
            <a:pPr marL="514350" indent="-514350" eaLnBrk="1" hangingPunct="1">
              <a:buFontTx/>
              <a:buNone/>
            </a:pPr>
            <a:r>
              <a:rPr lang="fr-FR" sz="2700" b="1" dirty="0"/>
              <a:t>4. Entreprises, établissements et branches d’activité</a:t>
            </a:r>
          </a:p>
          <a:p>
            <a:pPr marL="342900" indent="-342900">
              <a:spcBef>
                <a:spcPct val="20000"/>
              </a:spcBef>
              <a:defRPr/>
            </a:pPr>
            <a:r>
              <a:rPr lang="fr-FR" sz="2400" b="1" dirty="0">
                <a:effectLst>
                  <a:outerShdw blurRad="38100" dist="38100" dir="2700000" algn="tl">
                    <a:srgbClr val="FFFFFF"/>
                  </a:outerShdw>
                </a:effectLst>
                <a:latin typeface="Arial" charset="0"/>
              </a:rPr>
              <a:t>	</a:t>
            </a:r>
            <a:endParaRPr lang="fr-FR" sz="2400" dirty="0">
              <a:effectLst>
                <a:outerShdw blurRad="38100" dist="38100" dir="2700000" algn="tl">
                  <a:srgbClr val="FFFFFF"/>
                </a:outerShdw>
              </a:effectLst>
              <a:latin typeface="Arial" charset="0"/>
            </a:endParaRPr>
          </a:p>
        </p:txBody>
      </p:sp>
      <p:sp>
        <p:nvSpPr>
          <p:cNvPr id="3078" name="ZoneTexte 5"/>
          <p:cNvSpPr txBox="1">
            <a:spLocks noChangeArrowheads="1"/>
          </p:cNvSpPr>
          <p:nvPr/>
        </p:nvSpPr>
        <p:spPr bwMode="auto">
          <a:xfrm>
            <a:off x="857250" y="2000250"/>
            <a:ext cx="7429500" cy="2308324"/>
          </a:xfrm>
          <a:prstGeom prst="rect">
            <a:avLst/>
          </a:prstGeom>
          <a:noFill/>
          <a:ln w="9525">
            <a:noFill/>
            <a:miter lim="800000"/>
            <a:headEnd/>
            <a:tailEnd/>
          </a:ln>
        </p:spPr>
        <p:txBody>
          <a:bodyPr>
            <a:spAutoFit/>
          </a:bodyPr>
          <a:lstStyle/>
          <a:p>
            <a:pPr algn="ctr"/>
            <a:r>
              <a:rPr lang="fr-FR" sz="3200" b="1" dirty="0"/>
              <a:t>FORMATION AU SYSTÈME DE COMPTABILITE NATIONALE DE 2008</a:t>
            </a:r>
          </a:p>
          <a:p>
            <a:pPr algn="ctr"/>
            <a:r>
              <a:rPr lang="fr-FR" sz="2800" b="1" dirty="0"/>
              <a:t>------------</a:t>
            </a:r>
          </a:p>
          <a:p>
            <a:pPr algn="ctr"/>
            <a:r>
              <a:rPr lang="fr-FR" sz="3200" b="1" dirty="0"/>
              <a:t>SCN 2008</a:t>
            </a:r>
          </a:p>
          <a:p>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286000" y="357188"/>
            <a:ext cx="6657975" cy="1319212"/>
          </a:xfrm>
          <a:noFill/>
          <a:ln>
            <a:miter lim="800000"/>
            <a:headEnd/>
            <a:tailEnd/>
          </a:ln>
        </p:spPr>
        <p:txBody>
          <a:bodyPr vert="horz" wrap="square" lIns="91440" tIns="45720" rIns="91440" bIns="45720" numCol="1" anchor="t" anchorCtr="0" compatLnSpc="1">
            <a:prstTxWarp prst="textNoShape">
              <a:avLst/>
            </a:prstTxWarp>
          </a:bodyPr>
          <a:lstStyle/>
          <a:p>
            <a:r>
              <a:rPr lang="fr-FR" sz="3200" dirty="0">
                <a:latin typeface="Arial" pitchFamily="34" charset="0"/>
                <a:cs typeface="Arial" pitchFamily="34" charset="0"/>
              </a:rPr>
              <a:t>2. ACTIVITÉS PRODUCTIVES</a:t>
            </a:r>
          </a:p>
        </p:txBody>
      </p:sp>
      <p:sp>
        <p:nvSpPr>
          <p:cNvPr id="5123" name="Rectangle 3"/>
          <p:cNvSpPr>
            <a:spLocks noGrp="1" noChangeArrowheads="1"/>
          </p:cNvSpPr>
          <p:nvPr>
            <p:ph type="body" idx="1"/>
          </p:nvPr>
        </p:nvSpPr>
        <p:spPr bwMode="auto">
          <a:xfrm>
            <a:off x="457200" y="1600200"/>
            <a:ext cx="8435280" cy="4525963"/>
          </a:xfrm>
          <a:noFill/>
          <a:ln>
            <a:miter lim="800000"/>
            <a:headEnd/>
            <a:tailEnd/>
          </a:ln>
        </p:spPr>
        <p:txBody>
          <a:bodyPr vert="horz" wrap="square" lIns="91440" tIns="45720" rIns="91440" bIns="45720" numCol="1" anchor="t" anchorCtr="0" compatLnSpc="1">
            <a:prstTxWarp prst="textNoShape">
              <a:avLst/>
            </a:prstTxWarp>
          </a:bodyPr>
          <a:lstStyle/>
          <a:p>
            <a:pPr marL="514350" indent="-514350">
              <a:buNone/>
            </a:pPr>
            <a:r>
              <a:rPr lang="fr-CA" sz="2800" b="1" dirty="0">
                <a:latin typeface="Arial" pitchFamily="34" charset="0"/>
                <a:cs typeface="Arial" pitchFamily="34" charset="0"/>
              </a:rPr>
              <a:t>2.2 N</a:t>
            </a:r>
            <a:r>
              <a:rPr lang="fr-FR" sz="2800" b="1" dirty="0" err="1">
                <a:latin typeface="Arial" pitchFamily="34" charset="0"/>
                <a:cs typeface="Arial" pitchFamily="34" charset="0"/>
              </a:rPr>
              <a:t>omenclature</a:t>
            </a:r>
            <a:r>
              <a:rPr lang="fr-FR" sz="2800" b="1" dirty="0">
                <a:latin typeface="Arial" pitchFamily="34" charset="0"/>
                <a:cs typeface="Arial" pitchFamily="34" charset="0"/>
              </a:rPr>
              <a:t> des activités dans le SCN</a:t>
            </a:r>
            <a:endParaRPr lang="fr-CA" sz="2800" b="1" dirty="0">
              <a:latin typeface="Arial" pitchFamily="34" charset="0"/>
              <a:cs typeface="Arial" pitchFamily="34" charset="0"/>
            </a:endParaRPr>
          </a:p>
          <a:p>
            <a:r>
              <a:rPr lang="fr-FR" sz="2800" dirty="0">
                <a:latin typeface="Arial" pitchFamily="34" charset="0"/>
                <a:cs typeface="Arial" pitchFamily="34" charset="0"/>
              </a:rPr>
              <a:t>Nomenclature des activités de production utilisée dans le SCN 2008: </a:t>
            </a:r>
            <a:r>
              <a:rPr lang="fr-FR" sz="2800" b="1" dirty="0">
                <a:latin typeface="Arial" pitchFamily="34" charset="0"/>
                <a:cs typeface="Arial" pitchFamily="34" charset="0"/>
              </a:rPr>
              <a:t>CITI, </a:t>
            </a:r>
            <a:r>
              <a:rPr lang="fr-FR" sz="2800" b="1" dirty="0" err="1">
                <a:latin typeface="Arial" pitchFamily="34" charset="0"/>
                <a:cs typeface="Arial" pitchFamily="34" charset="0"/>
              </a:rPr>
              <a:t>Rev</a:t>
            </a:r>
            <a:r>
              <a:rPr lang="fr-FR" sz="2800" b="1" dirty="0">
                <a:latin typeface="Arial" pitchFamily="34" charset="0"/>
                <a:cs typeface="Arial" pitchFamily="34" charset="0"/>
              </a:rPr>
              <a:t>.4;</a:t>
            </a:r>
          </a:p>
          <a:p>
            <a:r>
              <a:rPr lang="fr-FR" sz="2800" dirty="0">
                <a:latin typeface="Arial" pitchFamily="34" charset="0"/>
                <a:cs typeface="Arial" pitchFamily="34" charset="0"/>
              </a:rPr>
              <a:t>Structure CITI </a:t>
            </a:r>
            <a:r>
              <a:rPr lang="fr-FR" sz="2800" dirty="0" err="1">
                <a:latin typeface="Arial" pitchFamily="34" charset="0"/>
                <a:cs typeface="Arial" pitchFamily="34" charset="0"/>
              </a:rPr>
              <a:t>rev</a:t>
            </a:r>
            <a:r>
              <a:rPr lang="fr-FR" sz="2800" dirty="0">
                <a:latin typeface="Arial" pitchFamily="34" charset="0"/>
                <a:cs typeface="Arial" pitchFamily="34" charset="0"/>
              </a:rPr>
              <a:t>.4: 21 sections, 88 divisions, 238 groupes et 419 classes;</a:t>
            </a:r>
          </a:p>
          <a:p>
            <a:r>
              <a:rPr lang="fr-FR" sz="2800" dirty="0">
                <a:latin typeface="Arial" pitchFamily="34" charset="0"/>
                <a:cs typeface="Arial" pitchFamily="34" charset="0"/>
              </a:rPr>
              <a:t>Structure NAEMA </a:t>
            </a:r>
            <a:r>
              <a:rPr lang="fr-FR" sz="2800" dirty="0" err="1">
                <a:latin typeface="Arial" pitchFamily="34" charset="0"/>
                <a:cs typeface="Arial" pitchFamily="34" charset="0"/>
              </a:rPr>
              <a:t>rev</a:t>
            </a:r>
            <a:r>
              <a:rPr lang="fr-FR" sz="2800" dirty="0">
                <a:latin typeface="Arial" pitchFamily="34" charset="0"/>
                <a:cs typeface="Arial" pitchFamily="34" charset="0"/>
              </a:rPr>
              <a:t>.1: 21 sections, 88 divisions, 157 groupes et 287 classes;</a:t>
            </a:r>
          </a:p>
          <a:p>
            <a:endParaRPr lang="fr-FR" sz="2800" b="1"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286000" y="357188"/>
            <a:ext cx="6657975" cy="1319212"/>
          </a:xfrm>
          <a:noFill/>
          <a:ln>
            <a:miter lim="800000"/>
            <a:headEnd/>
            <a:tailEnd/>
          </a:ln>
        </p:spPr>
        <p:txBody>
          <a:bodyPr vert="horz" wrap="square" lIns="91440" tIns="45720" rIns="91440" bIns="45720" numCol="1" anchor="t" anchorCtr="0" compatLnSpc="1">
            <a:prstTxWarp prst="textNoShape">
              <a:avLst/>
            </a:prstTxWarp>
          </a:bodyPr>
          <a:lstStyle/>
          <a:p>
            <a:r>
              <a:rPr lang="fr-FR" sz="3200" dirty="0">
                <a:latin typeface="Arial" pitchFamily="34" charset="0"/>
                <a:cs typeface="Arial" pitchFamily="34" charset="0"/>
              </a:rPr>
              <a:t>2. ACTIVITÉS PRODUCTIVES</a:t>
            </a:r>
          </a:p>
        </p:txBody>
      </p:sp>
      <p:sp>
        <p:nvSpPr>
          <p:cNvPr id="5123" name="Rectangle 3"/>
          <p:cNvSpPr>
            <a:spLocks noGrp="1" noChangeArrowheads="1"/>
          </p:cNvSpPr>
          <p:nvPr>
            <p:ph type="body" idx="1"/>
          </p:nvPr>
        </p:nvSpPr>
        <p:spPr bwMode="auto">
          <a:xfrm>
            <a:off x="457200" y="1600200"/>
            <a:ext cx="8363272" cy="4525963"/>
          </a:xfrm>
          <a:noFill/>
          <a:ln>
            <a:miter lim="800000"/>
            <a:headEnd/>
            <a:tailEnd/>
          </a:ln>
        </p:spPr>
        <p:txBody>
          <a:bodyPr vert="horz" wrap="square" lIns="91440" tIns="45720" rIns="91440" bIns="45720" numCol="1" anchor="t" anchorCtr="0" compatLnSpc="1">
            <a:prstTxWarp prst="textNoShape">
              <a:avLst/>
            </a:prstTxWarp>
          </a:bodyPr>
          <a:lstStyle/>
          <a:p>
            <a:pPr marL="514350" indent="-514350">
              <a:buNone/>
            </a:pPr>
            <a:r>
              <a:rPr lang="fr-CA" sz="2800" b="1" dirty="0">
                <a:latin typeface="Arial" pitchFamily="34" charset="0"/>
                <a:cs typeface="Arial" pitchFamily="34" charset="0"/>
              </a:rPr>
              <a:t>2.2 N</a:t>
            </a:r>
            <a:r>
              <a:rPr lang="fr-FR" sz="2800" b="1" dirty="0" err="1">
                <a:latin typeface="Arial" pitchFamily="34" charset="0"/>
                <a:cs typeface="Arial" pitchFamily="34" charset="0"/>
              </a:rPr>
              <a:t>omenclature</a:t>
            </a:r>
            <a:r>
              <a:rPr lang="fr-FR" sz="2800" b="1" dirty="0">
                <a:latin typeface="Arial" pitchFamily="34" charset="0"/>
                <a:cs typeface="Arial" pitchFamily="34" charset="0"/>
              </a:rPr>
              <a:t> des activités dans le SCN</a:t>
            </a:r>
            <a:endParaRPr lang="fr-CA" sz="2800" b="1" dirty="0">
              <a:latin typeface="Arial" pitchFamily="34" charset="0"/>
              <a:cs typeface="Arial" pitchFamily="34" charset="0"/>
            </a:endParaRPr>
          </a:p>
          <a:p>
            <a:pPr>
              <a:buNone/>
            </a:pPr>
            <a:r>
              <a:rPr lang="fr-FR" sz="2800" dirty="0"/>
              <a:t>	</a:t>
            </a:r>
            <a:r>
              <a:rPr lang="fr-FR" sz="2800" dirty="0">
                <a:latin typeface="Arial" pitchFamily="34" charset="0"/>
                <a:cs typeface="Arial" pitchFamily="34" charset="0"/>
              </a:rPr>
              <a:t>Les critères retenus dans la CITI pour le classement des activités dans les quatre (4) niveaux:</a:t>
            </a:r>
          </a:p>
          <a:p>
            <a:pPr lvl="1"/>
            <a:r>
              <a:rPr lang="fr-FR" sz="2400" dirty="0">
                <a:latin typeface="Arial" pitchFamily="34" charset="0"/>
                <a:cs typeface="Arial" pitchFamily="34" charset="0"/>
              </a:rPr>
              <a:t>Nature du bien ou service constituant le produit principal de l’activité considérée par référence, à la composition physique et au stade de fabrication du produit, ainsi qu’aux besoins qu’il permet de satisfaire;</a:t>
            </a:r>
          </a:p>
          <a:p>
            <a:pPr lvl="1"/>
            <a:r>
              <a:rPr lang="fr-FR" sz="2400" dirty="0">
                <a:latin typeface="Arial" pitchFamily="34" charset="0"/>
                <a:cs typeface="Arial" pitchFamily="34" charset="0"/>
              </a:rPr>
              <a:t>Utilisations auxquelles sont destinés les biens et les services, les entrées, les processus;</a:t>
            </a:r>
          </a:p>
          <a:p>
            <a:pPr lvl="1"/>
            <a:r>
              <a:rPr lang="fr-FR" sz="2400" dirty="0">
                <a:latin typeface="Arial" pitchFamily="34" charset="0"/>
                <a:cs typeface="Arial" pitchFamily="34" charset="0"/>
              </a:rPr>
              <a:t>et les techniques de production.</a:t>
            </a:r>
          </a:p>
          <a:p>
            <a:endParaRPr lang="fr-FR" sz="2400" b="1"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286000" y="357188"/>
            <a:ext cx="6657975" cy="1319212"/>
          </a:xfrm>
          <a:noFill/>
          <a:ln>
            <a:miter lim="800000"/>
            <a:headEnd/>
            <a:tailEnd/>
          </a:ln>
        </p:spPr>
        <p:txBody>
          <a:bodyPr vert="horz" wrap="square" lIns="91440" tIns="45720" rIns="91440" bIns="45720" numCol="1" anchor="t" anchorCtr="0" compatLnSpc="1">
            <a:prstTxWarp prst="textNoShape">
              <a:avLst/>
            </a:prstTxWarp>
          </a:bodyPr>
          <a:lstStyle/>
          <a:p>
            <a:r>
              <a:rPr lang="fr-FR" sz="3200" dirty="0">
                <a:latin typeface="Arial" pitchFamily="34" charset="0"/>
                <a:cs typeface="Arial" pitchFamily="34" charset="0"/>
              </a:rPr>
              <a:t>2. ACTIVITÉS PRODUCTIVES</a:t>
            </a:r>
          </a:p>
        </p:txBody>
      </p:sp>
      <p:sp>
        <p:nvSpPr>
          <p:cNvPr id="5123" name="Rectangle 3"/>
          <p:cNvSpPr>
            <a:spLocks noGrp="1" noChangeArrowheads="1"/>
          </p:cNvSpPr>
          <p:nvPr>
            <p:ph type="body" idx="1"/>
          </p:nvPr>
        </p:nvSpPr>
        <p:spPr bwMode="auto">
          <a:xfrm>
            <a:off x="457200" y="1600200"/>
            <a:ext cx="8363272" cy="4525963"/>
          </a:xfrm>
          <a:noFill/>
          <a:ln>
            <a:miter lim="800000"/>
            <a:headEnd/>
            <a:tailEnd/>
          </a:ln>
        </p:spPr>
        <p:txBody>
          <a:bodyPr vert="horz" wrap="square" lIns="91440" tIns="45720" rIns="91440" bIns="45720" numCol="1" anchor="t" anchorCtr="0" compatLnSpc="1">
            <a:prstTxWarp prst="textNoShape">
              <a:avLst/>
            </a:prstTxWarp>
          </a:bodyPr>
          <a:lstStyle/>
          <a:p>
            <a:pPr marL="514350" indent="-514350">
              <a:buNone/>
            </a:pPr>
            <a:r>
              <a:rPr lang="fr-CA" sz="2800" b="1" dirty="0">
                <a:latin typeface="Arial" pitchFamily="34" charset="0"/>
                <a:cs typeface="Arial" pitchFamily="34" charset="0"/>
              </a:rPr>
              <a:t>2.3 </a:t>
            </a:r>
            <a:r>
              <a:rPr lang="fr-FR" sz="2800" b="1" dirty="0">
                <a:latin typeface="Arial" pitchFamily="34" charset="0"/>
                <a:cs typeface="Arial" pitchFamily="34" charset="0"/>
              </a:rPr>
              <a:t>Les activités principales et secondaires</a:t>
            </a:r>
            <a:endParaRPr lang="fr-CA" sz="2800" b="1" dirty="0">
              <a:latin typeface="Arial" pitchFamily="34" charset="0"/>
              <a:cs typeface="Arial" pitchFamily="34" charset="0"/>
            </a:endParaRPr>
          </a:p>
          <a:p>
            <a:r>
              <a:rPr lang="fr-FR" sz="2400" dirty="0">
                <a:latin typeface="Arial" pitchFamily="34" charset="0"/>
                <a:cs typeface="Arial" pitchFamily="34" charset="0"/>
              </a:rPr>
              <a:t>L’activité principale d’une unité de production est l’activité dont la valeur ajoutée est supérieure à celle de toute autre activité exercée dans l’unité</a:t>
            </a:r>
          </a:p>
          <a:p>
            <a:r>
              <a:rPr lang="fr-FR" sz="2400" dirty="0">
                <a:latin typeface="Arial" pitchFamily="34" charset="0"/>
                <a:cs typeface="Arial" pitchFamily="34" charset="0"/>
              </a:rPr>
              <a:t>Le classement de l’activité principale est déterminé par référence à la CITI, d’abord au niveau le plus agrégé de la nomenclature, ensuite aux niveaux plus détaillés</a:t>
            </a:r>
          </a:p>
          <a:p>
            <a:r>
              <a:rPr lang="fr-FR" sz="2400" dirty="0">
                <a:latin typeface="Arial" pitchFamily="34" charset="0"/>
                <a:cs typeface="Arial" pitchFamily="34" charset="0"/>
              </a:rPr>
              <a:t>Une activité secondaire est une activité exercée au sein d’une unité de production en plus de son activité principale et dont le produit, comme celui de l’activité principale, doit pouvoir être livré hors de l’unité de production</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286000" y="357188"/>
            <a:ext cx="6657975" cy="1319212"/>
          </a:xfrm>
          <a:noFill/>
          <a:ln>
            <a:miter lim="800000"/>
            <a:headEnd/>
            <a:tailEnd/>
          </a:ln>
        </p:spPr>
        <p:txBody>
          <a:bodyPr vert="horz" wrap="square" lIns="91440" tIns="45720" rIns="91440" bIns="45720" numCol="1" anchor="t" anchorCtr="0" compatLnSpc="1">
            <a:prstTxWarp prst="textNoShape">
              <a:avLst/>
            </a:prstTxWarp>
          </a:bodyPr>
          <a:lstStyle/>
          <a:p>
            <a:r>
              <a:rPr lang="fr-FR" sz="3200" dirty="0">
                <a:latin typeface="Arial" pitchFamily="34" charset="0"/>
                <a:cs typeface="Arial" pitchFamily="34" charset="0"/>
              </a:rPr>
              <a:t>2. ACTIVITÉS PRODUCTIVES</a:t>
            </a:r>
          </a:p>
        </p:txBody>
      </p:sp>
      <p:sp>
        <p:nvSpPr>
          <p:cNvPr id="5123" name="Rectangle 3"/>
          <p:cNvSpPr>
            <a:spLocks noGrp="1" noChangeArrowheads="1"/>
          </p:cNvSpPr>
          <p:nvPr>
            <p:ph type="body" idx="1"/>
          </p:nvPr>
        </p:nvSpPr>
        <p:spPr bwMode="auto">
          <a:xfrm>
            <a:off x="457200" y="1600200"/>
            <a:ext cx="8363272" cy="4525963"/>
          </a:xfrm>
          <a:noFill/>
          <a:ln>
            <a:miter lim="800000"/>
            <a:headEnd/>
            <a:tailEnd/>
          </a:ln>
        </p:spPr>
        <p:txBody>
          <a:bodyPr vert="horz" wrap="square" lIns="91440" tIns="45720" rIns="91440" bIns="45720" numCol="1" anchor="t" anchorCtr="0" compatLnSpc="1">
            <a:prstTxWarp prst="textNoShape">
              <a:avLst/>
            </a:prstTxWarp>
          </a:bodyPr>
          <a:lstStyle/>
          <a:p>
            <a:pPr marL="514350" indent="-514350">
              <a:buNone/>
            </a:pPr>
            <a:r>
              <a:rPr lang="fr-CA" sz="2800" b="1" dirty="0">
                <a:latin typeface="Arial" pitchFamily="34" charset="0"/>
                <a:cs typeface="Arial" pitchFamily="34" charset="0"/>
              </a:rPr>
              <a:t>2.4 </a:t>
            </a:r>
            <a:r>
              <a:rPr lang="fr-FR" sz="2800" b="1" dirty="0">
                <a:latin typeface="Arial" pitchFamily="34" charset="0"/>
                <a:cs typeface="Arial" pitchFamily="34" charset="0"/>
              </a:rPr>
              <a:t>Les activités auxiliaires</a:t>
            </a:r>
            <a:endParaRPr lang="fr-CA" sz="2800" b="1" dirty="0">
              <a:latin typeface="Arial" pitchFamily="34" charset="0"/>
              <a:cs typeface="Arial" pitchFamily="34" charset="0"/>
            </a:endParaRPr>
          </a:p>
          <a:p>
            <a:r>
              <a:rPr lang="fr-FR" sz="2400" dirty="0">
                <a:latin typeface="Arial" pitchFamily="34" charset="0"/>
                <a:cs typeface="Arial" pitchFamily="34" charset="0"/>
              </a:rPr>
              <a:t>Une activité auxiliaire est accessoire à l’activité principale d’une entreprise. Elle facilite le fonctionnement efficace de l’entreprise mais ne produit normalement pas de biens et services commercialisables.</a:t>
            </a:r>
          </a:p>
          <a:p>
            <a:r>
              <a:rPr lang="fr-FR" sz="2400" dirty="0">
                <a:latin typeface="Arial" pitchFamily="34" charset="0"/>
                <a:cs typeface="Arial" pitchFamily="34" charset="0"/>
              </a:rPr>
              <a:t>Remarque:</a:t>
            </a:r>
          </a:p>
          <a:p>
            <a:pPr lvl="1"/>
            <a:r>
              <a:rPr lang="fr-FR" sz="2400" dirty="0">
                <a:latin typeface="Arial" pitchFamily="34" charset="0"/>
                <a:cs typeface="Arial" pitchFamily="34" charset="0"/>
              </a:rPr>
              <a:t>Pour les entreprises relativement petites situées en un lieu unique, les activités auxiliaires ne sont pas identifiées séparément;</a:t>
            </a:r>
          </a:p>
          <a:p>
            <a:pPr lvl="1"/>
            <a:r>
              <a:rPr lang="fr-FR" sz="2400" dirty="0">
                <a:latin typeface="Arial" pitchFamily="34" charset="0"/>
                <a:cs typeface="Arial" pitchFamily="34" charset="0"/>
              </a:rPr>
              <a:t>Pour les entreprises plus grandes opérant sur plusieurs sites, il peut être utile de traiter les activités auxiliaires comme des produits secondaires ou même principaux.</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195736" y="357188"/>
            <a:ext cx="6768752" cy="1319212"/>
          </a:xfrm>
          <a:noFill/>
          <a:ln>
            <a:miter lim="800000"/>
            <a:headEnd/>
            <a:tailEnd/>
          </a:ln>
        </p:spPr>
        <p:txBody>
          <a:bodyPr vert="horz" wrap="square" lIns="91440" tIns="45720" rIns="91440" bIns="45720" numCol="1" anchor="t" anchorCtr="0" compatLnSpc="1">
            <a:prstTxWarp prst="textNoShape">
              <a:avLst/>
            </a:prstTxWarp>
          </a:bodyPr>
          <a:lstStyle/>
          <a:p>
            <a:r>
              <a:rPr lang="fr-FR" sz="3000" dirty="0">
                <a:latin typeface="Arial" pitchFamily="34" charset="0"/>
                <a:cs typeface="Arial" pitchFamily="34" charset="0"/>
              </a:rPr>
              <a:t>3. DÉCOUPAGE DES ENTREPRISES </a:t>
            </a:r>
          </a:p>
        </p:txBody>
      </p:sp>
      <p:sp>
        <p:nvSpPr>
          <p:cNvPr id="5123"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514350" indent="-514350">
              <a:buNone/>
            </a:pPr>
            <a:r>
              <a:rPr lang="fr-CA" sz="2800" b="1" dirty="0">
                <a:latin typeface="Arial" pitchFamily="34" charset="0"/>
                <a:cs typeface="Arial" pitchFamily="34" charset="0"/>
              </a:rPr>
              <a:t>3.1. Justification</a:t>
            </a:r>
          </a:p>
          <a:p>
            <a:r>
              <a:rPr lang="fr-CA" sz="2800" dirty="0">
                <a:latin typeface="Arial" pitchFamily="34" charset="0"/>
                <a:cs typeface="Arial" pitchFamily="34" charset="0"/>
              </a:rPr>
              <a:t>Besoin de </a:t>
            </a:r>
            <a:r>
              <a:rPr lang="fr-FR" sz="2800" dirty="0">
                <a:latin typeface="Arial" pitchFamily="34" charset="0"/>
                <a:cs typeface="Arial" pitchFamily="34" charset="0"/>
              </a:rPr>
              <a:t>découper les entreprises en unités plus petites et plus homogènes afin de constituer des groupes de producteurs ayant des activités plus homogènes.</a:t>
            </a:r>
          </a:p>
          <a:p>
            <a:r>
              <a:rPr lang="fr-FR" sz="2800" dirty="0">
                <a:latin typeface="Arial" pitchFamily="34" charset="0"/>
                <a:cs typeface="Arial" pitchFamily="34" charset="0"/>
              </a:rPr>
              <a:t>Approche adoptée: constituer différents types d’unités de production</a:t>
            </a:r>
            <a:endParaRPr lang="fr-CA" sz="2800" dirty="0">
              <a:latin typeface="Arial" pitchFamily="34" charset="0"/>
              <a:cs typeface="Arial" pitchFamily="34"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195736" y="357188"/>
            <a:ext cx="6768752" cy="1319212"/>
          </a:xfrm>
          <a:noFill/>
          <a:ln>
            <a:miter lim="800000"/>
            <a:headEnd/>
            <a:tailEnd/>
          </a:ln>
        </p:spPr>
        <p:txBody>
          <a:bodyPr vert="horz" wrap="square" lIns="91440" tIns="45720" rIns="91440" bIns="45720" numCol="1" anchor="t" anchorCtr="0" compatLnSpc="1">
            <a:prstTxWarp prst="textNoShape">
              <a:avLst/>
            </a:prstTxWarp>
          </a:bodyPr>
          <a:lstStyle/>
          <a:p>
            <a:r>
              <a:rPr lang="fr-FR" sz="3000" dirty="0">
                <a:latin typeface="Arial" pitchFamily="34" charset="0"/>
                <a:cs typeface="Arial" pitchFamily="34" charset="0"/>
              </a:rPr>
              <a:t>3. DÉCOUPAGE DES ENTREPRISES </a:t>
            </a:r>
          </a:p>
        </p:txBody>
      </p:sp>
      <p:sp>
        <p:nvSpPr>
          <p:cNvPr id="5123" name="Rectangle 3"/>
          <p:cNvSpPr>
            <a:spLocks noGrp="1" noChangeArrowheads="1"/>
          </p:cNvSpPr>
          <p:nvPr>
            <p:ph type="body" idx="1"/>
          </p:nvPr>
        </p:nvSpPr>
        <p:spPr bwMode="auto">
          <a:xfrm>
            <a:off x="457200" y="1600200"/>
            <a:ext cx="8507288" cy="4525963"/>
          </a:xfrm>
          <a:noFill/>
          <a:ln>
            <a:miter lim="800000"/>
            <a:headEnd/>
            <a:tailEnd/>
          </a:ln>
        </p:spPr>
        <p:txBody>
          <a:bodyPr vert="horz" wrap="square" lIns="91440" tIns="45720" rIns="91440" bIns="45720" numCol="1" anchor="t" anchorCtr="0" compatLnSpc="1">
            <a:prstTxWarp prst="textNoShape">
              <a:avLst/>
            </a:prstTxWarp>
          </a:bodyPr>
          <a:lstStyle/>
          <a:p>
            <a:pPr marL="514350" indent="-514350">
              <a:buNone/>
            </a:pPr>
            <a:r>
              <a:rPr lang="fr-CA" sz="2800" b="1" dirty="0">
                <a:latin typeface="Arial" pitchFamily="34" charset="0"/>
                <a:cs typeface="Arial" pitchFamily="34" charset="0"/>
              </a:rPr>
              <a:t>3.2. </a:t>
            </a:r>
            <a:r>
              <a:rPr lang="fr-FR" sz="2800" b="1" dirty="0">
                <a:latin typeface="Arial" pitchFamily="34" charset="0"/>
                <a:cs typeface="Arial" pitchFamily="34" charset="0"/>
              </a:rPr>
              <a:t>Les types d’unités de production</a:t>
            </a:r>
            <a:endParaRPr lang="fr-CA" sz="2800" b="1" dirty="0">
              <a:latin typeface="Arial" pitchFamily="34" charset="0"/>
              <a:cs typeface="Arial" pitchFamily="34" charset="0"/>
            </a:endParaRPr>
          </a:p>
          <a:p>
            <a:r>
              <a:rPr lang="fr-FR" sz="2800" b="1" dirty="0">
                <a:latin typeface="Arial" pitchFamily="34" charset="0"/>
                <a:cs typeface="Arial" pitchFamily="34" charset="0"/>
              </a:rPr>
              <a:t>Les unités d’activité économique (UAE) </a:t>
            </a:r>
            <a:r>
              <a:rPr lang="fr-FR" sz="2800" dirty="0">
                <a:latin typeface="Arial" pitchFamily="34" charset="0"/>
                <a:cs typeface="Arial" pitchFamily="34" charset="0"/>
              </a:rPr>
              <a:t>: Une UAE est une entreprise ou une partie d’entreprise qui exerce un seul type d’activité productive ou dans laquelle la majeure partie de la valeur ajoutée provient de l’activité de production principale.</a:t>
            </a:r>
          </a:p>
          <a:p>
            <a:r>
              <a:rPr lang="fr-FR" sz="2800" b="1" dirty="0">
                <a:latin typeface="Arial" pitchFamily="34" charset="0"/>
                <a:cs typeface="Arial" pitchFamily="34" charset="0"/>
              </a:rPr>
              <a:t>Les unités locales</a:t>
            </a:r>
            <a:r>
              <a:rPr lang="fr-FR" sz="2800" dirty="0">
                <a:latin typeface="Arial" pitchFamily="34" charset="0"/>
                <a:cs typeface="Arial" pitchFamily="34" charset="0"/>
              </a:rPr>
              <a:t>: Elle se définissent comme une entreprise ou une partie d’entreprise qui exerce une activité de production en un seul lieu ou à partir d’un seul lieu.</a:t>
            </a:r>
            <a:endParaRPr lang="fr-CA" sz="2800" dirty="0">
              <a:latin typeface="Arial" pitchFamily="34" charset="0"/>
              <a:cs typeface="Arial" pitchFamily="34" charset="0"/>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195736" y="357188"/>
            <a:ext cx="6768752" cy="1319212"/>
          </a:xfrm>
          <a:noFill/>
          <a:ln>
            <a:miter lim="800000"/>
            <a:headEnd/>
            <a:tailEnd/>
          </a:ln>
        </p:spPr>
        <p:txBody>
          <a:bodyPr vert="horz" wrap="square" lIns="91440" tIns="45720" rIns="91440" bIns="45720" numCol="1" anchor="t" anchorCtr="0" compatLnSpc="1">
            <a:prstTxWarp prst="textNoShape">
              <a:avLst/>
            </a:prstTxWarp>
          </a:bodyPr>
          <a:lstStyle/>
          <a:p>
            <a:r>
              <a:rPr lang="fr-FR" sz="3000" dirty="0">
                <a:latin typeface="Arial" pitchFamily="34" charset="0"/>
                <a:cs typeface="Arial" pitchFamily="34" charset="0"/>
              </a:rPr>
              <a:t>3. DÉCOUPAGE DES ENTREPRISES </a:t>
            </a:r>
          </a:p>
        </p:txBody>
      </p:sp>
      <p:sp>
        <p:nvSpPr>
          <p:cNvPr id="5123" name="Rectangle 3"/>
          <p:cNvSpPr>
            <a:spLocks noGrp="1" noChangeArrowheads="1"/>
          </p:cNvSpPr>
          <p:nvPr>
            <p:ph type="body" idx="1"/>
          </p:nvPr>
        </p:nvSpPr>
        <p:spPr bwMode="auto">
          <a:xfrm>
            <a:off x="457200" y="1600200"/>
            <a:ext cx="8507288" cy="4525963"/>
          </a:xfrm>
          <a:noFill/>
          <a:ln>
            <a:miter lim="800000"/>
            <a:headEnd/>
            <a:tailEnd/>
          </a:ln>
        </p:spPr>
        <p:txBody>
          <a:bodyPr vert="horz" wrap="square" lIns="91440" tIns="45720" rIns="91440" bIns="45720" numCol="1" anchor="t" anchorCtr="0" compatLnSpc="1">
            <a:prstTxWarp prst="textNoShape">
              <a:avLst/>
            </a:prstTxWarp>
          </a:bodyPr>
          <a:lstStyle/>
          <a:p>
            <a:pPr marL="514350" indent="-514350">
              <a:buNone/>
            </a:pPr>
            <a:r>
              <a:rPr lang="fr-CA" sz="2800" b="1" dirty="0">
                <a:latin typeface="Arial" pitchFamily="34" charset="0"/>
                <a:cs typeface="Arial" pitchFamily="34" charset="0"/>
              </a:rPr>
              <a:t>3.2. </a:t>
            </a:r>
            <a:r>
              <a:rPr lang="fr-FR" sz="2800" b="1" dirty="0">
                <a:latin typeface="Arial" pitchFamily="34" charset="0"/>
                <a:cs typeface="Arial" pitchFamily="34" charset="0"/>
              </a:rPr>
              <a:t>Les types d’unités de production</a:t>
            </a:r>
            <a:endParaRPr lang="fr-CA" sz="2800" b="1" dirty="0">
              <a:latin typeface="Arial" pitchFamily="34" charset="0"/>
              <a:cs typeface="Arial" pitchFamily="34" charset="0"/>
            </a:endParaRPr>
          </a:p>
          <a:p>
            <a:r>
              <a:rPr lang="fr-FR" sz="2800" b="1" dirty="0">
                <a:latin typeface="Arial" pitchFamily="34" charset="0"/>
                <a:cs typeface="Arial" pitchFamily="34" charset="0"/>
              </a:rPr>
              <a:t>Les établissements</a:t>
            </a:r>
            <a:r>
              <a:rPr lang="fr-FR" sz="2800" dirty="0">
                <a:latin typeface="Arial" pitchFamily="34" charset="0"/>
                <a:cs typeface="Arial" pitchFamily="34" charset="0"/>
              </a:rPr>
              <a:t>: combinaison de deux dimensions (type d’activité et locale)</a:t>
            </a:r>
          </a:p>
          <a:p>
            <a:r>
              <a:rPr lang="fr-FR" sz="2800" dirty="0">
                <a:latin typeface="Arial" pitchFamily="34" charset="0"/>
                <a:cs typeface="Arial" pitchFamily="34" charset="0"/>
              </a:rPr>
              <a:t>Un </a:t>
            </a:r>
            <a:r>
              <a:rPr lang="fr-FR" sz="2800" b="1" dirty="0">
                <a:latin typeface="Arial" pitchFamily="34" charset="0"/>
                <a:cs typeface="Arial" pitchFamily="34" charset="0"/>
              </a:rPr>
              <a:t>établissement</a:t>
            </a:r>
            <a:r>
              <a:rPr lang="fr-FR" sz="2800" dirty="0">
                <a:latin typeface="Arial" pitchFamily="34" charset="0"/>
                <a:cs typeface="Arial" pitchFamily="34" charset="0"/>
              </a:rPr>
              <a:t> correspond à une entreprise ou une partie d’entreprise, située en un lieu unique, dans laquelle une seule activité de production est exercée ou dans laquelle la majeure partie de la valeur ajoutée provient de l’activité de production principale. (SCN)</a:t>
            </a:r>
          </a:p>
          <a:p>
            <a:r>
              <a:rPr lang="fr-FR" sz="2800" b="1" dirty="0">
                <a:latin typeface="Arial" pitchFamily="34" charset="0"/>
                <a:cs typeface="Arial" pitchFamily="34" charset="0"/>
              </a:rPr>
              <a:t>Les établissements, appelés «unités d’activité économique au niveau local » (UAE locales).</a:t>
            </a:r>
            <a:endParaRPr lang="fr-CA" sz="2800" b="1" dirty="0">
              <a:latin typeface="Arial" pitchFamily="34" charset="0"/>
              <a:cs typeface="Arial" pitchFamily="34" charset="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195736" y="357188"/>
            <a:ext cx="6768752" cy="1319212"/>
          </a:xfrm>
          <a:noFill/>
          <a:ln>
            <a:miter lim="800000"/>
            <a:headEnd/>
            <a:tailEnd/>
          </a:ln>
        </p:spPr>
        <p:txBody>
          <a:bodyPr vert="horz" wrap="square" lIns="91440" tIns="45720" rIns="91440" bIns="45720" numCol="1" anchor="t" anchorCtr="0" compatLnSpc="1">
            <a:prstTxWarp prst="textNoShape">
              <a:avLst/>
            </a:prstTxWarp>
          </a:bodyPr>
          <a:lstStyle/>
          <a:p>
            <a:r>
              <a:rPr lang="fr-FR" sz="3000" dirty="0">
                <a:latin typeface="Arial" pitchFamily="34" charset="0"/>
                <a:cs typeface="Arial" pitchFamily="34" charset="0"/>
              </a:rPr>
              <a:t>3. DÉCOUPAGE DES ENTREPRISES </a:t>
            </a:r>
          </a:p>
        </p:txBody>
      </p:sp>
      <p:sp>
        <p:nvSpPr>
          <p:cNvPr id="5123" name="Rectangle 3"/>
          <p:cNvSpPr>
            <a:spLocks noGrp="1" noChangeArrowheads="1"/>
          </p:cNvSpPr>
          <p:nvPr>
            <p:ph type="body" idx="1"/>
          </p:nvPr>
        </p:nvSpPr>
        <p:spPr bwMode="auto">
          <a:xfrm>
            <a:off x="179512" y="1600200"/>
            <a:ext cx="8712968" cy="4525963"/>
          </a:xfrm>
          <a:noFill/>
          <a:ln>
            <a:miter lim="800000"/>
            <a:headEnd/>
            <a:tailEnd/>
          </a:ln>
        </p:spPr>
        <p:txBody>
          <a:bodyPr vert="horz" wrap="square" lIns="91440" tIns="45720" rIns="91440" bIns="45720" numCol="1" anchor="t" anchorCtr="0" compatLnSpc="1">
            <a:prstTxWarp prst="textNoShape">
              <a:avLst/>
            </a:prstTxWarp>
          </a:bodyPr>
          <a:lstStyle/>
          <a:p>
            <a:pPr>
              <a:buNone/>
            </a:pPr>
            <a:r>
              <a:rPr lang="fr-CA" sz="2800" b="1" dirty="0">
                <a:latin typeface="Arial" pitchFamily="34" charset="0"/>
                <a:cs typeface="Arial" pitchFamily="34" charset="0"/>
              </a:rPr>
              <a:t>3.3. </a:t>
            </a:r>
            <a:r>
              <a:rPr lang="fr-FR" sz="2700" b="1" dirty="0">
                <a:latin typeface="Arial" pitchFamily="34" charset="0"/>
                <a:cs typeface="Arial" pitchFamily="34" charset="0"/>
              </a:rPr>
              <a:t>Les données et les comptes des établissements</a:t>
            </a:r>
          </a:p>
          <a:p>
            <a:pPr marL="0" indent="0">
              <a:buNone/>
            </a:pPr>
            <a:r>
              <a:rPr lang="fr-FR" sz="2800" dirty="0">
                <a:latin typeface="Arial" pitchFamily="34" charset="0"/>
                <a:cs typeface="Arial" pitchFamily="34" charset="0"/>
              </a:rPr>
              <a:t>Données et comptes élaborés pour un établissement se rapportant à ses activités de production:</a:t>
            </a:r>
          </a:p>
          <a:p>
            <a:pPr lvl="1"/>
            <a:r>
              <a:rPr lang="fr-FR" sz="2400" dirty="0">
                <a:latin typeface="Arial" pitchFamily="34" charset="0"/>
                <a:cs typeface="Arial" pitchFamily="34" charset="0"/>
              </a:rPr>
              <a:t>Postes du compte de production et du compte d’exploitation;</a:t>
            </a:r>
          </a:p>
          <a:p>
            <a:pPr lvl="1"/>
            <a:r>
              <a:rPr lang="fr-FR" sz="2400" dirty="0">
                <a:latin typeface="Arial" pitchFamily="34" charset="0"/>
                <a:cs typeface="Arial" pitchFamily="34" charset="0"/>
              </a:rPr>
              <a:t>Statistiques relatives au nombre de salariés, aux catégories de salariés et aux heures travaillées;</a:t>
            </a:r>
          </a:p>
          <a:p>
            <a:pPr lvl="1"/>
            <a:r>
              <a:rPr lang="fr-FR" sz="2400" dirty="0">
                <a:latin typeface="Arial" pitchFamily="34" charset="0"/>
                <a:cs typeface="Arial" pitchFamily="34" charset="0"/>
              </a:rPr>
              <a:t>Estimations du stock de capital non financier et des ressources naturelles utilisés;</a:t>
            </a:r>
          </a:p>
          <a:p>
            <a:pPr lvl="1"/>
            <a:r>
              <a:rPr lang="fr-FR" sz="2400" dirty="0">
                <a:latin typeface="Arial" pitchFamily="34" charset="0"/>
                <a:cs typeface="Arial" pitchFamily="34" charset="0"/>
              </a:rPr>
              <a:t>Estimations de la variation des stocks et de la formation brute de capital fixe.</a:t>
            </a:r>
            <a:endParaRPr lang="fr-CA" sz="2400" dirty="0">
              <a:latin typeface="Arial" pitchFamily="34" charset="0"/>
              <a:cs typeface="Arial" pitchFamily="34"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195736" y="357188"/>
            <a:ext cx="6768752" cy="1319212"/>
          </a:xfrm>
          <a:noFill/>
          <a:ln>
            <a:miter lim="800000"/>
            <a:headEnd/>
            <a:tailEnd/>
          </a:ln>
        </p:spPr>
        <p:txBody>
          <a:bodyPr vert="horz" wrap="square" lIns="91440" tIns="45720" rIns="91440" bIns="45720" numCol="1" anchor="t" anchorCtr="0" compatLnSpc="1">
            <a:prstTxWarp prst="textNoShape">
              <a:avLst/>
            </a:prstTxWarp>
          </a:bodyPr>
          <a:lstStyle/>
          <a:p>
            <a:r>
              <a:rPr lang="fr-FR" sz="3000" dirty="0">
                <a:latin typeface="Arial" pitchFamily="34" charset="0"/>
                <a:cs typeface="Arial" pitchFamily="34" charset="0"/>
              </a:rPr>
              <a:t>3. DÉCOUPAGE DES ENTREPRISES </a:t>
            </a:r>
          </a:p>
        </p:txBody>
      </p:sp>
      <p:sp>
        <p:nvSpPr>
          <p:cNvPr id="5123" name="Rectangle 3"/>
          <p:cNvSpPr>
            <a:spLocks noGrp="1" noChangeArrowheads="1"/>
          </p:cNvSpPr>
          <p:nvPr>
            <p:ph type="body" idx="1"/>
          </p:nvPr>
        </p:nvSpPr>
        <p:spPr bwMode="auto">
          <a:xfrm>
            <a:off x="179512" y="1600200"/>
            <a:ext cx="8712968" cy="4525963"/>
          </a:xfrm>
          <a:noFill/>
          <a:ln>
            <a:miter lim="800000"/>
            <a:headEnd/>
            <a:tailEnd/>
          </a:ln>
        </p:spPr>
        <p:txBody>
          <a:bodyPr vert="horz" wrap="square" lIns="91440" tIns="45720" rIns="91440" bIns="45720" numCol="1" anchor="t" anchorCtr="0" compatLnSpc="1">
            <a:prstTxWarp prst="textNoShape">
              <a:avLst/>
            </a:prstTxWarp>
          </a:bodyPr>
          <a:lstStyle/>
          <a:p>
            <a:pPr>
              <a:buNone/>
            </a:pPr>
            <a:r>
              <a:rPr lang="fr-CA" sz="2800" b="1" dirty="0">
                <a:latin typeface="Arial" pitchFamily="34" charset="0"/>
                <a:cs typeface="Arial" pitchFamily="34" charset="0"/>
              </a:rPr>
              <a:t>3.4. </a:t>
            </a:r>
            <a:r>
              <a:rPr lang="fr-FR" sz="2700" b="1" dirty="0">
                <a:latin typeface="Arial" pitchFamily="34" charset="0"/>
                <a:cs typeface="Arial" pitchFamily="34" charset="0"/>
              </a:rPr>
              <a:t>Cas particuliers</a:t>
            </a:r>
          </a:p>
          <a:p>
            <a:r>
              <a:rPr lang="fr-FR" sz="2400" b="1" i="1" dirty="0">
                <a:latin typeface="Arial" pitchFamily="34" charset="0"/>
                <a:cs typeface="Arial" pitchFamily="34" charset="0"/>
              </a:rPr>
              <a:t>Les établissements dans les entreprises intégrées</a:t>
            </a:r>
          </a:p>
          <a:p>
            <a:pPr lvl="1"/>
            <a:r>
              <a:rPr lang="fr-FR" sz="2400" dirty="0">
                <a:latin typeface="Arial" pitchFamily="34" charset="0"/>
                <a:cs typeface="Arial" pitchFamily="34" charset="0"/>
              </a:rPr>
              <a:t>Une entreprise intégrée </a:t>
            </a:r>
            <a:r>
              <a:rPr lang="fr-FR" sz="2400" b="1" dirty="0">
                <a:latin typeface="Arial" pitchFamily="34" charset="0"/>
                <a:cs typeface="Arial" pitchFamily="34" charset="0"/>
              </a:rPr>
              <a:t>horizontalement</a:t>
            </a:r>
            <a:r>
              <a:rPr lang="fr-FR" sz="2400" dirty="0">
                <a:latin typeface="Arial" pitchFamily="34" charset="0"/>
                <a:cs typeface="Arial" pitchFamily="34" charset="0"/>
              </a:rPr>
              <a:t> est une entreprise dans laquelle plusieurs types d’activités qui produisent plusieurs types différents de biens ou de services destinés à être vendus sur le marché s’exercent simultanément au moyen des mêmes facteurs de production.</a:t>
            </a:r>
          </a:p>
          <a:p>
            <a:pPr lvl="2"/>
            <a:r>
              <a:rPr lang="fr-FR" sz="2000" dirty="0">
                <a:latin typeface="Arial" pitchFamily="34" charset="0"/>
                <a:cs typeface="Arial" pitchFamily="34" charset="0"/>
              </a:rPr>
              <a:t>Solution: Etablissement distinct à identifier si possible pour chaque type différent d’activité.</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195736" y="357188"/>
            <a:ext cx="6768752" cy="1319212"/>
          </a:xfrm>
          <a:noFill/>
          <a:ln>
            <a:miter lim="800000"/>
            <a:headEnd/>
            <a:tailEnd/>
          </a:ln>
        </p:spPr>
        <p:txBody>
          <a:bodyPr vert="horz" wrap="square" lIns="91440" tIns="45720" rIns="91440" bIns="45720" numCol="1" anchor="t" anchorCtr="0" compatLnSpc="1">
            <a:prstTxWarp prst="textNoShape">
              <a:avLst/>
            </a:prstTxWarp>
          </a:bodyPr>
          <a:lstStyle/>
          <a:p>
            <a:r>
              <a:rPr lang="fr-FR" sz="3000" dirty="0">
                <a:latin typeface="Arial" pitchFamily="34" charset="0"/>
                <a:cs typeface="Arial" pitchFamily="34" charset="0"/>
              </a:rPr>
              <a:t>3. DÉCOUPAGE DES ENTREPRISES </a:t>
            </a:r>
          </a:p>
        </p:txBody>
      </p:sp>
      <p:sp>
        <p:nvSpPr>
          <p:cNvPr id="5123" name="Rectangle 3"/>
          <p:cNvSpPr>
            <a:spLocks noGrp="1" noChangeArrowheads="1"/>
          </p:cNvSpPr>
          <p:nvPr>
            <p:ph type="body" idx="1"/>
          </p:nvPr>
        </p:nvSpPr>
        <p:spPr bwMode="auto">
          <a:xfrm>
            <a:off x="179512" y="1600200"/>
            <a:ext cx="8712968" cy="4525963"/>
          </a:xfrm>
          <a:noFill/>
          <a:ln>
            <a:miter lim="800000"/>
            <a:headEnd/>
            <a:tailEnd/>
          </a:ln>
        </p:spPr>
        <p:txBody>
          <a:bodyPr vert="horz" wrap="square" lIns="91440" tIns="45720" rIns="91440" bIns="45720" numCol="1" anchor="t" anchorCtr="0" compatLnSpc="1">
            <a:prstTxWarp prst="textNoShape">
              <a:avLst/>
            </a:prstTxWarp>
          </a:bodyPr>
          <a:lstStyle/>
          <a:p>
            <a:pPr>
              <a:buNone/>
            </a:pPr>
            <a:r>
              <a:rPr lang="fr-CA" sz="2800" b="1" dirty="0">
                <a:latin typeface="Arial" pitchFamily="34" charset="0"/>
                <a:cs typeface="Arial" pitchFamily="34" charset="0"/>
              </a:rPr>
              <a:t>3.4. </a:t>
            </a:r>
            <a:r>
              <a:rPr lang="fr-FR" sz="2700" b="1" dirty="0">
                <a:latin typeface="Arial" pitchFamily="34" charset="0"/>
                <a:cs typeface="Arial" pitchFamily="34" charset="0"/>
              </a:rPr>
              <a:t>Cas particuliers</a:t>
            </a:r>
          </a:p>
          <a:p>
            <a:r>
              <a:rPr lang="fr-FR" sz="2400" b="1" i="1" dirty="0">
                <a:latin typeface="Arial" pitchFamily="34" charset="0"/>
                <a:cs typeface="Arial" pitchFamily="34" charset="0"/>
              </a:rPr>
              <a:t>Les établissements dans les entreprises intégrées</a:t>
            </a:r>
          </a:p>
          <a:p>
            <a:pPr lvl="1"/>
            <a:r>
              <a:rPr lang="fr-FR" sz="2400" dirty="0">
                <a:latin typeface="Arial" pitchFamily="34" charset="0"/>
                <a:cs typeface="Arial" pitchFamily="34" charset="0"/>
              </a:rPr>
              <a:t>Une entreprise intégrée </a:t>
            </a:r>
            <a:r>
              <a:rPr lang="fr-FR" sz="2400" b="1" dirty="0">
                <a:latin typeface="Arial" pitchFamily="34" charset="0"/>
                <a:cs typeface="Arial" pitchFamily="34" charset="0"/>
              </a:rPr>
              <a:t>verticalement</a:t>
            </a:r>
            <a:r>
              <a:rPr lang="fr-FR" sz="2400" dirty="0">
                <a:latin typeface="Arial" pitchFamily="34" charset="0"/>
                <a:cs typeface="Arial" pitchFamily="34" charset="0"/>
              </a:rPr>
              <a:t> est une entreprise dans laquelle différentes étapes de la production, qui sont habituellement réalisées par des entreprises distinctes, sont menées à bien l’une après l’autre par différentes parties de la même entreprise</a:t>
            </a:r>
            <a:r>
              <a:rPr lang="fr-FR" sz="1200" b="1" i="1" dirty="0"/>
              <a:t>. </a:t>
            </a:r>
          </a:p>
          <a:p>
            <a:pPr lvl="2"/>
            <a:r>
              <a:rPr lang="fr-FR" sz="2000" dirty="0">
                <a:latin typeface="Arial" pitchFamily="34" charset="0"/>
                <a:cs typeface="Arial" pitchFamily="34" charset="0"/>
              </a:rPr>
              <a:t>Solution: Intégration verticale à traiter comme toute autre forme d’activités multiples.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286000" y="357188"/>
            <a:ext cx="6657975" cy="1319212"/>
          </a:xfrm>
          <a:noFill/>
          <a:ln>
            <a:miter lim="800000"/>
            <a:headEnd/>
            <a:tailEnd/>
          </a:ln>
        </p:spPr>
        <p:txBody>
          <a:bodyPr vert="horz" wrap="square" lIns="91440" tIns="45720" rIns="91440" bIns="45720" numCol="1" anchor="t" anchorCtr="0" compatLnSpc="1">
            <a:prstTxWarp prst="textNoShape">
              <a:avLst/>
            </a:prstTxWarp>
          </a:bodyPr>
          <a:lstStyle/>
          <a:p>
            <a:r>
              <a:rPr lang="fr-CA" sz="3200" dirty="0">
                <a:latin typeface="Arial" pitchFamily="34" charset="0"/>
              </a:rPr>
              <a:t>SOMMAIRE</a:t>
            </a:r>
          </a:p>
        </p:txBody>
      </p:sp>
      <p:sp>
        <p:nvSpPr>
          <p:cNvPr id="5123"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514350" indent="-514350">
              <a:buFont typeface="+mj-lt"/>
              <a:buAutoNum type="arabicPeriod"/>
            </a:pPr>
            <a:r>
              <a:rPr lang="fr-CA" b="1" dirty="0">
                <a:latin typeface="Arial" pitchFamily="34" charset="0"/>
                <a:cs typeface="Arial" pitchFamily="34" charset="0"/>
              </a:rPr>
              <a:t>Introduction</a:t>
            </a:r>
          </a:p>
          <a:p>
            <a:pPr marL="514350" indent="-514350">
              <a:buFont typeface="+mj-lt"/>
              <a:buAutoNum type="arabicPeriod"/>
            </a:pPr>
            <a:r>
              <a:rPr lang="fr-FR" b="1" dirty="0">
                <a:latin typeface="Arial" pitchFamily="34" charset="0"/>
                <a:cs typeface="Arial" pitchFamily="34" charset="0"/>
              </a:rPr>
              <a:t>Activités productives</a:t>
            </a:r>
          </a:p>
          <a:p>
            <a:pPr marL="514350" indent="-514350">
              <a:buFont typeface="+mj-lt"/>
              <a:buAutoNum type="arabicPeriod"/>
            </a:pPr>
            <a:r>
              <a:rPr lang="fr-FR" b="1" dirty="0">
                <a:latin typeface="Arial" pitchFamily="34" charset="0"/>
                <a:cs typeface="Arial" pitchFamily="34" charset="0"/>
              </a:rPr>
              <a:t>Découpage des entreprises en unités plus homogènes</a:t>
            </a:r>
          </a:p>
          <a:p>
            <a:pPr marL="514350" indent="-514350">
              <a:buFont typeface="+mj-lt"/>
              <a:buAutoNum type="arabicPeriod"/>
            </a:pPr>
            <a:r>
              <a:rPr lang="fr-FR" b="1" dirty="0">
                <a:latin typeface="Arial" pitchFamily="34" charset="0"/>
                <a:cs typeface="Arial" pitchFamily="34" charset="0"/>
              </a:rPr>
              <a:t>Activités auxiliaires</a:t>
            </a:r>
          </a:p>
          <a:p>
            <a:pPr marL="514350" indent="-514350">
              <a:buFont typeface="+mj-lt"/>
              <a:buAutoNum type="arabicPeriod"/>
            </a:pPr>
            <a:r>
              <a:rPr lang="fr-FR" b="1" dirty="0">
                <a:latin typeface="Arial" pitchFamily="34" charset="0"/>
                <a:cs typeface="Arial" pitchFamily="34" charset="0"/>
              </a:rPr>
              <a:t>Branches d’activité</a:t>
            </a:r>
          </a:p>
          <a:p>
            <a:pPr marL="514350" indent="-514350">
              <a:buFont typeface="+mj-lt"/>
              <a:buAutoNum type="arabicPeriod"/>
            </a:pPr>
            <a:r>
              <a:rPr lang="fr-FR" b="1" dirty="0">
                <a:latin typeface="Arial" pitchFamily="34" charset="0"/>
                <a:cs typeface="Arial" pitchFamily="34" charset="0"/>
              </a:rPr>
              <a:t>Unités de production homogène</a:t>
            </a:r>
            <a:endParaRPr lang="fr-CA" b="1" dirty="0">
              <a:latin typeface="Arial" pitchFamily="34" charset="0"/>
              <a:cs typeface="Arial" pitchFamily="34"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195736" y="357188"/>
            <a:ext cx="6768752" cy="1319212"/>
          </a:xfrm>
          <a:noFill/>
          <a:ln>
            <a:miter lim="800000"/>
            <a:headEnd/>
            <a:tailEnd/>
          </a:ln>
        </p:spPr>
        <p:txBody>
          <a:bodyPr vert="horz" wrap="square" lIns="91440" tIns="45720" rIns="91440" bIns="45720" numCol="1" anchor="t" anchorCtr="0" compatLnSpc="1">
            <a:prstTxWarp prst="textNoShape">
              <a:avLst/>
            </a:prstTxWarp>
          </a:bodyPr>
          <a:lstStyle/>
          <a:p>
            <a:r>
              <a:rPr lang="fr-FR" sz="3000" dirty="0">
                <a:latin typeface="Arial" pitchFamily="34" charset="0"/>
                <a:cs typeface="Arial" pitchFamily="34" charset="0"/>
              </a:rPr>
              <a:t>3. DÉCOUPAGE DES ENTREPRISES </a:t>
            </a:r>
          </a:p>
        </p:txBody>
      </p:sp>
      <p:sp>
        <p:nvSpPr>
          <p:cNvPr id="5123" name="Rectangle 3"/>
          <p:cNvSpPr>
            <a:spLocks noGrp="1" noChangeArrowheads="1"/>
          </p:cNvSpPr>
          <p:nvPr>
            <p:ph type="body" idx="1"/>
          </p:nvPr>
        </p:nvSpPr>
        <p:spPr bwMode="auto">
          <a:xfrm>
            <a:off x="179512" y="1600200"/>
            <a:ext cx="8712968" cy="4525963"/>
          </a:xfrm>
          <a:noFill/>
          <a:ln>
            <a:miter lim="800000"/>
            <a:headEnd/>
            <a:tailEnd/>
          </a:ln>
        </p:spPr>
        <p:txBody>
          <a:bodyPr vert="horz" wrap="square" lIns="91440" tIns="45720" rIns="91440" bIns="45720" numCol="1" anchor="t" anchorCtr="0" compatLnSpc="1">
            <a:prstTxWarp prst="textNoShape">
              <a:avLst/>
            </a:prstTxWarp>
          </a:bodyPr>
          <a:lstStyle/>
          <a:p>
            <a:pPr>
              <a:buNone/>
            </a:pPr>
            <a:r>
              <a:rPr lang="fr-CA" sz="2800" b="1" dirty="0">
                <a:latin typeface="Arial" pitchFamily="34" charset="0"/>
                <a:cs typeface="Arial" pitchFamily="34" charset="0"/>
              </a:rPr>
              <a:t>3.4. </a:t>
            </a:r>
            <a:r>
              <a:rPr lang="fr-FR" sz="2700" b="1" dirty="0">
                <a:latin typeface="Arial" pitchFamily="34" charset="0"/>
                <a:cs typeface="Arial" pitchFamily="34" charset="0"/>
              </a:rPr>
              <a:t>Cas particuliers</a:t>
            </a:r>
          </a:p>
          <a:p>
            <a:r>
              <a:rPr lang="fr-FR" sz="2400" b="1" i="1" dirty="0">
                <a:latin typeface="Arial" pitchFamily="34" charset="0"/>
                <a:cs typeface="Arial" pitchFamily="34" charset="0"/>
              </a:rPr>
              <a:t>Les établissements appartenant aux administrations publiques</a:t>
            </a:r>
          </a:p>
          <a:p>
            <a:pPr lvl="1"/>
            <a:r>
              <a:rPr lang="fr-FR" sz="2400" dirty="0">
                <a:latin typeface="Arial" pitchFamily="34" charset="0"/>
                <a:cs typeface="Arial" pitchFamily="34" charset="0"/>
              </a:rPr>
              <a:t>Critère à prendre en compte: disponibilité de l’information</a:t>
            </a:r>
          </a:p>
          <a:p>
            <a:pPr lvl="2"/>
            <a:r>
              <a:rPr lang="fr-FR" sz="2000" dirty="0">
                <a:latin typeface="Arial" pitchFamily="34" charset="0"/>
                <a:cs typeface="Arial" pitchFamily="34" charset="0"/>
              </a:rPr>
              <a:t>Si oui, alors producteurs marchands à classer en sociétés financières ou non financières;</a:t>
            </a:r>
          </a:p>
          <a:p>
            <a:pPr lvl="2"/>
            <a:r>
              <a:rPr lang="fr-FR" sz="2000" dirty="0">
                <a:latin typeface="Arial" pitchFamily="34" charset="0"/>
                <a:cs typeface="Arial" pitchFamily="34" charset="0"/>
              </a:rPr>
              <a:t>Si non, alors producteurs marchands à classer en administrations publiques et selon la branche d’activité appropriée.</a:t>
            </a:r>
          </a:p>
          <a:p>
            <a:endParaRPr lang="fr-FR" sz="2400" b="1" i="1"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195736" y="357188"/>
            <a:ext cx="6768752" cy="1319212"/>
          </a:xfrm>
          <a:noFill/>
          <a:ln>
            <a:miter lim="800000"/>
            <a:headEnd/>
            <a:tailEnd/>
          </a:ln>
        </p:spPr>
        <p:txBody>
          <a:bodyPr vert="horz" wrap="square" lIns="91440" tIns="45720" rIns="91440" bIns="45720" numCol="1" anchor="t" anchorCtr="0" compatLnSpc="1">
            <a:prstTxWarp prst="textNoShape">
              <a:avLst/>
            </a:prstTxWarp>
          </a:bodyPr>
          <a:lstStyle/>
          <a:p>
            <a:r>
              <a:rPr lang="fr-FR" sz="3200" dirty="0">
                <a:latin typeface="Arial" pitchFamily="34" charset="0"/>
                <a:cs typeface="Arial" pitchFamily="34" charset="0"/>
              </a:rPr>
              <a:t>4. ACTIVITÉS AUXILIAIRES</a:t>
            </a:r>
            <a:br>
              <a:rPr lang="fr-FR" sz="3200" dirty="0">
                <a:latin typeface="Arial" pitchFamily="34" charset="0"/>
                <a:cs typeface="Arial" pitchFamily="34" charset="0"/>
              </a:rPr>
            </a:br>
            <a:endParaRPr lang="fr-FR" sz="3000" dirty="0">
              <a:latin typeface="Arial" pitchFamily="34" charset="0"/>
              <a:cs typeface="Arial" pitchFamily="34" charset="0"/>
            </a:endParaRPr>
          </a:p>
        </p:txBody>
      </p:sp>
      <p:sp>
        <p:nvSpPr>
          <p:cNvPr id="5123"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514350" indent="-514350">
              <a:buNone/>
            </a:pPr>
            <a:r>
              <a:rPr lang="fr-CA" sz="2800" b="1" dirty="0">
                <a:latin typeface="Arial" pitchFamily="34" charset="0"/>
                <a:cs typeface="Arial" pitchFamily="34" charset="0"/>
              </a:rPr>
              <a:t>4.1 Définition</a:t>
            </a:r>
          </a:p>
          <a:p>
            <a:r>
              <a:rPr lang="fr-FR" sz="2800" dirty="0">
                <a:latin typeface="Arial" pitchFamily="34" charset="0"/>
                <a:cs typeface="Arial" pitchFamily="34" charset="0"/>
              </a:rPr>
              <a:t>Une activité auxiliaire est une activité d’appui exercée au sein d’une entreprise dans le but de créer les conditions qui lui permettront d’exercer son activité principale et ses activités secondaires.</a:t>
            </a:r>
          </a:p>
          <a:p>
            <a:r>
              <a:rPr lang="fr-FR" sz="2800" b="1" dirty="0">
                <a:latin typeface="Arial" pitchFamily="34" charset="0"/>
                <a:cs typeface="Arial" pitchFamily="34" charset="0"/>
              </a:rPr>
              <a:t>Exemples d’activités auxiliaires</a:t>
            </a:r>
            <a:r>
              <a:rPr lang="fr-FR" sz="2000" dirty="0">
                <a:latin typeface="Arial" pitchFamily="34" charset="0"/>
                <a:cs typeface="Arial" pitchFamily="34" charset="0"/>
              </a:rPr>
              <a:t>: </a:t>
            </a:r>
            <a:r>
              <a:rPr lang="fr-FR" sz="2400" dirty="0">
                <a:latin typeface="Arial" pitchFamily="34" charset="0"/>
                <a:cs typeface="Arial" pitchFamily="34" charset="0"/>
              </a:rPr>
              <a:t>la tenue manuelle ou informatisée des fichiers, des dossiers ou des comptes; la mise à disposition d’installations de communication électronique et écrite traditionnelle; les achats de matières premières et d’équipements; </a:t>
            </a:r>
            <a:endParaRPr lang="fr-CA" sz="2400" dirty="0">
              <a:latin typeface="Arial" pitchFamily="34" charset="0"/>
              <a:cs typeface="Arial" pitchFamily="34" charset="0"/>
            </a:endParaRPr>
          </a:p>
          <a:p>
            <a:endParaRPr lang="fr-CA" sz="2400" dirty="0">
              <a:latin typeface="Arial" pitchFamily="34" charset="0"/>
              <a:cs typeface="Arial" pitchFamily="34"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195736" y="357188"/>
            <a:ext cx="6768752" cy="1319212"/>
          </a:xfrm>
          <a:noFill/>
          <a:ln>
            <a:miter lim="800000"/>
            <a:headEnd/>
            <a:tailEnd/>
          </a:ln>
        </p:spPr>
        <p:txBody>
          <a:bodyPr vert="horz" wrap="square" lIns="91440" tIns="45720" rIns="91440" bIns="45720" numCol="1" anchor="t" anchorCtr="0" compatLnSpc="1">
            <a:prstTxWarp prst="textNoShape">
              <a:avLst/>
            </a:prstTxWarp>
          </a:bodyPr>
          <a:lstStyle/>
          <a:p>
            <a:r>
              <a:rPr lang="fr-FR" sz="3200" dirty="0">
                <a:latin typeface="Arial" pitchFamily="34" charset="0"/>
                <a:cs typeface="Arial" pitchFamily="34" charset="0"/>
              </a:rPr>
              <a:t>4. ACTIVITÉS AUXILIAIRES</a:t>
            </a:r>
            <a:br>
              <a:rPr lang="fr-FR" sz="3200" dirty="0">
                <a:latin typeface="Arial" pitchFamily="34" charset="0"/>
                <a:cs typeface="Arial" pitchFamily="34" charset="0"/>
              </a:rPr>
            </a:br>
            <a:endParaRPr lang="fr-FR" sz="3000" dirty="0">
              <a:latin typeface="Arial" pitchFamily="34" charset="0"/>
              <a:cs typeface="Arial" pitchFamily="34" charset="0"/>
            </a:endParaRPr>
          </a:p>
        </p:txBody>
      </p:sp>
      <p:sp>
        <p:nvSpPr>
          <p:cNvPr id="5123"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514350" indent="-514350">
              <a:buNone/>
            </a:pPr>
            <a:r>
              <a:rPr lang="fr-CA" sz="2800" b="1" dirty="0">
                <a:latin typeface="Arial" pitchFamily="34" charset="0"/>
                <a:cs typeface="Arial" pitchFamily="34" charset="0"/>
              </a:rPr>
              <a:t>4.1 Définition</a:t>
            </a:r>
          </a:p>
          <a:p>
            <a:r>
              <a:rPr lang="fr-FR" sz="2800" b="1" dirty="0">
                <a:latin typeface="Arial" pitchFamily="34" charset="0"/>
                <a:cs typeface="Arial" pitchFamily="34" charset="0"/>
              </a:rPr>
              <a:t>Exemples d’activités auxiliaires</a:t>
            </a:r>
            <a:r>
              <a:rPr lang="fr-FR" sz="2400" dirty="0">
                <a:latin typeface="Arial" pitchFamily="34" charset="0"/>
                <a:cs typeface="Arial" pitchFamily="34" charset="0"/>
              </a:rPr>
              <a:t>: le recrutement, la formation, la gestion et la paie du personnel; le stockage des matières premières et des équipements; la gestion des magasins; le transport de biens ou de personnes à l’intérieur ou à l’extérieur de l’unité de production; la promotion des ventes; le nettoyage et l’entretien des bâtiments et des autres ouvrages; la réparation et l’entretien des machines et équipements; ainsi que la sécurité et la surveillance.</a:t>
            </a:r>
            <a:endParaRPr lang="fr-CA" sz="2400" dirty="0">
              <a:latin typeface="Arial" pitchFamily="34" charset="0"/>
              <a:cs typeface="Arial" pitchFamily="34" charset="0"/>
            </a:endParaRPr>
          </a:p>
          <a:p>
            <a:endParaRPr lang="fr-CA" sz="2800" dirty="0">
              <a:latin typeface="Arial" pitchFamily="34" charset="0"/>
              <a:cs typeface="Arial" pitchFamily="34" charset="0"/>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195736" y="357188"/>
            <a:ext cx="6768752" cy="1319212"/>
          </a:xfrm>
          <a:noFill/>
          <a:ln>
            <a:miter lim="800000"/>
            <a:headEnd/>
            <a:tailEnd/>
          </a:ln>
        </p:spPr>
        <p:txBody>
          <a:bodyPr vert="horz" wrap="square" lIns="91440" tIns="45720" rIns="91440" bIns="45720" numCol="1" anchor="t" anchorCtr="0" compatLnSpc="1">
            <a:prstTxWarp prst="textNoShape">
              <a:avLst/>
            </a:prstTxWarp>
          </a:bodyPr>
          <a:lstStyle/>
          <a:p>
            <a:r>
              <a:rPr lang="fr-FR" sz="3200" dirty="0">
                <a:latin typeface="Arial" pitchFamily="34" charset="0"/>
                <a:cs typeface="Arial" pitchFamily="34" charset="0"/>
              </a:rPr>
              <a:t>4. ACTIVITÉS AUXILIAIRES</a:t>
            </a:r>
            <a:br>
              <a:rPr lang="fr-FR" sz="3200" dirty="0">
                <a:latin typeface="Arial" pitchFamily="34" charset="0"/>
                <a:cs typeface="Arial" pitchFamily="34" charset="0"/>
              </a:rPr>
            </a:br>
            <a:endParaRPr lang="fr-FR" sz="3000" dirty="0">
              <a:latin typeface="Arial" pitchFamily="34" charset="0"/>
              <a:cs typeface="Arial" pitchFamily="34" charset="0"/>
            </a:endParaRPr>
          </a:p>
        </p:txBody>
      </p:sp>
      <p:sp>
        <p:nvSpPr>
          <p:cNvPr id="5123"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514350" indent="-514350">
              <a:buNone/>
            </a:pPr>
            <a:r>
              <a:rPr lang="fr-CA" sz="2800" b="1" dirty="0">
                <a:latin typeface="Arial" pitchFamily="34" charset="0"/>
                <a:cs typeface="Arial" pitchFamily="34" charset="0"/>
              </a:rPr>
              <a:t>4.2 </a:t>
            </a:r>
            <a:r>
              <a:rPr lang="fr-FR" sz="2800" b="1" dirty="0">
                <a:latin typeface="Arial" pitchFamily="34" charset="0"/>
                <a:cs typeface="Arial" pitchFamily="34" charset="0"/>
              </a:rPr>
              <a:t>Caractéristiques des activités auxiliaires</a:t>
            </a:r>
          </a:p>
          <a:p>
            <a:r>
              <a:rPr lang="fr-FR" sz="2400" dirty="0">
                <a:latin typeface="Arial" pitchFamily="34" charset="0"/>
                <a:cs typeface="Arial" pitchFamily="34" charset="0"/>
              </a:rPr>
              <a:t>Le produit d’une activité auxiliaire n’est pas destiné à être utilisé hors de l’entreprise;</a:t>
            </a:r>
          </a:p>
          <a:p>
            <a:r>
              <a:rPr lang="fr-FR" sz="2400" dirty="0">
                <a:latin typeface="Arial" pitchFamily="34" charset="0"/>
                <a:cs typeface="Arial" pitchFamily="34" charset="0"/>
              </a:rPr>
              <a:t>Les activités auxiliaires élaborent typiquement des produits qui se rencontrent couramment en entrée de n’importe quel type d’activité productive;</a:t>
            </a:r>
          </a:p>
          <a:p>
            <a:r>
              <a:rPr lang="fr-FR" sz="2400" dirty="0">
                <a:latin typeface="Arial" pitchFamily="34" charset="0"/>
                <a:cs typeface="Arial" pitchFamily="34" charset="0"/>
              </a:rPr>
              <a:t>Les activités auxiliaires produisent des services (et, exceptionnellement, des biens qui ne sont pas physiquement incorporés dans les produits des activités principale ou secondaires);</a:t>
            </a:r>
          </a:p>
          <a:p>
            <a:r>
              <a:rPr lang="fr-FR" sz="2400" dirty="0">
                <a:latin typeface="Arial" pitchFamily="34" charset="0"/>
                <a:cs typeface="Arial" pitchFamily="34" charset="0"/>
              </a:rPr>
              <a:t>La valeur du produit d’une activité auxiliaire est en général modeste par rapport à celle des activités principale ou secondaires de l’entreprise.</a:t>
            </a:r>
            <a:endParaRPr lang="fr-CA" sz="2400" b="1" dirty="0">
              <a:latin typeface="Arial" pitchFamily="34" charset="0"/>
              <a:cs typeface="Arial" pitchFamily="34" charset="0"/>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195736" y="357188"/>
            <a:ext cx="6768752" cy="1319212"/>
          </a:xfrm>
          <a:noFill/>
          <a:ln>
            <a:miter lim="800000"/>
            <a:headEnd/>
            <a:tailEnd/>
          </a:ln>
        </p:spPr>
        <p:txBody>
          <a:bodyPr vert="horz" wrap="square" lIns="91440" tIns="45720" rIns="91440" bIns="45720" numCol="1" anchor="t" anchorCtr="0" compatLnSpc="1">
            <a:prstTxWarp prst="textNoShape">
              <a:avLst/>
            </a:prstTxWarp>
          </a:bodyPr>
          <a:lstStyle/>
          <a:p>
            <a:r>
              <a:rPr lang="fr-FR" sz="3200" dirty="0">
                <a:latin typeface="Arial" pitchFamily="34" charset="0"/>
                <a:cs typeface="Arial" pitchFamily="34" charset="0"/>
              </a:rPr>
              <a:t>4. ACTIVITÉS AUXILIAIRES</a:t>
            </a:r>
            <a:br>
              <a:rPr lang="fr-FR" sz="3200" dirty="0">
                <a:latin typeface="Arial" pitchFamily="34" charset="0"/>
                <a:cs typeface="Arial" pitchFamily="34" charset="0"/>
              </a:rPr>
            </a:br>
            <a:endParaRPr lang="fr-FR" sz="3000" dirty="0">
              <a:latin typeface="Arial" pitchFamily="34" charset="0"/>
              <a:cs typeface="Arial" pitchFamily="34" charset="0"/>
            </a:endParaRPr>
          </a:p>
        </p:txBody>
      </p:sp>
      <p:sp>
        <p:nvSpPr>
          <p:cNvPr id="5123"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None/>
            </a:pPr>
            <a:r>
              <a:rPr lang="fr-CA" sz="2800" b="1" dirty="0">
                <a:latin typeface="Arial" pitchFamily="34" charset="0"/>
                <a:cs typeface="Arial" pitchFamily="34" charset="0"/>
              </a:rPr>
              <a:t>4.3 </a:t>
            </a:r>
            <a:r>
              <a:rPr lang="fr-FR" sz="2800" b="1" dirty="0">
                <a:latin typeface="Arial" pitchFamily="34" charset="0"/>
                <a:cs typeface="Arial" pitchFamily="34" charset="0"/>
              </a:rPr>
              <a:t>L’enregistrement (ou non) de la production des activités auxiliaires</a:t>
            </a:r>
          </a:p>
          <a:p>
            <a:r>
              <a:rPr lang="fr-FR" sz="2800" b="1" dirty="0">
                <a:latin typeface="Arial" pitchFamily="34" charset="0"/>
                <a:cs typeface="Arial" pitchFamily="34" charset="0"/>
              </a:rPr>
              <a:t>En règle générale,</a:t>
            </a:r>
            <a:r>
              <a:rPr lang="fr-FR" sz="2800" dirty="0">
                <a:latin typeface="Arial" pitchFamily="34" charset="0"/>
                <a:cs typeface="Arial" pitchFamily="34" charset="0"/>
              </a:rPr>
              <a:t> pas d’enregistrement:</a:t>
            </a:r>
          </a:p>
          <a:p>
            <a:pPr lvl="1"/>
            <a:r>
              <a:rPr lang="fr-FR" sz="2400" dirty="0">
                <a:latin typeface="Arial" pitchFamily="34" charset="0"/>
                <a:cs typeface="Arial" pitchFamily="34" charset="0"/>
              </a:rPr>
              <a:t>Le produit d’une activité auxiliaire n’est ni explicitement reconnu ni enregistré séparément dans le SCN;</a:t>
            </a:r>
          </a:p>
          <a:p>
            <a:pPr lvl="1"/>
            <a:r>
              <a:rPr lang="fr-FR" sz="2400" dirty="0">
                <a:latin typeface="Arial" pitchFamily="34" charset="0"/>
                <a:cs typeface="Arial" pitchFamily="34" charset="0"/>
              </a:rPr>
              <a:t>Toutes les entrées consommées par une activité auxiliaire (matières premières, main-d'œuvre, consommation de capital fixe, etc.) sont traitées comme des entrées de l’activité principale ou secondaire à laquelle elle fournit son support.</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195736" y="357188"/>
            <a:ext cx="6768752" cy="1319212"/>
          </a:xfrm>
          <a:noFill/>
          <a:ln>
            <a:miter lim="800000"/>
            <a:headEnd/>
            <a:tailEnd/>
          </a:ln>
        </p:spPr>
        <p:txBody>
          <a:bodyPr vert="horz" wrap="square" lIns="91440" tIns="45720" rIns="91440" bIns="45720" numCol="1" anchor="t" anchorCtr="0" compatLnSpc="1">
            <a:prstTxWarp prst="textNoShape">
              <a:avLst/>
            </a:prstTxWarp>
          </a:bodyPr>
          <a:lstStyle/>
          <a:p>
            <a:r>
              <a:rPr lang="fr-FR" sz="3200" dirty="0">
                <a:latin typeface="Arial" pitchFamily="34" charset="0"/>
                <a:cs typeface="Arial" pitchFamily="34" charset="0"/>
              </a:rPr>
              <a:t>4. ACTIVITÉS AUXILIAIRES</a:t>
            </a:r>
            <a:br>
              <a:rPr lang="fr-FR" sz="3200" dirty="0">
                <a:latin typeface="Arial" pitchFamily="34" charset="0"/>
                <a:cs typeface="Arial" pitchFamily="34" charset="0"/>
              </a:rPr>
            </a:br>
            <a:endParaRPr lang="fr-FR" sz="3000" dirty="0">
              <a:latin typeface="Arial" pitchFamily="34" charset="0"/>
              <a:cs typeface="Arial" pitchFamily="34" charset="0"/>
            </a:endParaRPr>
          </a:p>
        </p:txBody>
      </p:sp>
      <p:sp>
        <p:nvSpPr>
          <p:cNvPr id="5123"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None/>
            </a:pPr>
            <a:r>
              <a:rPr lang="fr-CA" sz="2800" b="1" dirty="0">
                <a:latin typeface="Arial" pitchFamily="34" charset="0"/>
                <a:cs typeface="Arial" pitchFamily="34" charset="0"/>
              </a:rPr>
              <a:t>4.3 </a:t>
            </a:r>
            <a:r>
              <a:rPr lang="fr-FR" sz="2800" b="1" dirty="0">
                <a:latin typeface="Arial" pitchFamily="34" charset="0"/>
                <a:cs typeface="Arial" pitchFamily="34" charset="0"/>
              </a:rPr>
              <a:t>L’enregistrement (ou non) de la production des activités auxiliaires</a:t>
            </a:r>
          </a:p>
          <a:p>
            <a:r>
              <a:rPr lang="fr-FR" sz="2800" b="1" dirty="0">
                <a:latin typeface="Arial" pitchFamily="34" charset="0"/>
                <a:cs typeface="Arial" pitchFamily="34" charset="0"/>
              </a:rPr>
              <a:t>Cas spécifiques:</a:t>
            </a:r>
            <a:endParaRPr lang="fr-FR" sz="2800" dirty="0">
              <a:latin typeface="Arial" pitchFamily="34" charset="0"/>
              <a:cs typeface="Arial" pitchFamily="34" charset="0"/>
            </a:endParaRPr>
          </a:p>
          <a:p>
            <a:pPr lvl="1"/>
            <a:r>
              <a:rPr lang="fr-FR" sz="2400" dirty="0">
                <a:latin typeface="Arial" pitchFamily="34" charset="0"/>
                <a:cs typeface="Arial" pitchFamily="34" charset="0"/>
              </a:rPr>
              <a:t>Production d’une entreprise dans plusieurs établissements, avec activités auxiliaires centralisées dans un lieu unique (par exemple, siège social à part): si cela peut être observé du point de vue statistique, alors imputation à la branche d’activité correspondant à son activité principale, calcul de sa production, considérée comme consommation intermédiaire des établissements de l’entreprise.</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195736" y="357188"/>
            <a:ext cx="6768752" cy="1319212"/>
          </a:xfrm>
          <a:noFill/>
          <a:ln>
            <a:miter lim="800000"/>
            <a:headEnd/>
            <a:tailEnd/>
          </a:ln>
        </p:spPr>
        <p:txBody>
          <a:bodyPr vert="horz" wrap="square" lIns="91440" tIns="45720" rIns="91440" bIns="45720" numCol="1" anchor="t" anchorCtr="0" compatLnSpc="1">
            <a:prstTxWarp prst="textNoShape">
              <a:avLst/>
            </a:prstTxWarp>
          </a:bodyPr>
          <a:lstStyle/>
          <a:p>
            <a:r>
              <a:rPr lang="fr-FR" sz="3200" dirty="0">
                <a:latin typeface="Arial" pitchFamily="34" charset="0"/>
                <a:cs typeface="Arial" pitchFamily="34" charset="0"/>
              </a:rPr>
              <a:t>4. ACTIVITÉS AUXILIAIRES</a:t>
            </a:r>
            <a:br>
              <a:rPr lang="fr-FR" sz="3200" dirty="0">
                <a:latin typeface="Arial" pitchFamily="34" charset="0"/>
                <a:cs typeface="Arial" pitchFamily="34" charset="0"/>
              </a:rPr>
            </a:br>
            <a:endParaRPr lang="fr-FR" sz="3000" dirty="0">
              <a:latin typeface="Arial" pitchFamily="34" charset="0"/>
              <a:cs typeface="Arial" pitchFamily="34" charset="0"/>
            </a:endParaRPr>
          </a:p>
        </p:txBody>
      </p:sp>
      <p:sp>
        <p:nvSpPr>
          <p:cNvPr id="5123"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buNone/>
            </a:pPr>
            <a:r>
              <a:rPr lang="fr-CA" sz="2800" b="1" dirty="0">
                <a:latin typeface="Arial" pitchFamily="34" charset="0"/>
                <a:cs typeface="Arial" pitchFamily="34" charset="0"/>
              </a:rPr>
              <a:t>4.3 </a:t>
            </a:r>
            <a:r>
              <a:rPr lang="fr-FR" sz="2800" b="1" dirty="0">
                <a:latin typeface="Arial" pitchFamily="34" charset="0"/>
                <a:cs typeface="Arial" pitchFamily="34" charset="0"/>
              </a:rPr>
              <a:t>L’enregistrement (ou non) de la production des activités auxiliaires</a:t>
            </a:r>
          </a:p>
          <a:p>
            <a:r>
              <a:rPr lang="fr-FR" sz="2800" b="1" dirty="0">
                <a:latin typeface="Arial" pitchFamily="34" charset="0"/>
                <a:cs typeface="Arial" pitchFamily="34" charset="0"/>
              </a:rPr>
              <a:t>Cas spécifiques:</a:t>
            </a:r>
            <a:endParaRPr lang="fr-FR" sz="2800" dirty="0">
              <a:latin typeface="Arial" pitchFamily="34" charset="0"/>
              <a:cs typeface="Arial" pitchFamily="34" charset="0"/>
            </a:endParaRPr>
          </a:p>
          <a:p>
            <a:pPr lvl="1"/>
            <a:r>
              <a:rPr lang="fr-FR" sz="2400">
                <a:latin typeface="Arial" pitchFamily="34" charset="0"/>
                <a:cs typeface="Arial" pitchFamily="34" charset="0"/>
              </a:rPr>
              <a:t>Activités </a:t>
            </a:r>
            <a:r>
              <a:rPr lang="fr-FR" sz="2400" dirty="0">
                <a:latin typeface="Arial" pitchFamily="34" charset="0"/>
                <a:cs typeface="Arial" pitchFamily="34" charset="0"/>
              </a:rPr>
              <a:t>auxiliaires offrant des services à l’extérieur de l’entreprise: production des services extérieurs traitée comme une production secondaire</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195736" y="357188"/>
            <a:ext cx="6768752" cy="1319212"/>
          </a:xfrm>
          <a:noFill/>
          <a:ln>
            <a:miter lim="800000"/>
            <a:headEnd/>
            <a:tailEnd/>
          </a:ln>
        </p:spPr>
        <p:txBody>
          <a:bodyPr vert="horz" wrap="square" lIns="91440" tIns="45720" rIns="91440" bIns="45720" numCol="1" anchor="t" anchorCtr="0" compatLnSpc="1">
            <a:prstTxWarp prst="textNoShape">
              <a:avLst/>
            </a:prstTxWarp>
          </a:bodyPr>
          <a:lstStyle/>
          <a:p>
            <a:r>
              <a:rPr lang="fr-FR" sz="3200" dirty="0">
                <a:latin typeface="Arial" pitchFamily="34" charset="0"/>
                <a:cs typeface="Arial" pitchFamily="34" charset="0"/>
              </a:rPr>
              <a:t>5. BRANCHES D’ACTIVITÉ</a:t>
            </a:r>
            <a:br>
              <a:rPr lang="fr-FR" sz="3200" dirty="0">
                <a:latin typeface="Arial" pitchFamily="34" charset="0"/>
                <a:cs typeface="Arial" pitchFamily="34" charset="0"/>
              </a:rPr>
            </a:br>
            <a:br>
              <a:rPr lang="fr-FR" sz="3200" dirty="0">
                <a:latin typeface="Arial" pitchFamily="34" charset="0"/>
                <a:cs typeface="Arial" pitchFamily="34" charset="0"/>
              </a:rPr>
            </a:br>
            <a:endParaRPr lang="fr-FR" sz="3000" dirty="0">
              <a:latin typeface="Arial" pitchFamily="34" charset="0"/>
              <a:cs typeface="Arial" pitchFamily="34" charset="0"/>
            </a:endParaRPr>
          </a:p>
        </p:txBody>
      </p:sp>
      <p:sp>
        <p:nvSpPr>
          <p:cNvPr id="5123"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514350" indent="-514350">
              <a:buNone/>
            </a:pPr>
            <a:r>
              <a:rPr lang="fr-CA" sz="2800" b="1" dirty="0">
                <a:latin typeface="Arial" pitchFamily="34" charset="0"/>
                <a:cs typeface="Arial" pitchFamily="34" charset="0"/>
              </a:rPr>
              <a:t>5.1 Définition</a:t>
            </a:r>
          </a:p>
          <a:p>
            <a:r>
              <a:rPr lang="fr-FR" sz="2800" dirty="0">
                <a:latin typeface="Arial" pitchFamily="34" charset="0"/>
                <a:cs typeface="Arial" pitchFamily="34" charset="0"/>
              </a:rPr>
              <a:t>Conformité de définition dans le SCN et la CITI : </a:t>
            </a:r>
            <a:r>
              <a:rPr lang="fr-FR" sz="2800" b="1" dirty="0">
                <a:latin typeface="Arial" pitchFamily="34" charset="0"/>
                <a:cs typeface="Arial" pitchFamily="34" charset="0"/>
              </a:rPr>
              <a:t>Une branche d’activité se compose d’un groupe d’établissements engagés dans les mêmes types d’activité ou dans des types similaires.</a:t>
            </a:r>
          </a:p>
          <a:p>
            <a:r>
              <a:rPr lang="fr-FR" sz="2800" dirty="0">
                <a:latin typeface="Arial" pitchFamily="34" charset="0"/>
                <a:cs typeface="Arial" pitchFamily="34" charset="0"/>
              </a:rPr>
              <a:t>Remarque:</a:t>
            </a:r>
          </a:p>
          <a:p>
            <a:pPr lvl="1"/>
            <a:r>
              <a:rPr lang="fr-FR" sz="2400" dirty="0">
                <a:latin typeface="Arial" pitchFamily="34" charset="0"/>
                <a:cs typeface="Arial" pitchFamily="34" charset="0"/>
              </a:rPr>
              <a:t>Regroupement d’établissements rangés dans une classe de la CITI (mêmes types d’activité);</a:t>
            </a:r>
          </a:p>
          <a:p>
            <a:pPr lvl="1"/>
            <a:r>
              <a:rPr lang="fr-FR" sz="2400" dirty="0">
                <a:latin typeface="Arial" pitchFamily="34" charset="0"/>
                <a:cs typeface="Arial" pitchFamily="34" charset="0"/>
              </a:rPr>
              <a:t>Groupes, divisions et sections de la CITI (types d’activité similaires).</a:t>
            </a:r>
            <a:endParaRPr lang="fr-CA" sz="2400" dirty="0">
              <a:latin typeface="Arial" pitchFamily="34" charset="0"/>
              <a:cs typeface="Arial" pitchFamily="34" charset="0"/>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195736" y="357188"/>
            <a:ext cx="6768752" cy="1319212"/>
          </a:xfrm>
          <a:noFill/>
          <a:ln>
            <a:miter lim="800000"/>
            <a:headEnd/>
            <a:tailEnd/>
          </a:ln>
        </p:spPr>
        <p:txBody>
          <a:bodyPr vert="horz" wrap="square" lIns="91440" tIns="45720" rIns="91440" bIns="45720" numCol="1" anchor="t" anchorCtr="0" compatLnSpc="1">
            <a:prstTxWarp prst="textNoShape">
              <a:avLst/>
            </a:prstTxWarp>
          </a:bodyPr>
          <a:lstStyle/>
          <a:p>
            <a:r>
              <a:rPr lang="fr-FR" sz="3200" dirty="0">
                <a:latin typeface="Arial" pitchFamily="34" charset="0"/>
                <a:cs typeface="Arial" pitchFamily="34" charset="0"/>
              </a:rPr>
              <a:t>5. BRANCHES D’ACTIVITÉ</a:t>
            </a:r>
            <a:br>
              <a:rPr lang="fr-FR" sz="3200" dirty="0">
                <a:latin typeface="Arial" pitchFamily="34" charset="0"/>
                <a:cs typeface="Arial" pitchFamily="34" charset="0"/>
              </a:rPr>
            </a:br>
            <a:br>
              <a:rPr lang="fr-FR" sz="3200" dirty="0">
                <a:latin typeface="Arial" pitchFamily="34" charset="0"/>
                <a:cs typeface="Arial" pitchFamily="34" charset="0"/>
              </a:rPr>
            </a:br>
            <a:endParaRPr lang="fr-FR" sz="3000" dirty="0">
              <a:latin typeface="Arial" pitchFamily="34" charset="0"/>
              <a:cs typeface="Arial" pitchFamily="34" charset="0"/>
            </a:endParaRPr>
          </a:p>
        </p:txBody>
      </p:sp>
      <p:sp>
        <p:nvSpPr>
          <p:cNvPr id="5123"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514350" indent="-514350">
              <a:buNone/>
            </a:pPr>
            <a:r>
              <a:rPr lang="fr-CA" sz="2800" b="1" dirty="0">
                <a:latin typeface="Arial" pitchFamily="34" charset="0"/>
                <a:cs typeface="Arial" pitchFamily="34" charset="0"/>
              </a:rPr>
              <a:t>5.2 Classement des branches d’activités</a:t>
            </a:r>
          </a:p>
          <a:p>
            <a:pPr marL="514350" indent="-514350">
              <a:buNone/>
            </a:pPr>
            <a:r>
              <a:rPr lang="fr-CA" sz="2800" b="1" dirty="0">
                <a:latin typeface="Arial" pitchFamily="34" charset="0"/>
                <a:cs typeface="Arial" pitchFamily="34" charset="0"/>
              </a:rPr>
              <a:t>Trois (3) catégories sont retenues:</a:t>
            </a:r>
          </a:p>
          <a:p>
            <a:pPr marL="514350" indent="-514350"/>
            <a:r>
              <a:rPr lang="fr-FR" sz="2800" dirty="0">
                <a:latin typeface="Arial" pitchFamily="34" charset="0"/>
                <a:cs typeface="Arial" pitchFamily="34" charset="0"/>
              </a:rPr>
              <a:t>Branches d'activité </a:t>
            </a:r>
            <a:r>
              <a:rPr lang="fr-FR" sz="2800" b="1" dirty="0">
                <a:latin typeface="Arial" pitchFamily="34" charset="0"/>
                <a:cs typeface="Arial" pitchFamily="34" charset="0"/>
              </a:rPr>
              <a:t>marchandes</a:t>
            </a:r>
            <a:r>
              <a:rPr lang="fr-FR" sz="2800" dirty="0">
                <a:latin typeface="Arial" pitchFamily="34" charset="0"/>
                <a:cs typeface="Arial" pitchFamily="34" charset="0"/>
              </a:rPr>
              <a:t>: produisant des biens et services marchands  ou des biens et services pour usage final propre;</a:t>
            </a:r>
          </a:p>
          <a:p>
            <a:pPr marL="514350" indent="-514350"/>
            <a:r>
              <a:rPr lang="fr-FR" sz="2800" dirty="0">
                <a:latin typeface="Arial" pitchFamily="34" charset="0"/>
                <a:cs typeface="Arial" pitchFamily="34" charset="0"/>
              </a:rPr>
              <a:t>Branches d'activité </a:t>
            </a:r>
            <a:r>
              <a:rPr lang="fr-FR" sz="2800" b="1" dirty="0">
                <a:latin typeface="Arial" pitchFamily="34" charset="0"/>
                <a:cs typeface="Arial" pitchFamily="34" charset="0"/>
              </a:rPr>
              <a:t>non marchandes </a:t>
            </a:r>
            <a:r>
              <a:rPr lang="fr-FR" sz="2800" dirty="0">
                <a:latin typeface="Arial" pitchFamily="34" charset="0"/>
                <a:cs typeface="Arial" pitchFamily="34" charset="0"/>
              </a:rPr>
              <a:t>des administrations publiques;</a:t>
            </a:r>
          </a:p>
          <a:p>
            <a:pPr marL="514350" indent="-514350"/>
            <a:r>
              <a:rPr lang="fr-FR" sz="2800" dirty="0">
                <a:latin typeface="Arial" pitchFamily="34" charset="0"/>
                <a:cs typeface="Arial" pitchFamily="34" charset="0"/>
              </a:rPr>
              <a:t>Branches d'activité </a:t>
            </a:r>
            <a:r>
              <a:rPr lang="fr-FR" sz="2800" b="1" dirty="0">
                <a:latin typeface="Arial" pitchFamily="34" charset="0"/>
                <a:cs typeface="Arial" pitchFamily="34" charset="0"/>
              </a:rPr>
              <a:t>non marchandes </a:t>
            </a:r>
            <a:r>
              <a:rPr lang="fr-FR" sz="2800" dirty="0">
                <a:latin typeface="Arial" pitchFamily="34" charset="0"/>
                <a:cs typeface="Arial" pitchFamily="34" charset="0"/>
              </a:rPr>
              <a:t>des institutions sans but lucratif au service des ménages.</a:t>
            </a:r>
            <a:endParaRPr lang="fr-CA" sz="2800" b="1" dirty="0">
              <a:latin typeface="Arial" pitchFamily="34" charset="0"/>
              <a:cs typeface="Arial" pitchFamily="34" charset="0"/>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195736" y="357188"/>
            <a:ext cx="6768752" cy="1319212"/>
          </a:xfrm>
          <a:noFill/>
          <a:ln>
            <a:miter lim="800000"/>
            <a:headEnd/>
            <a:tailEnd/>
          </a:ln>
        </p:spPr>
        <p:txBody>
          <a:bodyPr vert="horz" wrap="square" lIns="91440" tIns="45720" rIns="91440" bIns="45720" numCol="1" anchor="t" anchorCtr="0" compatLnSpc="1">
            <a:prstTxWarp prst="textNoShape">
              <a:avLst/>
            </a:prstTxWarp>
          </a:bodyPr>
          <a:lstStyle/>
          <a:p>
            <a:r>
              <a:rPr lang="fr-FR" sz="3200" dirty="0">
                <a:latin typeface="Arial" pitchFamily="34" charset="0"/>
                <a:cs typeface="Arial" pitchFamily="34" charset="0"/>
              </a:rPr>
              <a:t>5. BRANCHES D’ACTIVITÉ</a:t>
            </a:r>
            <a:br>
              <a:rPr lang="fr-FR" sz="3200" dirty="0">
                <a:latin typeface="Arial" pitchFamily="34" charset="0"/>
                <a:cs typeface="Arial" pitchFamily="34" charset="0"/>
              </a:rPr>
            </a:br>
            <a:br>
              <a:rPr lang="fr-FR" sz="3200" dirty="0">
                <a:latin typeface="Arial" pitchFamily="34" charset="0"/>
                <a:cs typeface="Arial" pitchFamily="34" charset="0"/>
              </a:rPr>
            </a:br>
            <a:endParaRPr lang="fr-FR" sz="3000" dirty="0">
              <a:latin typeface="Arial" pitchFamily="34" charset="0"/>
              <a:cs typeface="Arial" pitchFamily="34" charset="0"/>
            </a:endParaRPr>
          </a:p>
        </p:txBody>
      </p:sp>
      <p:sp>
        <p:nvSpPr>
          <p:cNvPr id="5123" name="Rectangle 3"/>
          <p:cNvSpPr>
            <a:spLocks noGrp="1" noChangeArrowheads="1"/>
          </p:cNvSpPr>
          <p:nvPr>
            <p:ph type="body" idx="1"/>
          </p:nvPr>
        </p:nvSpPr>
        <p:spPr bwMode="auto">
          <a:xfrm>
            <a:off x="457200" y="1600200"/>
            <a:ext cx="8507288" cy="4525963"/>
          </a:xfrm>
          <a:noFill/>
          <a:ln>
            <a:miter lim="800000"/>
            <a:headEnd/>
            <a:tailEnd/>
          </a:ln>
        </p:spPr>
        <p:txBody>
          <a:bodyPr vert="horz" wrap="square" lIns="91440" tIns="45720" rIns="91440" bIns="45720" numCol="1" anchor="t" anchorCtr="0" compatLnSpc="1">
            <a:prstTxWarp prst="textNoShape">
              <a:avLst/>
            </a:prstTxWarp>
          </a:bodyPr>
          <a:lstStyle/>
          <a:p>
            <a:pPr marL="514350" indent="-514350">
              <a:buNone/>
            </a:pPr>
            <a:r>
              <a:rPr lang="fr-CA" sz="2800" b="1" dirty="0">
                <a:latin typeface="Arial" pitchFamily="34" charset="0"/>
                <a:cs typeface="Arial" pitchFamily="34" charset="0"/>
              </a:rPr>
              <a:t>5.3 </a:t>
            </a:r>
            <a:r>
              <a:rPr lang="fr-FR" sz="2800" b="1" dirty="0">
                <a:latin typeface="Arial" pitchFamily="34" charset="0"/>
                <a:cs typeface="Arial" pitchFamily="34" charset="0"/>
              </a:rPr>
              <a:t>Branches d’activité et produits</a:t>
            </a:r>
          </a:p>
          <a:p>
            <a:r>
              <a:rPr lang="fr-FR" sz="2800" dirty="0">
                <a:latin typeface="Arial" pitchFamily="34" charset="0"/>
                <a:cs typeface="Arial" pitchFamily="34" charset="0"/>
              </a:rPr>
              <a:t>Pas de correspondance biunivoque entre activités et produits et donc entre branches d’activité et produits;</a:t>
            </a:r>
          </a:p>
          <a:p>
            <a:r>
              <a:rPr lang="fr-FR" sz="2800" dirty="0">
                <a:latin typeface="Arial" pitchFamily="34" charset="0"/>
                <a:cs typeface="Arial" pitchFamily="34" charset="0"/>
              </a:rPr>
              <a:t>Certaines activités produisent simultanément plus d’un produit:</a:t>
            </a:r>
          </a:p>
          <a:p>
            <a:pPr lvl="1"/>
            <a:r>
              <a:rPr lang="fr-FR" b="1" dirty="0">
                <a:latin typeface="Arial" pitchFamily="34" charset="0"/>
                <a:cs typeface="Arial" pitchFamily="34" charset="0"/>
              </a:rPr>
              <a:t>Cas des produits liés</a:t>
            </a:r>
            <a:r>
              <a:rPr lang="fr-FR" sz="2000" b="1" dirty="0">
                <a:latin typeface="Arial" pitchFamily="34" charset="0"/>
                <a:cs typeface="Arial" pitchFamily="34" charset="0"/>
              </a:rPr>
              <a:t>: </a:t>
            </a:r>
            <a:r>
              <a:rPr lang="fr-FR" dirty="0">
                <a:latin typeface="Arial" pitchFamily="34" charset="0"/>
                <a:cs typeface="Arial" pitchFamily="34" charset="0"/>
              </a:rPr>
              <a:t>viande et peaux produites par l’abattage des animaux, ou sucre et mélasse produits par le raffinage de la canne à sucre.</a:t>
            </a:r>
            <a:endParaRPr lang="fr-CA" sz="7200" b="1" dirty="0">
              <a:latin typeface="Arial" pitchFamily="34" charset="0"/>
              <a:cs typeface="Arial" pitchFamily="34"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286000" y="357188"/>
            <a:ext cx="6657975" cy="1319212"/>
          </a:xfrm>
          <a:noFill/>
          <a:ln>
            <a:miter lim="800000"/>
            <a:headEnd/>
            <a:tailEnd/>
          </a:ln>
        </p:spPr>
        <p:txBody>
          <a:bodyPr vert="horz" wrap="square" lIns="91440" tIns="45720" rIns="91440" bIns="45720" numCol="1" anchor="t" anchorCtr="0" compatLnSpc="1">
            <a:prstTxWarp prst="textNoShape">
              <a:avLst/>
            </a:prstTxWarp>
          </a:bodyPr>
          <a:lstStyle/>
          <a:p>
            <a:r>
              <a:rPr lang="fr-FR" sz="3200" dirty="0">
                <a:latin typeface="Arial" pitchFamily="34" charset="0"/>
                <a:cs typeface="Arial" pitchFamily="34" charset="0"/>
              </a:rPr>
              <a:t>1. INTRODUCTION</a:t>
            </a:r>
            <a:endParaRPr lang="fr-CA" sz="3200" dirty="0">
              <a:latin typeface="Arial" pitchFamily="34" charset="0"/>
            </a:endParaRPr>
          </a:p>
        </p:txBody>
      </p:sp>
      <p:sp>
        <p:nvSpPr>
          <p:cNvPr id="5123" name="Rectangle 3"/>
          <p:cNvSpPr>
            <a:spLocks noGrp="1" noChangeArrowheads="1"/>
          </p:cNvSpPr>
          <p:nvPr>
            <p:ph type="body" idx="1"/>
          </p:nvPr>
        </p:nvSpPr>
        <p:spPr bwMode="auto">
          <a:xfrm>
            <a:off x="457200" y="1600200"/>
            <a:ext cx="8507288" cy="4525963"/>
          </a:xfrm>
          <a:noFill/>
          <a:ln>
            <a:miter lim="800000"/>
            <a:headEnd/>
            <a:tailEnd/>
          </a:ln>
        </p:spPr>
        <p:txBody>
          <a:bodyPr vert="horz" wrap="square" lIns="91440" tIns="45720" rIns="91440" bIns="45720" numCol="1" anchor="t" anchorCtr="0" compatLnSpc="1">
            <a:prstTxWarp prst="textNoShape">
              <a:avLst/>
            </a:prstTxWarp>
          </a:bodyPr>
          <a:lstStyle/>
          <a:p>
            <a:pPr marL="514350" indent="-514350">
              <a:buNone/>
            </a:pPr>
            <a:r>
              <a:rPr lang="fr-CA" sz="2800" b="1" dirty="0">
                <a:latin typeface="Arial" pitchFamily="34" charset="0"/>
                <a:cs typeface="Arial" pitchFamily="34" charset="0"/>
              </a:rPr>
              <a:t>1.1 Définition</a:t>
            </a:r>
          </a:p>
          <a:p>
            <a:r>
              <a:rPr lang="fr-FR" sz="2700" dirty="0">
                <a:latin typeface="Arial" pitchFamily="34" charset="0"/>
                <a:cs typeface="Arial" pitchFamily="34" charset="0"/>
              </a:rPr>
              <a:t>Une entreprise est une unité institutionnelle considérée dans sa qualité de producteur de biens et de services.</a:t>
            </a:r>
          </a:p>
          <a:p>
            <a:r>
              <a:rPr lang="fr-FR" sz="2700" b="1" dirty="0">
                <a:latin typeface="Arial" pitchFamily="34" charset="0"/>
                <a:cs typeface="Arial" pitchFamily="34" charset="0"/>
              </a:rPr>
              <a:t>Remarqu</a:t>
            </a:r>
            <a:r>
              <a:rPr lang="fr-FR" sz="2700" dirty="0">
                <a:latin typeface="Arial" pitchFamily="34" charset="0"/>
                <a:cs typeface="Arial" pitchFamily="34" charset="0"/>
              </a:rPr>
              <a:t>e: Le terme </a:t>
            </a:r>
            <a:r>
              <a:rPr lang="fr-FR" sz="2700" b="1" dirty="0">
                <a:latin typeface="Arial" pitchFamily="34" charset="0"/>
                <a:cs typeface="Arial" pitchFamily="34" charset="0"/>
              </a:rPr>
              <a:t>entreprise</a:t>
            </a:r>
            <a:r>
              <a:rPr lang="fr-FR" sz="2700" dirty="0">
                <a:latin typeface="Arial" pitchFamily="34" charset="0"/>
                <a:cs typeface="Arial" pitchFamily="34" charset="0"/>
              </a:rPr>
              <a:t> peut se référer à une société, une quasi-société, une institution sans but lucratif ou une entreprise non constituée en société.</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195736" y="357188"/>
            <a:ext cx="6768752" cy="1319212"/>
          </a:xfrm>
          <a:noFill/>
          <a:ln>
            <a:miter lim="800000"/>
            <a:headEnd/>
            <a:tailEnd/>
          </a:ln>
        </p:spPr>
        <p:txBody>
          <a:bodyPr vert="horz" wrap="square" lIns="91440" tIns="45720" rIns="91440" bIns="45720" numCol="1" anchor="t" anchorCtr="0" compatLnSpc="1">
            <a:prstTxWarp prst="textNoShape">
              <a:avLst/>
            </a:prstTxWarp>
          </a:bodyPr>
          <a:lstStyle/>
          <a:p>
            <a:r>
              <a:rPr lang="fr-FR" sz="3200" dirty="0">
                <a:latin typeface="Arial" pitchFamily="34" charset="0"/>
                <a:cs typeface="Arial" pitchFamily="34" charset="0"/>
              </a:rPr>
              <a:t>5. BRANCHES D’ACTIVITÉ</a:t>
            </a:r>
            <a:br>
              <a:rPr lang="fr-FR" sz="3200" dirty="0">
                <a:latin typeface="Arial" pitchFamily="34" charset="0"/>
                <a:cs typeface="Arial" pitchFamily="34" charset="0"/>
              </a:rPr>
            </a:br>
            <a:br>
              <a:rPr lang="fr-FR" sz="3200" dirty="0">
                <a:latin typeface="Arial" pitchFamily="34" charset="0"/>
                <a:cs typeface="Arial" pitchFamily="34" charset="0"/>
              </a:rPr>
            </a:br>
            <a:endParaRPr lang="fr-FR" sz="3000" dirty="0">
              <a:latin typeface="Arial" pitchFamily="34" charset="0"/>
              <a:cs typeface="Arial" pitchFamily="34" charset="0"/>
            </a:endParaRPr>
          </a:p>
        </p:txBody>
      </p:sp>
      <p:sp>
        <p:nvSpPr>
          <p:cNvPr id="5123" name="Rectangle 3"/>
          <p:cNvSpPr>
            <a:spLocks noGrp="1" noChangeArrowheads="1"/>
          </p:cNvSpPr>
          <p:nvPr>
            <p:ph type="body" idx="1"/>
          </p:nvPr>
        </p:nvSpPr>
        <p:spPr bwMode="auto">
          <a:xfrm>
            <a:off x="457200" y="1600200"/>
            <a:ext cx="8507288" cy="4525963"/>
          </a:xfrm>
          <a:noFill/>
          <a:ln>
            <a:miter lim="800000"/>
            <a:headEnd/>
            <a:tailEnd/>
          </a:ln>
        </p:spPr>
        <p:txBody>
          <a:bodyPr vert="horz" wrap="square" lIns="91440" tIns="45720" rIns="91440" bIns="45720" numCol="1" anchor="t" anchorCtr="0" compatLnSpc="1">
            <a:prstTxWarp prst="textNoShape">
              <a:avLst/>
            </a:prstTxWarp>
          </a:bodyPr>
          <a:lstStyle/>
          <a:p>
            <a:pPr marL="514350" indent="-514350">
              <a:buNone/>
            </a:pPr>
            <a:r>
              <a:rPr lang="fr-CA" sz="2800" b="1" dirty="0">
                <a:latin typeface="Arial" pitchFamily="34" charset="0"/>
                <a:cs typeface="Arial" pitchFamily="34" charset="0"/>
              </a:rPr>
              <a:t>5.3 </a:t>
            </a:r>
            <a:r>
              <a:rPr lang="fr-FR" sz="2800" b="1" dirty="0">
                <a:latin typeface="Arial" pitchFamily="34" charset="0"/>
                <a:cs typeface="Arial" pitchFamily="34" charset="0"/>
              </a:rPr>
              <a:t>Branches d’activité et produits</a:t>
            </a:r>
          </a:p>
          <a:p>
            <a:r>
              <a:rPr lang="fr-FR" sz="2800" dirty="0">
                <a:latin typeface="Arial" pitchFamily="34" charset="0"/>
                <a:cs typeface="Arial" pitchFamily="34" charset="0"/>
              </a:rPr>
              <a:t>Relation entre nomenclatures d’activités et nomenclatures de produits: CITI et CPC:</a:t>
            </a:r>
          </a:p>
          <a:p>
            <a:pPr lvl="1"/>
            <a:r>
              <a:rPr lang="fr-FR" sz="2400" dirty="0">
                <a:latin typeface="Arial" pitchFamily="34" charset="0"/>
                <a:cs typeface="Arial" pitchFamily="34" charset="0"/>
              </a:rPr>
              <a:t>CPC: basée sur les caractéristiques physiques des biens ou sur la nature des services rendus;</a:t>
            </a:r>
          </a:p>
          <a:p>
            <a:pPr lvl="1"/>
            <a:r>
              <a:rPr lang="fr-FR" sz="2400" dirty="0">
                <a:latin typeface="Arial" pitchFamily="34" charset="0"/>
                <a:cs typeface="Arial" pitchFamily="34" charset="0"/>
              </a:rPr>
              <a:t>CITI: prise en compte des matières premières et de la technologie mises en œuvre dans le processus de production;</a:t>
            </a:r>
          </a:p>
          <a:p>
            <a:pPr lvl="1"/>
            <a:r>
              <a:rPr lang="fr-FR" sz="2400" dirty="0">
                <a:latin typeface="Arial" pitchFamily="34" charset="0"/>
                <a:cs typeface="Arial" pitchFamily="34" charset="0"/>
              </a:rPr>
              <a:t>Relations: en majorité des liens «de un à plusieurs», et peu de cas de lien «de plusieurs à un».</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195736" y="357188"/>
            <a:ext cx="6768752" cy="1319212"/>
          </a:xfrm>
          <a:noFill/>
          <a:ln>
            <a:miter lim="800000"/>
            <a:headEnd/>
            <a:tailEnd/>
          </a:ln>
        </p:spPr>
        <p:txBody>
          <a:bodyPr vert="horz" wrap="square" lIns="91440" tIns="45720" rIns="91440" bIns="45720" numCol="1" anchor="t" anchorCtr="0" compatLnSpc="1">
            <a:prstTxWarp prst="textNoShape">
              <a:avLst/>
            </a:prstTxWarp>
          </a:bodyPr>
          <a:lstStyle/>
          <a:p>
            <a:pPr marL="449263" indent="-449263"/>
            <a:r>
              <a:rPr lang="fr-FR" sz="3200" dirty="0">
                <a:latin typeface="Arial" pitchFamily="34" charset="0"/>
                <a:cs typeface="Arial" pitchFamily="34" charset="0"/>
              </a:rPr>
              <a:t>6. UNITÉS DE PRODUCTION HOMOGÈNE </a:t>
            </a:r>
            <a:br>
              <a:rPr lang="fr-FR" sz="3200" dirty="0">
                <a:latin typeface="Arial" pitchFamily="34" charset="0"/>
                <a:cs typeface="Arial" pitchFamily="34" charset="0"/>
              </a:rPr>
            </a:br>
            <a:endParaRPr lang="fr-FR" sz="3000" dirty="0">
              <a:latin typeface="Arial" pitchFamily="34" charset="0"/>
              <a:cs typeface="Arial" pitchFamily="34" charset="0"/>
            </a:endParaRPr>
          </a:p>
        </p:txBody>
      </p:sp>
      <p:sp>
        <p:nvSpPr>
          <p:cNvPr id="5123"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fr-FR" sz="2800" dirty="0">
                <a:latin typeface="Arial" pitchFamily="34" charset="0"/>
                <a:cs typeface="Arial" pitchFamily="34" charset="0"/>
              </a:rPr>
              <a:t>Une </a:t>
            </a:r>
            <a:r>
              <a:rPr lang="fr-FR" sz="2800" b="1" dirty="0">
                <a:latin typeface="Arial" pitchFamily="34" charset="0"/>
                <a:cs typeface="Arial" pitchFamily="34" charset="0"/>
              </a:rPr>
              <a:t>unité de production homogène </a:t>
            </a:r>
            <a:r>
              <a:rPr lang="fr-FR" sz="2800" dirty="0">
                <a:latin typeface="Arial" pitchFamily="34" charset="0"/>
                <a:cs typeface="Arial" pitchFamily="34" charset="0"/>
              </a:rPr>
              <a:t>est une unité exerçant une seule activité productive, si bien qu’une branche d’activité est formée en regroupant toutes les unités engagées dans un type particulier de production, sans intrusion d’une quelconque activité secondaire;</a:t>
            </a:r>
          </a:p>
          <a:p>
            <a:r>
              <a:rPr lang="fr-FR" sz="2800" dirty="0">
                <a:latin typeface="Arial" pitchFamily="34" charset="0"/>
                <a:cs typeface="Arial" pitchFamily="34" charset="0"/>
              </a:rPr>
              <a:t>Solution adoptée pour les besoins des analyses entrées-sorties;</a:t>
            </a:r>
          </a:p>
          <a:p>
            <a:endParaRPr lang="fr-CA" sz="2800" b="1" dirty="0">
              <a:latin typeface="Arial" pitchFamily="34" charset="0"/>
              <a:cs typeface="Arial" pitchFamily="34" charset="0"/>
            </a:endParaRP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195736" y="357188"/>
            <a:ext cx="6768752" cy="1319212"/>
          </a:xfrm>
          <a:noFill/>
          <a:ln>
            <a:miter lim="800000"/>
            <a:headEnd/>
            <a:tailEnd/>
          </a:ln>
        </p:spPr>
        <p:txBody>
          <a:bodyPr vert="horz" wrap="square" lIns="91440" tIns="45720" rIns="91440" bIns="45720" numCol="1" anchor="t" anchorCtr="0" compatLnSpc="1">
            <a:prstTxWarp prst="textNoShape">
              <a:avLst/>
            </a:prstTxWarp>
          </a:bodyPr>
          <a:lstStyle/>
          <a:p>
            <a:pPr marL="449263" indent="-449263"/>
            <a:r>
              <a:rPr lang="fr-FR" sz="3200" dirty="0">
                <a:latin typeface="Arial" pitchFamily="34" charset="0"/>
                <a:cs typeface="Arial" pitchFamily="34" charset="0"/>
              </a:rPr>
              <a:t>6. UNITÉS DE PRODUCTION HOMOGÈNE </a:t>
            </a:r>
            <a:br>
              <a:rPr lang="fr-FR" sz="3200" dirty="0">
                <a:latin typeface="Arial" pitchFamily="34" charset="0"/>
                <a:cs typeface="Arial" pitchFamily="34" charset="0"/>
              </a:rPr>
            </a:br>
            <a:endParaRPr lang="fr-FR" sz="3000" dirty="0">
              <a:latin typeface="Arial" pitchFamily="34" charset="0"/>
              <a:cs typeface="Arial" pitchFamily="34" charset="0"/>
            </a:endParaRPr>
          </a:p>
        </p:txBody>
      </p:sp>
      <p:sp>
        <p:nvSpPr>
          <p:cNvPr id="5123"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fr-FR" sz="2800" dirty="0">
                <a:latin typeface="Arial" pitchFamily="34" charset="0"/>
                <a:cs typeface="Arial" pitchFamily="34" charset="0"/>
              </a:rPr>
              <a:t>Nécessité des estimations en transformant les données fournies par les entreprises sur la base de divers postulats ou hypothèses.</a:t>
            </a:r>
          </a:p>
          <a:p>
            <a:r>
              <a:rPr lang="fr-FR" sz="2800" dirty="0">
                <a:latin typeface="Arial" pitchFamily="34" charset="0"/>
                <a:cs typeface="Arial" pitchFamily="34" charset="0"/>
              </a:rPr>
              <a:t>Les unités qui sont construites par manipulation statistique des données collectées sont appelées « </a:t>
            </a:r>
            <a:r>
              <a:rPr lang="fr-FR" sz="2800" b="1" dirty="0">
                <a:latin typeface="Arial" pitchFamily="34" charset="0"/>
                <a:cs typeface="Arial" pitchFamily="34" charset="0"/>
              </a:rPr>
              <a:t>unités analytiques</a:t>
            </a:r>
            <a:r>
              <a:rPr lang="fr-FR" sz="2800" dirty="0">
                <a:latin typeface="Arial" pitchFamily="34" charset="0"/>
                <a:cs typeface="Arial" pitchFamily="34" charset="0"/>
              </a:rPr>
              <a:t> »</a:t>
            </a:r>
          </a:p>
          <a:p>
            <a:endParaRPr lang="fr-CA" sz="2800" b="1" dirty="0">
              <a:latin typeface="Arial" pitchFamily="34" charset="0"/>
              <a:cs typeface="Arial" pitchFamily="34" charset="0"/>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Espace réservé du contenu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endParaRPr lang="fr-FR"/>
          </a:p>
          <a:p>
            <a:endParaRPr lang="fr-FR"/>
          </a:p>
          <a:p>
            <a:endParaRPr lang="fr-FR"/>
          </a:p>
          <a:p>
            <a:pPr algn="ctr">
              <a:buFontTx/>
              <a:buNone/>
            </a:pPr>
            <a:r>
              <a:rPr lang="fr-FR" sz="4000" b="1"/>
              <a:t>MERCI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286000" y="357188"/>
            <a:ext cx="6657975" cy="1319212"/>
          </a:xfrm>
          <a:noFill/>
          <a:ln>
            <a:miter lim="800000"/>
            <a:headEnd/>
            <a:tailEnd/>
          </a:ln>
        </p:spPr>
        <p:txBody>
          <a:bodyPr vert="horz" wrap="square" lIns="91440" tIns="45720" rIns="91440" bIns="45720" numCol="1" anchor="t" anchorCtr="0" compatLnSpc="1">
            <a:prstTxWarp prst="textNoShape">
              <a:avLst/>
            </a:prstTxWarp>
          </a:bodyPr>
          <a:lstStyle/>
          <a:p>
            <a:r>
              <a:rPr lang="fr-FR" sz="3200" dirty="0">
                <a:latin typeface="Arial" pitchFamily="34" charset="0"/>
                <a:cs typeface="Arial" pitchFamily="34" charset="0"/>
              </a:rPr>
              <a:t>1. INTRODUCTION</a:t>
            </a:r>
            <a:endParaRPr lang="fr-CA" sz="3200" dirty="0">
              <a:latin typeface="Arial" pitchFamily="34" charset="0"/>
            </a:endParaRPr>
          </a:p>
        </p:txBody>
      </p:sp>
      <p:sp>
        <p:nvSpPr>
          <p:cNvPr id="5123" name="Rectangle 3"/>
          <p:cNvSpPr>
            <a:spLocks noGrp="1" noChangeArrowheads="1"/>
          </p:cNvSpPr>
          <p:nvPr>
            <p:ph type="body" idx="1"/>
          </p:nvPr>
        </p:nvSpPr>
        <p:spPr bwMode="auto">
          <a:xfrm>
            <a:off x="457200" y="1600200"/>
            <a:ext cx="8507288" cy="4525963"/>
          </a:xfrm>
          <a:noFill/>
          <a:ln>
            <a:miter lim="800000"/>
            <a:headEnd/>
            <a:tailEnd/>
          </a:ln>
        </p:spPr>
        <p:txBody>
          <a:bodyPr vert="horz" wrap="square" lIns="91440" tIns="45720" rIns="91440" bIns="45720" numCol="1" anchor="t" anchorCtr="0" compatLnSpc="1">
            <a:prstTxWarp prst="textNoShape">
              <a:avLst/>
            </a:prstTxWarp>
          </a:bodyPr>
          <a:lstStyle/>
          <a:p>
            <a:pPr marL="514350" indent="-514350">
              <a:buNone/>
            </a:pPr>
            <a:r>
              <a:rPr lang="fr-CA" sz="2800" b="1" dirty="0">
                <a:latin typeface="Arial" pitchFamily="34" charset="0"/>
                <a:cs typeface="Arial" pitchFamily="34" charset="0"/>
              </a:rPr>
              <a:t>1.1 Définitions</a:t>
            </a:r>
          </a:p>
          <a:p>
            <a:r>
              <a:rPr lang="fr-FR" sz="2700" dirty="0">
                <a:latin typeface="Arial" pitchFamily="34" charset="0"/>
                <a:cs typeface="Arial" pitchFamily="34" charset="0"/>
              </a:rPr>
              <a:t>Une entreprise non constituée en société correspond à l’activité de production d’une administration publique, d’une institution sans but lucratif au service des ménages ou d’un ménage </a:t>
            </a:r>
            <a:r>
              <a:rPr lang="fr-FR" sz="2800" dirty="0">
                <a:latin typeface="Arial" pitchFamily="34" charset="0"/>
                <a:cs typeface="Arial" pitchFamily="34" charset="0"/>
              </a:rPr>
              <a:t>qui ne peut être traitée comme l’activité de production d’une quasi-société.</a:t>
            </a:r>
            <a:endParaRPr lang="fr-CA" sz="2800" dirty="0">
              <a:latin typeface="Arial" pitchFamily="34" charset="0"/>
              <a:cs typeface="Arial" pitchFamily="34"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286000" y="357188"/>
            <a:ext cx="6657975" cy="1319212"/>
          </a:xfrm>
          <a:noFill/>
          <a:ln>
            <a:miter lim="800000"/>
            <a:headEnd/>
            <a:tailEnd/>
          </a:ln>
        </p:spPr>
        <p:txBody>
          <a:bodyPr vert="horz" wrap="square" lIns="91440" tIns="45720" rIns="91440" bIns="45720" numCol="1" anchor="t" anchorCtr="0" compatLnSpc="1">
            <a:prstTxWarp prst="textNoShape">
              <a:avLst/>
            </a:prstTxWarp>
          </a:bodyPr>
          <a:lstStyle/>
          <a:p>
            <a:r>
              <a:rPr lang="fr-FR" sz="3200" dirty="0">
                <a:latin typeface="Arial" pitchFamily="34" charset="0"/>
                <a:cs typeface="Arial" pitchFamily="34" charset="0"/>
              </a:rPr>
              <a:t>1. INTRODUCTION</a:t>
            </a:r>
            <a:endParaRPr lang="fr-CA" sz="3200" dirty="0">
              <a:latin typeface="Arial" pitchFamily="34" charset="0"/>
            </a:endParaRPr>
          </a:p>
        </p:txBody>
      </p:sp>
      <p:sp>
        <p:nvSpPr>
          <p:cNvPr id="5123" name="Rectangle 3"/>
          <p:cNvSpPr>
            <a:spLocks noGrp="1" noChangeArrowheads="1"/>
          </p:cNvSpPr>
          <p:nvPr>
            <p:ph type="body" idx="1"/>
          </p:nvPr>
        </p:nvSpPr>
        <p:spPr bwMode="auto">
          <a:xfrm>
            <a:off x="457200" y="1600200"/>
            <a:ext cx="8507288" cy="4525963"/>
          </a:xfrm>
          <a:noFill/>
          <a:ln>
            <a:miter lim="800000"/>
            <a:headEnd/>
            <a:tailEnd/>
          </a:ln>
        </p:spPr>
        <p:txBody>
          <a:bodyPr vert="horz" wrap="square" lIns="91440" tIns="45720" rIns="91440" bIns="45720" numCol="1" anchor="t" anchorCtr="0" compatLnSpc="1">
            <a:prstTxWarp prst="textNoShape">
              <a:avLst/>
            </a:prstTxWarp>
          </a:bodyPr>
          <a:lstStyle/>
          <a:p>
            <a:pPr marL="514350" indent="-514350">
              <a:buNone/>
            </a:pPr>
            <a:r>
              <a:rPr lang="fr-CA" sz="2800" b="1" dirty="0">
                <a:latin typeface="Arial" pitchFamily="34" charset="0"/>
                <a:cs typeface="Arial" pitchFamily="34" charset="0"/>
              </a:rPr>
              <a:t>1.1 Définitions</a:t>
            </a:r>
          </a:p>
          <a:p>
            <a:r>
              <a:rPr lang="fr-FR" sz="2800" dirty="0">
                <a:latin typeface="Arial" pitchFamily="34" charset="0"/>
                <a:cs typeface="Arial" pitchFamily="34" charset="0"/>
              </a:rPr>
              <a:t>Un établissement est une entreprise ou une partie  d’entreprise, située en un lieu unique, dans laquelle une seule activité de production est exercée ou dans laquelle la majeure partie de la valeur ajoutée provient de l’activité de production principale.</a:t>
            </a:r>
          </a:p>
          <a:p>
            <a:r>
              <a:rPr lang="fr-FR" sz="2800" dirty="0">
                <a:latin typeface="Arial" pitchFamily="34" charset="0"/>
                <a:cs typeface="Arial" pitchFamily="34" charset="0"/>
              </a:rPr>
              <a:t>Une branche d’activité est définie comme un regroupement d’établissements engagés dans des activités de production identiques ou similaires.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286000" y="357188"/>
            <a:ext cx="6657975" cy="1319212"/>
          </a:xfrm>
          <a:noFill/>
          <a:ln>
            <a:miter lim="800000"/>
            <a:headEnd/>
            <a:tailEnd/>
          </a:ln>
        </p:spPr>
        <p:txBody>
          <a:bodyPr vert="horz" wrap="square" lIns="91440" tIns="45720" rIns="91440" bIns="45720" numCol="1" anchor="t" anchorCtr="0" compatLnSpc="1">
            <a:prstTxWarp prst="textNoShape">
              <a:avLst/>
            </a:prstTxWarp>
          </a:bodyPr>
          <a:lstStyle/>
          <a:p>
            <a:r>
              <a:rPr lang="fr-FR" sz="3200" dirty="0">
                <a:latin typeface="Arial" pitchFamily="34" charset="0"/>
                <a:cs typeface="Arial" pitchFamily="34" charset="0"/>
              </a:rPr>
              <a:t>1. INTRODUCTION</a:t>
            </a:r>
            <a:endParaRPr lang="fr-CA" sz="3200" dirty="0">
              <a:latin typeface="Arial" pitchFamily="34" charset="0"/>
            </a:endParaRPr>
          </a:p>
        </p:txBody>
      </p:sp>
      <p:sp>
        <p:nvSpPr>
          <p:cNvPr id="5123" name="Rectangle 3"/>
          <p:cNvSpPr>
            <a:spLocks noGrp="1" noChangeArrowheads="1"/>
          </p:cNvSpPr>
          <p:nvPr>
            <p:ph type="body" idx="1"/>
          </p:nvPr>
        </p:nvSpPr>
        <p:spPr bwMode="auto">
          <a:xfrm>
            <a:off x="457200" y="1600200"/>
            <a:ext cx="8507288" cy="4525963"/>
          </a:xfrm>
          <a:noFill/>
          <a:ln>
            <a:miter lim="800000"/>
            <a:headEnd/>
            <a:tailEnd/>
          </a:ln>
        </p:spPr>
        <p:txBody>
          <a:bodyPr vert="horz" wrap="square" lIns="91440" tIns="45720" rIns="91440" bIns="45720" numCol="1" anchor="t" anchorCtr="0" compatLnSpc="1">
            <a:prstTxWarp prst="textNoShape">
              <a:avLst/>
            </a:prstTxWarp>
          </a:bodyPr>
          <a:lstStyle/>
          <a:p>
            <a:pPr marL="514350" indent="-514350">
              <a:buNone/>
            </a:pPr>
            <a:r>
              <a:rPr lang="fr-CA" sz="2800" b="1" dirty="0">
                <a:latin typeface="Arial" pitchFamily="34" charset="0"/>
                <a:cs typeface="Arial" pitchFamily="34" charset="0"/>
              </a:rPr>
              <a:t>1.1 Définitions</a:t>
            </a:r>
          </a:p>
          <a:p>
            <a:r>
              <a:rPr lang="fr-FR" sz="2800" b="1" dirty="0">
                <a:latin typeface="Arial" pitchFamily="34" charset="0"/>
                <a:cs typeface="Arial" pitchFamily="34" charset="0"/>
              </a:rPr>
              <a:t>Remarque:</a:t>
            </a:r>
            <a:r>
              <a:rPr lang="fr-FR" sz="2800" dirty="0">
                <a:latin typeface="Arial" pitchFamily="34" charset="0"/>
                <a:cs typeface="Arial" pitchFamily="34" charset="0"/>
              </a:rPr>
              <a:t> Le SCN prévoit d’établir des comptes de production et d’exploitation pour les branches d’activité aussi bien que pour les secteurs.</a:t>
            </a:r>
            <a:endParaRPr lang="fr-CA" sz="2800" dirty="0">
              <a:latin typeface="Arial" pitchFamily="34" charset="0"/>
              <a:cs typeface="Arial" pitchFamily="34"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286000" y="357188"/>
            <a:ext cx="6657975" cy="1319212"/>
          </a:xfrm>
          <a:noFill/>
          <a:ln>
            <a:miter lim="800000"/>
            <a:headEnd/>
            <a:tailEnd/>
          </a:ln>
        </p:spPr>
        <p:txBody>
          <a:bodyPr vert="horz" wrap="square" lIns="91440" tIns="45720" rIns="91440" bIns="45720" numCol="1" anchor="t" anchorCtr="0" compatLnSpc="1">
            <a:prstTxWarp prst="textNoShape">
              <a:avLst/>
            </a:prstTxWarp>
          </a:bodyPr>
          <a:lstStyle/>
          <a:p>
            <a:r>
              <a:rPr lang="fr-FR" sz="3200" dirty="0">
                <a:latin typeface="Arial" pitchFamily="34" charset="0"/>
                <a:cs typeface="Arial" pitchFamily="34" charset="0"/>
              </a:rPr>
              <a:t>2. ACTIVITÉS PRODUCTIVES</a:t>
            </a:r>
          </a:p>
        </p:txBody>
      </p:sp>
      <p:sp>
        <p:nvSpPr>
          <p:cNvPr id="5123" name="Rectangle 3"/>
          <p:cNvSpPr>
            <a:spLocks noGrp="1" noChangeArrowheads="1"/>
          </p:cNvSpPr>
          <p:nvPr>
            <p:ph type="body" idx="1"/>
          </p:nvPr>
        </p:nvSpPr>
        <p:spPr bwMode="auto">
          <a:xfrm>
            <a:off x="457200" y="1600200"/>
            <a:ext cx="8363272" cy="4525963"/>
          </a:xfrm>
          <a:noFill/>
          <a:ln>
            <a:miter lim="800000"/>
            <a:headEnd/>
            <a:tailEnd/>
          </a:ln>
        </p:spPr>
        <p:txBody>
          <a:bodyPr vert="horz" wrap="square" lIns="91440" tIns="45720" rIns="91440" bIns="45720" numCol="1" anchor="t" anchorCtr="0" compatLnSpc="1">
            <a:prstTxWarp prst="textNoShape">
              <a:avLst/>
            </a:prstTxWarp>
          </a:bodyPr>
          <a:lstStyle/>
          <a:p>
            <a:pPr marL="514350" indent="-514350">
              <a:buNone/>
            </a:pPr>
            <a:r>
              <a:rPr lang="fr-CA" sz="2800" b="1" dirty="0">
                <a:latin typeface="Arial" pitchFamily="34" charset="0"/>
                <a:cs typeface="Arial" pitchFamily="34" charset="0"/>
              </a:rPr>
              <a:t>2.1 Définition</a:t>
            </a:r>
          </a:p>
          <a:p>
            <a:r>
              <a:rPr lang="fr-FR" sz="2800" dirty="0">
                <a:latin typeface="Arial" pitchFamily="34" charset="0"/>
                <a:cs typeface="Arial" pitchFamily="34" charset="0"/>
              </a:rPr>
              <a:t>Il y a activité lorsque la combinaison de moyens tels que des équipements, de la main-d'œuvre, des procédés de fabrication, des réseaux d'information ou des produits aboutit à la création de biens ou de services déterminés. </a:t>
            </a:r>
          </a:p>
          <a:p>
            <a:r>
              <a:rPr lang="fr-FR" sz="2800" dirty="0">
                <a:latin typeface="Arial" pitchFamily="34" charset="0"/>
                <a:cs typeface="Arial" pitchFamily="34" charset="0"/>
              </a:rPr>
              <a:t>Toute activité est caractérisée par une entrée de produits, un processus de production et une sortie de produits.</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286000" y="357188"/>
            <a:ext cx="6657975" cy="1319212"/>
          </a:xfrm>
          <a:noFill/>
          <a:ln>
            <a:miter lim="800000"/>
            <a:headEnd/>
            <a:tailEnd/>
          </a:ln>
        </p:spPr>
        <p:txBody>
          <a:bodyPr vert="horz" wrap="square" lIns="91440" tIns="45720" rIns="91440" bIns="45720" numCol="1" anchor="t" anchorCtr="0" compatLnSpc="1">
            <a:prstTxWarp prst="textNoShape">
              <a:avLst/>
            </a:prstTxWarp>
          </a:bodyPr>
          <a:lstStyle/>
          <a:p>
            <a:r>
              <a:rPr lang="fr-FR" sz="3200" dirty="0">
                <a:latin typeface="Arial" pitchFamily="34" charset="0"/>
                <a:cs typeface="Arial" pitchFamily="34" charset="0"/>
              </a:rPr>
              <a:t>2. ACTIVITÉS PRODUCTIVES</a:t>
            </a:r>
          </a:p>
        </p:txBody>
      </p:sp>
      <p:sp>
        <p:nvSpPr>
          <p:cNvPr id="5123" name="Rectangle 3"/>
          <p:cNvSpPr>
            <a:spLocks noGrp="1" noChangeArrowheads="1"/>
          </p:cNvSpPr>
          <p:nvPr>
            <p:ph type="body" idx="1"/>
          </p:nvPr>
        </p:nvSpPr>
        <p:spPr bwMode="auto">
          <a:xfrm>
            <a:off x="457200" y="1600200"/>
            <a:ext cx="8363272" cy="4525963"/>
          </a:xfrm>
          <a:noFill/>
          <a:ln>
            <a:miter lim="800000"/>
            <a:headEnd/>
            <a:tailEnd/>
          </a:ln>
        </p:spPr>
        <p:txBody>
          <a:bodyPr vert="horz" wrap="square" lIns="91440" tIns="45720" rIns="91440" bIns="45720" numCol="1" anchor="t" anchorCtr="0" compatLnSpc="1">
            <a:prstTxWarp prst="textNoShape">
              <a:avLst/>
            </a:prstTxWarp>
          </a:bodyPr>
          <a:lstStyle/>
          <a:p>
            <a:pPr marL="514350" indent="-514350">
              <a:buNone/>
            </a:pPr>
            <a:r>
              <a:rPr lang="fr-CA" sz="2800" b="1" dirty="0">
                <a:latin typeface="Arial" pitchFamily="34" charset="0"/>
                <a:cs typeface="Arial" pitchFamily="34" charset="0"/>
              </a:rPr>
              <a:t>2.1 Définition</a:t>
            </a:r>
          </a:p>
          <a:p>
            <a:r>
              <a:rPr lang="fr-FR" sz="2800" dirty="0">
                <a:latin typeface="Arial" pitchFamily="34" charset="0"/>
                <a:cs typeface="Arial" pitchFamily="34" charset="0"/>
              </a:rPr>
              <a:t>Les activités productives consistent en processus ou en activités effectués sous le contrôle et sous la responsabilité d’unités institutionnelles qui combinent du travail, du capital, des biens et des services en entrée pour produire des biens et des services en sortie</a:t>
            </a:r>
            <a:r>
              <a:rPr lang="fr-FR" sz="2800" dirty="0"/>
              <a:t>.</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286000" y="357188"/>
            <a:ext cx="6657975" cy="1319212"/>
          </a:xfrm>
          <a:noFill/>
          <a:ln>
            <a:miter lim="800000"/>
            <a:headEnd/>
            <a:tailEnd/>
          </a:ln>
        </p:spPr>
        <p:txBody>
          <a:bodyPr vert="horz" wrap="square" lIns="91440" tIns="45720" rIns="91440" bIns="45720" numCol="1" anchor="t" anchorCtr="0" compatLnSpc="1">
            <a:prstTxWarp prst="textNoShape">
              <a:avLst/>
            </a:prstTxWarp>
          </a:bodyPr>
          <a:lstStyle/>
          <a:p>
            <a:r>
              <a:rPr lang="fr-FR" sz="3200" dirty="0">
                <a:latin typeface="Arial" pitchFamily="34" charset="0"/>
                <a:cs typeface="Arial" pitchFamily="34" charset="0"/>
              </a:rPr>
              <a:t>2. ACTIVITÉS PRODUCTIVES</a:t>
            </a:r>
          </a:p>
        </p:txBody>
      </p:sp>
      <p:sp>
        <p:nvSpPr>
          <p:cNvPr id="5123" name="Rectangle 3"/>
          <p:cNvSpPr>
            <a:spLocks noGrp="1" noChangeArrowheads="1"/>
          </p:cNvSpPr>
          <p:nvPr>
            <p:ph type="body" idx="1"/>
          </p:nvPr>
        </p:nvSpPr>
        <p:spPr bwMode="auto">
          <a:xfrm>
            <a:off x="457200" y="1600200"/>
            <a:ext cx="8363272" cy="4525963"/>
          </a:xfrm>
          <a:noFill/>
          <a:ln>
            <a:miter lim="800000"/>
            <a:headEnd/>
            <a:tailEnd/>
          </a:ln>
        </p:spPr>
        <p:txBody>
          <a:bodyPr vert="horz" wrap="square" lIns="91440" tIns="45720" rIns="91440" bIns="45720" numCol="1" anchor="t" anchorCtr="0" compatLnSpc="1">
            <a:prstTxWarp prst="textNoShape">
              <a:avLst/>
            </a:prstTxWarp>
          </a:bodyPr>
          <a:lstStyle/>
          <a:p>
            <a:pPr marL="514350" indent="-514350">
              <a:buNone/>
            </a:pPr>
            <a:r>
              <a:rPr lang="fr-CA" sz="2800" b="1" dirty="0">
                <a:latin typeface="Arial" pitchFamily="34" charset="0"/>
                <a:cs typeface="Arial" pitchFamily="34" charset="0"/>
              </a:rPr>
              <a:t>2.2 Caractéristiques des activités productives</a:t>
            </a:r>
          </a:p>
          <a:p>
            <a:pPr>
              <a:buNone/>
            </a:pPr>
            <a:r>
              <a:rPr lang="fr-FR" sz="2800" dirty="0">
                <a:latin typeface="Arial" pitchFamily="34" charset="0"/>
                <a:cs typeface="Arial" pitchFamily="34" charset="0"/>
              </a:rPr>
              <a:t>Activités décrites et classées en fonction:</a:t>
            </a:r>
          </a:p>
          <a:p>
            <a:r>
              <a:rPr lang="fr-FR" sz="2800" dirty="0">
                <a:latin typeface="Arial" pitchFamily="34" charset="0"/>
                <a:cs typeface="Arial" pitchFamily="34" charset="0"/>
              </a:rPr>
              <a:t>Du type des biens produits ou des services et fournis;</a:t>
            </a:r>
          </a:p>
          <a:p>
            <a:r>
              <a:rPr lang="fr-FR" sz="2800" dirty="0">
                <a:latin typeface="Arial" pitchFamily="34" charset="0"/>
                <a:cs typeface="Arial" pitchFamily="34" charset="0"/>
              </a:rPr>
              <a:t>Du type des entrées utilisées ou consommées;</a:t>
            </a:r>
          </a:p>
          <a:p>
            <a:r>
              <a:rPr lang="fr-FR" sz="2800" dirty="0">
                <a:latin typeface="Arial" pitchFamily="34" charset="0"/>
                <a:cs typeface="Arial" pitchFamily="34" charset="0"/>
              </a:rPr>
              <a:t>De la technique de production utilisée;</a:t>
            </a:r>
          </a:p>
          <a:p>
            <a:r>
              <a:rPr lang="fr-FR" sz="2800" dirty="0">
                <a:latin typeface="Arial" pitchFamily="34" charset="0"/>
                <a:cs typeface="Arial" pitchFamily="34" charset="0"/>
              </a:rPr>
              <a:t>Du type d’utilisation des produits.</a:t>
            </a:r>
          </a:p>
        </p:txBody>
      </p:sp>
    </p:spTree>
  </p:cSld>
  <p:clrMapOvr>
    <a:masterClrMapping/>
  </p:clrMapOvr>
  <p:transition/>
</p:sld>
</file>

<file path=ppt/theme/theme1.xml><?xml version="1.0" encoding="utf-8"?>
<a:theme xmlns:a="http://schemas.openxmlformats.org/drawingml/2006/main" name="fond_AFRISTAT_vi (1)">
  <a:themeElements>
    <a:clrScheme name="fond_AFRISTAT_vi (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fond_AFRISTAT_vi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ond_AFRISTAT_vi (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fond_AFRISTAT_vi (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fond_AFRISTAT_vi (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fond_AFRISTAT_vi (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fond_AFRISTAT_vi (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fond_AFRISTAT_vi (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fond_AFRISTAT_vi (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8908</TotalTime>
  <Words>2069</Words>
  <Application>Microsoft Office PowerPoint</Application>
  <PresentationFormat>Affichage à l'écran (4:3)</PresentationFormat>
  <Paragraphs>162</Paragraphs>
  <Slides>33</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33</vt:i4>
      </vt:variant>
    </vt:vector>
  </HeadingPairs>
  <TitlesOfParts>
    <vt:vector size="36" baseType="lpstr">
      <vt:lpstr>Arial</vt:lpstr>
      <vt:lpstr>Times New Roman</vt:lpstr>
      <vt:lpstr>fond_AFRISTAT_vi (1)</vt:lpstr>
      <vt:lpstr>Ibrahima SORY,  Expert en comptabilité nationale  AFRISTAT</vt:lpstr>
      <vt:lpstr>SOMMAIRE</vt:lpstr>
      <vt:lpstr>1. INTRODUCTION</vt:lpstr>
      <vt:lpstr>1. INTRODUCTION</vt:lpstr>
      <vt:lpstr>1. INTRODUCTION</vt:lpstr>
      <vt:lpstr>1. INTRODUCTION</vt:lpstr>
      <vt:lpstr>2. ACTIVITÉS PRODUCTIVES</vt:lpstr>
      <vt:lpstr>2. ACTIVITÉS PRODUCTIVES</vt:lpstr>
      <vt:lpstr>2. ACTIVITÉS PRODUCTIVES</vt:lpstr>
      <vt:lpstr>2. ACTIVITÉS PRODUCTIVES</vt:lpstr>
      <vt:lpstr>2. ACTIVITÉS PRODUCTIVES</vt:lpstr>
      <vt:lpstr>2. ACTIVITÉS PRODUCTIVES</vt:lpstr>
      <vt:lpstr>2. ACTIVITÉS PRODUCTIVES</vt:lpstr>
      <vt:lpstr>3. DÉCOUPAGE DES ENTREPRISES </vt:lpstr>
      <vt:lpstr>3. DÉCOUPAGE DES ENTREPRISES </vt:lpstr>
      <vt:lpstr>3. DÉCOUPAGE DES ENTREPRISES </vt:lpstr>
      <vt:lpstr>3. DÉCOUPAGE DES ENTREPRISES </vt:lpstr>
      <vt:lpstr>3. DÉCOUPAGE DES ENTREPRISES </vt:lpstr>
      <vt:lpstr>3. DÉCOUPAGE DES ENTREPRISES </vt:lpstr>
      <vt:lpstr>3. DÉCOUPAGE DES ENTREPRISES </vt:lpstr>
      <vt:lpstr>4. ACTIVITÉS AUXILIAIRES </vt:lpstr>
      <vt:lpstr>4. ACTIVITÉS AUXILIAIRES </vt:lpstr>
      <vt:lpstr>4. ACTIVITÉS AUXILIAIRES </vt:lpstr>
      <vt:lpstr>4. ACTIVITÉS AUXILIAIRES </vt:lpstr>
      <vt:lpstr>4. ACTIVITÉS AUXILIAIRES </vt:lpstr>
      <vt:lpstr>4. ACTIVITÉS AUXILIAIRES </vt:lpstr>
      <vt:lpstr>5. BRANCHES D’ACTIVITÉ  </vt:lpstr>
      <vt:lpstr>5. BRANCHES D’ACTIVITÉ  </vt:lpstr>
      <vt:lpstr>5. BRANCHES D’ACTIVITÉ  </vt:lpstr>
      <vt:lpstr>5. BRANCHES D’ACTIVITÉ  </vt:lpstr>
      <vt:lpstr>6. UNITÉS DE PRODUCTION HOMOGÈNE  </vt:lpstr>
      <vt:lpstr>6. UNITÉS DE PRODUCTION HOMOGÈNE  </vt:lpstr>
      <vt:lpstr>Présentation PowerPoint</vt:lpstr>
    </vt:vector>
  </TitlesOfParts>
  <Company>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indicateurs avancés de la conjoncture économique</dc:title>
  <dc:creator>x</dc:creator>
  <cp:lastModifiedBy>Ibrahima SORY</cp:lastModifiedBy>
  <cp:revision>550</cp:revision>
  <dcterms:created xsi:type="dcterms:W3CDTF">2006-10-09T21:51:10Z</dcterms:created>
  <dcterms:modified xsi:type="dcterms:W3CDTF">2021-08-27T22:16:55Z</dcterms:modified>
</cp:coreProperties>
</file>