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74" d="100"/>
          <a:sy n="74" d="100"/>
        </p:scale>
        <p:origin x="-54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C4A39D5D-F1CD-4C33-B2DB-C2BAA4DCA9AA}"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856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5DD9C7-C33B-4342-9967-88204D2EC857}" type="datetimeFigureOut">
              <a:rPr lang="fr-FR" smtClean="0"/>
              <a:t>29/05/2017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39D5D-F1CD-4C33-B2DB-C2BAA4DCA9AA}" type="slidenum">
              <a:rPr lang="fr-FR" smtClean="0"/>
              <a:t>‹N°›</a:t>
            </a:fld>
            <a:endParaRPr lang="fr-FR"/>
          </a:p>
        </p:txBody>
      </p:sp>
    </p:spTree>
    <p:extLst>
      <p:ext uri="{BB962C8B-B14F-4D97-AF65-F5344CB8AC3E}">
        <p14:creationId xmlns:p14="http://schemas.microsoft.com/office/powerpoint/2010/main" val="35939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5227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583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spTree>
    <p:extLst>
      <p:ext uri="{BB962C8B-B14F-4D97-AF65-F5344CB8AC3E}">
        <p14:creationId xmlns:p14="http://schemas.microsoft.com/office/powerpoint/2010/main" val="68765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368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21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9857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3542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spTree>
    <p:extLst>
      <p:ext uri="{BB962C8B-B14F-4D97-AF65-F5344CB8AC3E}">
        <p14:creationId xmlns:p14="http://schemas.microsoft.com/office/powerpoint/2010/main" val="146268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D5DD9C7-C33B-4342-9967-88204D2EC857}" type="datetimeFigureOut">
              <a:rPr lang="fr-FR" smtClean="0"/>
              <a:t>29/05/2017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39D5D-F1CD-4C33-B2DB-C2BAA4DCA9AA}"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69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D5DD9C7-C33B-4342-9967-88204D2EC857}" type="datetimeFigureOut">
              <a:rPr lang="fr-FR" smtClean="0"/>
              <a:t>29/05/2017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39D5D-F1CD-4C33-B2DB-C2BAA4DCA9AA}" type="slidenum">
              <a:rPr lang="fr-FR" smtClean="0"/>
              <a:t>‹N°›</a:t>
            </a:fld>
            <a:endParaRPr lang="fr-FR"/>
          </a:p>
        </p:txBody>
      </p:sp>
    </p:spTree>
    <p:extLst>
      <p:ext uri="{BB962C8B-B14F-4D97-AF65-F5344CB8AC3E}">
        <p14:creationId xmlns:p14="http://schemas.microsoft.com/office/powerpoint/2010/main" val="153727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D5DD9C7-C33B-4342-9967-88204D2EC857}" type="datetimeFigureOut">
              <a:rPr lang="fr-FR" smtClean="0"/>
              <a:t>29/05/2017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4A39D5D-F1CD-4C33-B2DB-C2BAA4DCA9AA}"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689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D5DD9C7-C33B-4342-9967-88204D2EC857}" type="datetimeFigureOut">
              <a:rPr lang="fr-FR" smtClean="0"/>
              <a:t>29/05/2017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A39D5D-F1CD-4C33-B2DB-C2BAA4DCA9AA}"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89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5DD9C7-C33B-4342-9967-88204D2EC857}" type="datetimeFigureOut">
              <a:rPr lang="fr-FR" smtClean="0"/>
              <a:t>29/05/2017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4A39D5D-F1CD-4C33-B2DB-C2BAA4DCA9AA}" type="slidenum">
              <a:rPr lang="fr-FR" smtClean="0"/>
              <a:t>‹N°›</a:t>
            </a:fld>
            <a:endParaRPr lang="fr-FR"/>
          </a:p>
        </p:txBody>
      </p:sp>
    </p:spTree>
    <p:extLst>
      <p:ext uri="{BB962C8B-B14F-4D97-AF65-F5344CB8AC3E}">
        <p14:creationId xmlns:p14="http://schemas.microsoft.com/office/powerpoint/2010/main" val="146837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5DD9C7-C33B-4342-9967-88204D2EC857}" type="datetimeFigureOut">
              <a:rPr lang="fr-FR" smtClean="0"/>
              <a:t>29/05/2017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39D5D-F1CD-4C33-B2DB-C2BAA4DCA9AA}"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937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D5DD9C7-C33B-4342-9967-88204D2EC857}" type="datetimeFigureOut">
              <a:rPr lang="fr-FR" smtClean="0"/>
              <a:t>29/05/2017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39D5D-F1CD-4C33-B2DB-C2BAA4DCA9AA}" type="slidenum">
              <a:rPr lang="fr-FR" smtClean="0"/>
              <a:t>‹N°›</a:t>
            </a:fld>
            <a:endParaRPr lang="fr-FR"/>
          </a:p>
        </p:txBody>
      </p:sp>
    </p:spTree>
    <p:extLst>
      <p:ext uri="{BB962C8B-B14F-4D97-AF65-F5344CB8AC3E}">
        <p14:creationId xmlns:p14="http://schemas.microsoft.com/office/powerpoint/2010/main" val="93261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5DD9C7-C33B-4342-9967-88204D2EC857}" type="datetimeFigureOut">
              <a:rPr lang="fr-FR" smtClean="0"/>
              <a:t>29/05/2017</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A39D5D-F1CD-4C33-B2DB-C2BAA4DCA9AA}" type="slidenum">
              <a:rPr lang="fr-FR" smtClean="0"/>
              <a:t>‹N°›</a:t>
            </a:fld>
            <a:endParaRPr lang="fr-FR"/>
          </a:p>
        </p:txBody>
      </p:sp>
    </p:spTree>
    <p:extLst>
      <p:ext uri="{BB962C8B-B14F-4D97-AF65-F5344CB8AC3E}">
        <p14:creationId xmlns:p14="http://schemas.microsoft.com/office/powerpoint/2010/main" val="42877987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66638" y="2189408"/>
            <a:ext cx="6815669" cy="2506949"/>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t>EVALUATION DES BESOINS EN RH A L’INSEED DU TOGO</a:t>
            </a:r>
            <a:br>
              <a:rPr lang="fr-FR" dirty="0" smtClean="0"/>
            </a:br>
            <a:r>
              <a:rPr lang="fr-FR" sz="2700" dirty="0" smtClean="0"/>
              <a:t> Abidjan du 29 mai  au 2 juin 2017</a:t>
            </a:r>
            <a:br>
              <a:rPr lang="fr-FR" sz="2700" dirty="0" smtClean="0"/>
            </a:br>
            <a:r>
              <a:rPr lang="fr-FR" sz="2700" dirty="0" smtClean="0"/>
              <a:t>- </a:t>
            </a:r>
            <a:r>
              <a:rPr lang="fr-FR" sz="2000" dirty="0" smtClean="0"/>
              <a:t>TCHALLA </a:t>
            </a:r>
            <a:r>
              <a:rPr lang="fr-FR" sz="2000" dirty="0" smtClean="0"/>
              <a:t>K. </a:t>
            </a:r>
            <a:r>
              <a:rPr lang="fr-FR" sz="2000" dirty="0" err="1" smtClean="0"/>
              <a:t>Tomguilam</a:t>
            </a:r>
            <a:r>
              <a:rPr lang="fr-FR" sz="2000" dirty="0"/>
              <a:t> </a:t>
            </a:r>
            <a:r>
              <a:rPr lang="fr-FR" sz="2000" dirty="0" smtClean="0"/>
              <a:t>(Responsable </a:t>
            </a:r>
            <a:r>
              <a:rPr lang="fr-FR" sz="2000" dirty="0" smtClean="0"/>
              <a:t>des RH</a:t>
            </a:r>
            <a:r>
              <a:rPr lang="fr-FR" sz="2000" dirty="0" smtClean="0"/>
              <a:t>)</a:t>
            </a:r>
            <a:br>
              <a:rPr lang="fr-FR" sz="2000" dirty="0" smtClean="0"/>
            </a:br>
            <a:r>
              <a:rPr lang="fr-FR" sz="2000" dirty="0" smtClean="0"/>
              <a:t>- </a:t>
            </a:r>
            <a:r>
              <a:rPr lang="fr-FR" sz="2000" dirty="0" smtClean="0"/>
              <a:t>LENGUE </a:t>
            </a:r>
            <a:r>
              <a:rPr lang="fr-FR" sz="2000" dirty="0" err="1" smtClean="0"/>
              <a:t>Yemboite</a:t>
            </a:r>
            <a:r>
              <a:rPr lang="fr-FR" sz="2000" dirty="0" smtClean="0"/>
              <a:t> (DGA </a:t>
            </a:r>
            <a:r>
              <a:rPr lang="fr-FR" sz="2000" dirty="0" err="1" smtClean="0"/>
              <a:t>Fonct</a:t>
            </a:r>
            <a:r>
              <a:rPr lang="fr-FR" sz="2000" dirty="0" smtClean="0"/>
              <a:t>. Publique)</a:t>
            </a:r>
            <a:endParaRPr lang="fr-FR" sz="2000" dirty="0"/>
          </a:p>
        </p:txBody>
      </p:sp>
    </p:spTree>
    <p:extLst>
      <p:ext uri="{BB962C8B-B14F-4D97-AF65-F5344CB8AC3E}">
        <p14:creationId xmlns:p14="http://schemas.microsoft.com/office/powerpoint/2010/main" val="121804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RENFORCEMENT DES </a:t>
            </a:r>
            <a:r>
              <a:rPr lang="fr-FR" dirty="0" smtClean="0"/>
              <a:t>CAPACITES (suite)</a:t>
            </a:r>
            <a:endParaRPr lang="fr-FR" dirty="0"/>
          </a:p>
        </p:txBody>
      </p:sp>
      <p:sp>
        <p:nvSpPr>
          <p:cNvPr id="3" name="Espace réservé du contenu 2"/>
          <p:cNvSpPr>
            <a:spLocks noGrp="1"/>
          </p:cNvSpPr>
          <p:nvPr>
            <p:ph idx="1"/>
          </p:nvPr>
        </p:nvSpPr>
        <p:spPr/>
        <p:txBody>
          <a:bodyPr/>
          <a:lstStyle/>
          <a:p>
            <a:r>
              <a:rPr lang="fr-FR" dirty="0" smtClean="0"/>
              <a:t>La première promotion  de 48 agents est sortie en novembre 2016 dont 15 agents relèvent de l’effectif de l’INSEED</a:t>
            </a:r>
          </a:p>
          <a:p>
            <a:r>
              <a:rPr lang="fr-FR" dirty="0" smtClean="0"/>
              <a:t>La deuxième promotion de 50 agents est en cours de formation et terminera également en novembre 2017. Pour cette promotion, 6 agents de l’INSEED y font partie</a:t>
            </a:r>
          </a:p>
          <a:p>
            <a:r>
              <a:rPr lang="fr-FR" dirty="0" smtClean="0"/>
              <a:t>Le Togo a depuis la rentrée académique 2016-2017 pris des dispositions pour accorder des bourses d’études aux candidats admis dans les Instituts </a:t>
            </a:r>
            <a:endParaRPr lang="fr-FR" dirty="0"/>
          </a:p>
        </p:txBody>
      </p:sp>
    </p:spTree>
    <p:extLst>
      <p:ext uri="{BB962C8B-B14F-4D97-AF65-F5344CB8AC3E}">
        <p14:creationId xmlns:p14="http://schemas.microsoft.com/office/powerpoint/2010/main" val="153508266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r>
              <a:rPr lang="fr-FR" dirty="0" smtClean="0"/>
              <a:t>    Des études de faisabilité ont été financées par le PAI2 notamment : </a:t>
            </a:r>
          </a:p>
          <a:p>
            <a:r>
              <a:rPr lang="fr-FR" dirty="0" smtClean="0"/>
              <a:t>L’ouverture d’un centre de formation des cadres moyens statisticiens</a:t>
            </a:r>
          </a:p>
          <a:p>
            <a:r>
              <a:rPr lang="fr-FR" dirty="0" smtClean="0"/>
              <a:t>La réhabilitation ou la construction des locaux abritant l’INSEED</a:t>
            </a:r>
          </a:p>
          <a:p>
            <a:r>
              <a:rPr lang="fr-FR" dirty="0" smtClean="0"/>
              <a:t>Le statut particulier et le plan de carrière du personnel statisticien</a:t>
            </a:r>
            <a:endParaRPr lang="fr-FR" dirty="0"/>
          </a:p>
        </p:txBody>
      </p:sp>
    </p:spTree>
    <p:extLst>
      <p:ext uri="{BB962C8B-B14F-4D97-AF65-F5344CB8AC3E}">
        <p14:creationId xmlns:p14="http://schemas.microsoft.com/office/powerpoint/2010/main" val="163509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3341" y="2402386"/>
            <a:ext cx="9789014" cy="3318936"/>
          </a:xfrm>
        </p:spPr>
        <p:txBody>
          <a:bodyPr/>
          <a:lstStyle/>
          <a:p>
            <a:pPr marL="0" indent="0">
              <a:buNone/>
            </a:pPr>
            <a:r>
              <a:rPr lang="fr-FR" dirty="0"/>
              <a:t>L</a:t>
            </a:r>
            <a:r>
              <a:rPr lang="fr-FR" dirty="0" smtClean="0"/>
              <a:t>’opérationnalisation de l’INSEED se poursuit avec les textes d’application.</a:t>
            </a:r>
          </a:p>
          <a:p>
            <a:pPr marL="0" indent="0">
              <a:buNone/>
            </a:pPr>
            <a:r>
              <a:rPr lang="fr-FR" dirty="0" smtClean="0"/>
              <a:t>Le nouvel organigramme qui prévoit cinq (05) directions dont 4 techniques et une Administrative et Financière et un centre de formation et de perfectionnement en statistique aura besoin selon les prévisions, d’un effectif ( estimation en 2014) de :</a:t>
            </a:r>
          </a:p>
          <a:p>
            <a:pPr marL="0" indent="0">
              <a:buNone/>
            </a:pPr>
            <a:endParaRPr lang="fr-FR" dirty="0" smtClean="0"/>
          </a:p>
          <a:p>
            <a:pPr marL="0" indent="0">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048789322"/>
              </p:ext>
            </p:extLst>
          </p:nvPr>
        </p:nvGraphicFramePr>
        <p:xfrm>
          <a:off x="1097953" y="4574859"/>
          <a:ext cx="8651973" cy="946404"/>
        </p:xfrm>
        <a:graphic>
          <a:graphicData uri="http://schemas.openxmlformats.org/drawingml/2006/table">
            <a:tbl>
              <a:tblPr firstRow="1" firstCol="1" bandRow="1">
                <a:tableStyleId>{5C22544A-7EE6-4342-B048-85BDC9FD1C3A}</a:tableStyleId>
              </a:tblPr>
              <a:tblGrid>
                <a:gridCol w="3124733"/>
                <a:gridCol w="1105448"/>
                <a:gridCol w="1105448"/>
                <a:gridCol w="1105448"/>
                <a:gridCol w="1105448"/>
                <a:gridCol w="1105448"/>
              </a:tblGrid>
              <a:tr h="190500">
                <a:tc>
                  <a:txBody>
                    <a:bodyPr/>
                    <a:lstStyle/>
                    <a:p>
                      <a:pPr>
                        <a:lnSpc>
                          <a:spcPct val="115000"/>
                        </a:lnSpc>
                        <a:spcAft>
                          <a:spcPts val="0"/>
                        </a:spcAft>
                      </a:pP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Subdivision / Poste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nSpc>
                          <a:spcPct val="115000"/>
                        </a:lnSpc>
                        <a:spcAft>
                          <a:spcPts val="0"/>
                        </a:spcAft>
                      </a:pPr>
                      <a:r>
                        <a:rPr lang="fr-FR"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b="1">
                          <a:effectLst/>
                          <a:latin typeface="Times New Roman" panose="02020603050405020304" pitchFamily="18" charset="0"/>
                          <a:ea typeface="Times New Roman" panose="02020603050405020304" pitchFamily="18" charset="0"/>
                          <a:cs typeface="Times New Roman" panose="02020603050405020304" pitchFamily="18" charset="0"/>
                        </a:rPr>
                        <a:t>145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155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b="1">
                          <a:effectLst/>
                          <a:latin typeface="Times New Roman" panose="02020603050405020304" pitchFamily="18" charset="0"/>
                          <a:ea typeface="Times New Roman" panose="02020603050405020304" pitchFamily="18" charset="0"/>
                          <a:cs typeface="Times New Roman" panose="02020603050405020304" pitchFamily="18" charset="0"/>
                        </a:rPr>
                        <a:t>183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b="1">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fr-FR" sz="1800" b="1" dirty="0">
                          <a:effectLst/>
                          <a:latin typeface="Times New Roman" panose="02020603050405020304" pitchFamily="18" charset="0"/>
                          <a:ea typeface="Times New Roman" panose="02020603050405020304" pitchFamily="18" charset="0"/>
                          <a:cs typeface="Times New Roman" panose="02020603050405020304" pitchFamily="18" charset="0"/>
                        </a:rPr>
                        <a:t>216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custDataLst>
      <p:tags r:id="rId1"/>
    </p:custDataLst>
    <p:extLst>
      <p:ext uri="{BB962C8B-B14F-4D97-AF65-F5344CB8AC3E}">
        <p14:creationId xmlns:p14="http://schemas.microsoft.com/office/powerpoint/2010/main" val="400036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pPr marL="0" indent="0">
              <a:buNone/>
            </a:pPr>
            <a:endParaRPr lang="en-US" dirty="0" smtClean="0"/>
          </a:p>
          <a:p>
            <a:pPr marL="0" indent="0" algn="ctr">
              <a:buNone/>
            </a:pPr>
            <a:r>
              <a:rPr lang="en-US" sz="3600" b="1" dirty="0" smtClean="0"/>
              <a:t>Je vous remercie pour </a:t>
            </a:r>
          </a:p>
          <a:p>
            <a:pPr marL="0" indent="0" algn="ctr">
              <a:buNone/>
            </a:pPr>
            <a:r>
              <a:rPr lang="en-US" sz="3600" b="1" dirty="0" smtClean="0"/>
              <a:t>votre aimable attention</a:t>
            </a:r>
            <a:endParaRPr lang="fr-FR" sz="3600" b="1" dirty="0"/>
          </a:p>
        </p:txBody>
      </p:sp>
    </p:spTree>
    <p:extLst>
      <p:ext uri="{BB962C8B-B14F-4D97-AF65-F5344CB8AC3E}">
        <p14:creationId xmlns:p14="http://schemas.microsoft.com/office/powerpoint/2010/main" val="131877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2642480"/>
          </a:xfrm>
        </p:spPr>
        <p:txBody>
          <a:bodyPr>
            <a:normAutofit/>
          </a:bodyPr>
          <a:lstStyle/>
          <a:p>
            <a:r>
              <a:rPr lang="fr-FR" dirty="0" smtClean="0"/>
              <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838200" y="2577947"/>
            <a:ext cx="10515600" cy="3599016"/>
          </a:xfrm>
        </p:spPr>
        <p:txBody>
          <a:bodyPr/>
          <a:lstStyle/>
          <a:p>
            <a:r>
              <a:rPr lang="fr-FR" dirty="0" smtClean="0"/>
              <a:t>En 2008, la Direction Générale de la Statistique et de la Comptabilité Nationale (DGSCN) avait un effectif un peu moins de 60 agents</a:t>
            </a:r>
          </a:p>
          <a:p>
            <a:r>
              <a:rPr lang="en-US" dirty="0" smtClean="0"/>
              <a:t>Il </a:t>
            </a:r>
            <a:r>
              <a:rPr lang="en-US" dirty="0" err="1" smtClean="0"/>
              <a:t>faut</a:t>
            </a:r>
            <a:r>
              <a:rPr lang="en-US" dirty="0" smtClean="0"/>
              <a:t> </a:t>
            </a:r>
            <a:r>
              <a:rPr lang="en-US" dirty="0" err="1" smtClean="0"/>
              <a:t>rappeler</a:t>
            </a:r>
            <a:r>
              <a:rPr lang="en-US" dirty="0" smtClean="0"/>
              <a:t> </a:t>
            </a:r>
            <a:r>
              <a:rPr lang="en-US" dirty="0" err="1" smtClean="0"/>
              <a:t>qu’apr</a:t>
            </a:r>
            <a:r>
              <a:rPr lang="fr-FR" dirty="0"/>
              <a:t>è</a:t>
            </a:r>
            <a:r>
              <a:rPr lang="en-US" dirty="0" smtClean="0"/>
              <a:t>s le </a:t>
            </a:r>
            <a:r>
              <a:rPr lang="en-US" dirty="0" err="1" smtClean="0"/>
              <a:t>recrutement</a:t>
            </a:r>
            <a:r>
              <a:rPr lang="en-US" dirty="0" smtClean="0"/>
              <a:t> de 1990, </a:t>
            </a:r>
            <a:r>
              <a:rPr lang="en-US" dirty="0" err="1" smtClean="0"/>
              <a:t>il</a:t>
            </a:r>
            <a:r>
              <a:rPr lang="en-US" dirty="0" smtClean="0"/>
              <a:t> a </a:t>
            </a:r>
            <a:r>
              <a:rPr lang="en-US" dirty="0" err="1" smtClean="0"/>
              <a:t>fallut</a:t>
            </a:r>
            <a:r>
              <a:rPr lang="en-US" dirty="0" smtClean="0"/>
              <a:t> </a:t>
            </a:r>
            <a:r>
              <a:rPr lang="en-US" dirty="0" err="1" smtClean="0"/>
              <a:t>attendre</a:t>
            </a:r>
            <a:r>
              <a:rPr lang="en-US" dirty="0" smtClean="0"/>
              <a:t> 13 </a:t>
            </a:r>
            <a:r>
              <a:rPr lang="en-US" dirty="0" err="1" smtClean="0"/>
              <a:t>ans</a:t>
            </a:r>
            <a:r>
              <a:rPr lang="en-US" dirty="0" smtClean="0"/>
              <a:t> </a:t>
            </a:r>
            <a:r>
              <a:rPr lang="en-US" dirty="0" err="1" smtClean="0"/>
              <a:t>soit</a:t>
            </a:r>
            <a:r>
              <a:rPr lang="en-US" dirty="0" smtClean="0"/>
              <a:t> </a:t>
            </a:r>
            <a:r>
              <a:rPr lang="en-US" dirty="0" err="1" smtClean="0"/>
              <a:t>en</a:t>
            </a:r>
            <a:r>
              <a:rPr lang="en-US" smtClean="0"/>
              <a:t> 2003 </a:t>
            </a:r>
            <a:r>
              <a:rPr lang="en-US" dirty="0" smtClean="0"/>
              <a:t>pour un </a:t>
            </a:r>
            <a:r>
              <a:rPr lang="en-US" dirty="0" err="1" smtClean="0"/>
              <a:t>autre</a:t>
            </a:r>
            <a:r>
              <a:rPr lang="en-US" dirty="0" smtClean="0"/>
              <a:t> </a:t>
            </a:r>
            <a:r>
              <a:rPr lang="en-US" dirty="0" err="1" smtClean="0"/>
              <a:t>recrutment</a:t>
            </a:r>
            <a:r>
              <a:rPr lang="en-US" dirty="0" smtClean="0"/>
              <a:t> </a:t>
            </a:r>
            <a:r>
              <a:rPr lang="en-US" dirty="0" err="1" smtClean="0"/>
              <a:t>dans</a:t>
            </a:r>
            <a:r>
              <a:rPr lang="en-US" dirty="0" smtClean="0"/>
              <a:t> la </a:t>
            </a:r>
            <a:r>
              <a:rPr lang="en-US" dirty="0" err="1"/>
              <a:t>F</a:t>
            </a:r>
            <a:r>
              <a:rPr lang="en-US" dirty="0" err="1" smtClean="0"/>
              <a:t>onction</a:t>
            </a:r>
            <a:r>
              <a:rPr lang="en-US" dirty="0" smtClean="0"/>
              <a:t> </a:t>
            </a:r>
            <a:r>
              <a:rPr lang="en-US" dirty="0" err="1" smtClean="0"/>
              <a:t>Publique</a:t>
            </a:r>
            <a:r>
              <a:rPr lang="en-US" dirty="0" smtClean="0"/>
              <a:t>.</a:t>
            </a:r>
            <a:endParaRPr lang="fr-FR" dirty="0"/>
          </a:p>
        </p:txBody>
      </p:sp>
    </p:spTree>
    <p:extLst>
      <p:ext uri="{BB962C8B-B14F-4D97-AF65-F5344CB8AC3E}">
        <p14:creationId xmlns:p14="http://schemas.microsoft.com/office/powerpoint/2010/main" val="114380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lvl="0"/>
            <a:r>
              <a:rPr lang="fr-FR" dirty="0"/>
              <a:t>avant le concours du recrutement dans la fonction publique d’août 2008, l’effectif qui est de 58 agents se présente comme suit  </a:t>
            </a:r>
            <a:r>
              <a:rPr lang="fr-FR" dirty="0" smtClean="0"/>
              <a:t>:</a:t>
            </a:r>
          </a:p>
          <a:p>
            <a:pPr lvl="0"/>
            <a:endParaRPr lang="fr-FR" dirty="0"/>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1764441239"/>
              </p:ext>
            </p:extLst>
          </p:nvPr>
        </p:nvGraphicFramePr>
        <p:xfrm>
          <a:off x="1605517" y="3389638"/>
          <a:ext cx="8750594" cy="2523744"/>
        </p:xfrm>
        <a:graphic>
          <a:graphicData uri="http://schemas.openxmlformats.org/drawingml/2006/table">
            <a:tbl>
              <a:tblPr firstRow="1" firstCol="1" bandRow="1">
                <a:tableStyleId>{5C22544A-7EE6-4342-B048-85BDC9FD1C3A}</a:tableStyleId>
              </a:tblPr>
              <a:tblGrid>
                <a:gridCol w="1303575"/>
                <a:gridCol w="679846"/>
                <a:gridCol w="1046857"/>
                <a:gridCol w="818707"/>
                <a:gridCol w="712382"/>
                <a:gridCol w="666800"/>
                <a:gridCol w="693392"/>
                <a:gridCol w="554711"/>
                <a:gridCol w="637921"/>
                <a:gridCol w="748862"/>
                <a:gridCol w="887541"/>
              </a:tblGrid>
              <a:tr h="0">
                <a:tc>
                  <a:txBody>
                    <a:bodyPr/>
                    <a:lstStyle/>
                    <a:p>
                      <a:pPr>
                        <a:lnSpc>
                          <a:spcPct val="115000"/>
                        </a:lnSpc>
                        <a:spcAft>
                          <a:spcPts val="0"/>
                        </a:spcAft>
                      </a:pPr>
                      <a:r>
                        <a:rPr lang="fr-FR" sz="1800" dirty="0">
                          <a:effectLst/>
                        </a:rPr>
                        <a:t>Cat.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SAF</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DCNEE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DDSS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DEC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R.M</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R.P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R.C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R.K</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R.S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A1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dirty="0">
                          <a:effectLst/>
                        </a:rPr>
                        <a:t>A2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dirty="0">
                          <a:effectLst/>
                        </a:rPr>
                        <a:t>B</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0</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AP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37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Autres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 </a:t>
                      </a: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dirty="0">
                          <a:effectLst/>
                        </a:rPr>
                        <a:t>Total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58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3146425" y="32305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9397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1501463" y="2724357"/>
            <a:ext cx="9601196" cy="3318936"/>
          </a:xfrm>
        </p:spPr>
        <p:txBody>
          <a:bodyPr>
            <a:normAutofit fontScale="92500" lnSpcReduction="20000"/>
          </a:bodyPr>
          <a:lstStyle/>
          <a:p>
            <a:pPr marL="0" indent="0">
              <a:buNone/>
            </a:pPr>
            <a:r>
              <a:rPr lang="fr-FR" dirty="0" smtClean="0"/>
              <a:t>Soit : </a:t>
            </a:r>
          </a:p>
          <a:p>
            <a:pPr>
              <a:buFont typeface="Wingdings" panose="05000000000000000000" pitchFamily="2" charset="2"/>
              <a:buChar char="Ø"/>
            </a:pPr>
            <a:r>
              <a:rPr lang="fr-FR" dirty="0" smtClean="0"/>
              <a:t>ISE= 2</a:t>
            </a:r>
          </a:p>
          <a:p>
            <a:pPr>
              <a:buFont typeface="Wingdings" panose="05000000000000000000" pitchFamily="2" charset="2"/>
              <a:buChar char="Ø"/>
            </a:pPr>
            <a:r>
              <a:rPr lang="fr-FR" dirty="0" smtClean="0"/>
              <a:t>ITS= 2</a:t>
            </a:r>
          </a:p>
          <a:p>
            <a:pPr>
              <a:buFont typeface="Wingdings" panose="05000000000000000000" pitchFamily="2" charset="2"/>
              <a:buChar char="Ø"/>
            </a:pPr>
            <a:r>
              <a:rPr lang="fr-FR" dirty="0" smtClean="0"/>
              <a:t>Démographes = 2</a:t>
            </a:r>
          </a:p>
          <a:p>
            <a:pPr>
              <a:buFont typeface="Wingdings" panose="05000000000000000000" pitchFamily="2" charset="2"/>
              <a:buChar char="Ø"/>
            </a:pPr>
            <a:r>
              <a:rPr lang="fr-FR" dirty="0" smtClean="0"/>
              <a:t>Autres cadres A = 4</a:t>
            </a:r>
          </a:p>
          <a:p>
            <a:pPr>
              <a:buFont typeface="Wingdings" panose="05000000000000000000" pitchFamily="2" charset="2"/>
              <a:buChar char="Ø"/>
            </a:pPr>
            <a:r>
              <a:rPr lang="fr-FR" dirty="0" smtClean="0"/>
              <a:t>Cadres B = 6</a:t>
            </a:r>
          </a:p>
          <a:p>
            <a:pPr>
              <a:buFont typeface="Wingdings" panose="05000000000000000000" pitchFamily="2" charset="2"/>
              <a:buChar char="Ø"/>
            </a:pPr>
            <a:r>
              <a:rPr lang="fr-FR" dirty="0" smtClean="0"/>
              <a:t>Cadres C = 5</a:t>
            </a:r>
          </a:p>
          <a:p>
            <a:pPr>
              <a:buFont typeface="Wingdings" panose="05000000000000000000" pitchFamily="2" charset="2"/>
              <a:buChar char="Ø"/>
            </a:pPr>
            <a:r>
              <a:rPr lang="fr-FR" dirty="0" smtClean="0"/>
              <a:t>AP =  37</a:t>
            </a:r>
          </a:p>
          <a:p>
            <a:endParaRPr lang="fr-FR" dirty="0"/>
          </a:p>
        </p:txBody>
      </p:sp>
    </p:spTree>
    <p:extLst>
      <p:ext uri="{BB962C8B-B14F-4D97-AF65-F5344CB8AC3E}">
        <p14:creationId xmlns:p14="http://schemas.microsoft.com/office/powerpoint/2010/main" val="672395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18902676"/>
              </p:ext>
            </p:extLst>
          </p:nvPr>
        </p:nvGraphicFramePr>
        <p:xfrm>
          <a:off x="1295400" y="2557463"/>
          <a:ext cx="9601200" cy="3779520"/>
        </p:xfrm>
        <a:graphic>
          <a:graphicData uri="http://schemas.openxmlformats.org/drawingml/2006/table">
            <a:tbl>
              <a:tblPr firstRow="1" bandRow="1">
                <a:tableStyleId>{5C22544A-7EE6-4342-B048-85BDC9FD1C3A}</a:tableStyleId>
              </a:tblPr>
              <a:tblGrid>
                <a:gridCol w="3200400"/>
                <a:gridCol w="3200400"/>
                <a:gridCol w="3200400"/>
              </a:tblGrid>
              <a:tr h="370840">
                <a:tc>
                  <a:txBody>
                    <a:bodyPr/>
                    <a:lstStyle/>
                    <a:p>
                      <a:r>
                        <a:rPr lang="en-US" dirty="0" smtClean="0"/>
                        <a:t>DESIGNATION</a:t>
                      </a:r>
                      <a:endParaRPr lang="fr-FR" dirty="0"/>
                    </a:p>
                  </a:txBody>
                  <a:tcPr/>
                </a:tc>
                <a:tc>
                  <a:txBody>
                    <a:bodyPr/>
                    <a:lstStyle/>
                    <a:p>
                      <a:r>
                        <a:rPr lang="en-US" dirty="0" smtClean="0"/>
                        <a:t>NOMBRE</a:t>
                      </a:r>
                      <a:endParaRPr lang="fr-FR" dirty="0"/>
                    </a:p>
                  </a:txBody>
                  <a:tcPr/>
                </a:tc>
                <a:tc>
                  <a:txBody>
                    <a:bodyPr/>
                    <a:lstStyle/>
                    <a:p>
                      <a:r>
                        <a:rPr lang="en-US" dirty="0" smtClean="0"/>
                        <a:t>OBSERVATION</a:t>
                      </a:r>
                      <a:endParaRPr lang="fr-FR" dirty="0"/>
                    </a:p>
                  </a:txBody>
                  <a:tcPr/>
                </a:tc>
              </a:tr>
              <a:tr h="458841">
                <a:tc>
                  <a:txBody>
                    <a:bodyPr/>
                    <a:lstStyle/>
                    <a:p>
                      <a:r>
                        <a:rPr lang="en-US" dirty="0" smtClean="0"/>
                        <a:t>ISE</a:t>
                      </a:r>
                      <a:endParaRPr lang="fr-FR" dirty="0"/>
                    </a:p>
                  </a:txBody>
                  <a:tcPr/>
                </a:tc>
                <a:tc>
                  <a:txBody>
                    <a:bodyPr/>
                    <a:lstStyle/>
                    <a:p>
                      <a:pPr>
                        <a:buFont typeface="Wingdings" panose="05000000000000000000" pitchFamily="2" charset="2"/>
                        <a:buNone/>
                      </a:pPr>
                      <a:r>
                        <a:rPr lang="fr-FR" dirty="0" smtClean="0"/>
                        <a:t>2</a:t>
                      </a:r>
                    </a:p>
                    <a:p>
                      <a:endParaRPr lang="fr-FR" dirty="0"/>
                    </a:p>
                  </a:txBody>
                  <a:tcPr/>
                </a:tc>
                <a:tc>
                  <a:txBody>
                    <a:bodyPr/>
                    <a:lstStyle/>
                    <a:p>
                      <a:r>
                        <a:rPr lang="en-US" dirty="0" err="1" smtClean="0"/>
                        <a:t>Certains</a:t>
                      </a:r>
                      <a:r>
                        <a:rPr lang="en-US" baseline="0" dirty="0" smtClean="0"/>
                        <a:t> ISE </a:t>
                      </a:r>
                      <a:r>
                        <a:rPr lang="en-US" baseline="0" dirty="0" err="1" smtClean="0"/>
                        <a:t>recrutés</a:t>
                      </a:r>
                      <a:r>
                        <a:rPr lang="en-US" baseline="0" dirty="0" smtClean="0"/>
                        <a:t> au </a:t>
                      </a:r>
                      <a:r>
                        <a:rPr lang="en-US" baseline="0" dirty="0" err="1" smtClean="0"/>
                        <a:t>concours</a:t>
                      </a:r>
                      <a:r>
                        <a:rPr lang="en-US" baseline="0" dirty="0" smtClean="0"/>
                        <a:t> de 2003  </a:t>
                      </a:r>
                      <a:r>
                        <a:rPr lang="en-US" baseline="0" dirty="0" err="1" smtClean="0"/>
                        <a:t>ont</a:t>
                      </a:r>
                      <a:r>
                        <a:rPr lang="en-US" baseline="0" dirty="0" smtClean="0"/>
                        <a:t> </a:t>
                      </a:r>
                      <a:r>
                        <a:rPr lang="en-US" baseline="0" dirty="0" err="1" smtClean="0"/>
                        <a:t>trouvé</a:t>
                      </a:r>
                      <a:r>
                        <a:rPr lang="en-US" baseline="0" dirty="0" smtClean="0"/>
                        <a:t> </a:t>
                      </a:r>
                      <a:r>
                        <a:rPr lang="en-US" baseline="0" dirty="0" err="1" smtClean="0"/>
                        <a:t>mieux</a:t>
                      </a:r>
                      <a:r>
                        <a:rPr lang="en-US" baseline="0" dirty="0" smtClean="0"/>
                        <a:t> </a:t>
                      </a:r>
                      <a:r>
                        <a:rPr lang="en-US" baseline="0" dirty="0" err="1" smtClean="0"/>
                        <a:t>ailleurs</a:t>
                      </a:r>
                      <a:endParaRPr lang="fr-FR" dirty="0"/>
                    </a:p>
                  </a:txBody>
                  <a:tcPr/>
                </a:tc>
              </a:tr>
              <a:tr h="370840">
                <a:tc>
                  <a:txBody>
                    <a:bodyPr/>
                    <a:lstStyle/>
                    <a:p>
                      <a:r>
                        <a:rPr lang="en-US" dirty="0" smtClean="0"/>
                        <a:t>ITS</a:t>
                      </a:r>
                      <a:endParaRPr lang="fr-FR" dirty="0"/>
                    </a:p>
                  </a:txBody>
                  <a:tcPr/>
                </a:tc>
                <a:tc>
                  <a:txBody>
                    <a:bodyPr/>
                    <a:lstStyle/>
                    <a:p>
                      <a:r>
                        <a:rPr lang="en-US" dirty="0" smtClean="0"/>
                        <a:t>2</a:t>
                      </a:r>
                      <a:endParaRPr lang="fr-FR" dirty="0"/>
                    </a:p>
                  </a:txBody>
                  <a:tcPr/>
                </a:tc>
                <a:tc>
                  <a:txBody>
                    <a:bodyPr/>
                    <a:lstStyle/>
                    <a:p>
                      <a:endParaRPr lang="fr-FR"/>
                    </a:p>
                  </a:txBody>
                  <a:tcPr/>
                </a:tc>
              </a:tr>
              <a:tr h="370840">
                <a:tc>
                  <a:txBody>
                    <a:bodyPr/>
                    <a:lstStyle/>
                    <a:p>
                      <a:r>
                        <a:rPr lang="en-US" dirty="0" smtClean="0"/>
                        <a:t>DEMOGRAOHES</a:t>
                      </a:r>
                      <a:endParaRPr lang="fr-FR" dirty="0"/>
                    </a:p>
                  </a:txBody>
                  <a:tcPr/>
                </a:tc>
                <a:tc>
                  <a:txBody>
                    <a:bodyPr/>
                    <a:lstStyle/>
                    <a:p>
                      <a:r>
                        <a:rPr lang="en-US" dirty="0" smtClean="0"/>
                        <a:t>2</a:t>
                      </a:r>
                      <a:endParaRPr lang="fr-FR" dirty="0"/>
                    </a:p>
                  </a:txBody>
                  <a:tcPr/>
                </a:tc>
                <a:tc>
                  <a:txBody>
                    <a:bodyPr/>
                    <a:lstStyle/>
                    <a:p>
                      <a:endParaRPr lang="fr-FR"/>
                    </a:p>
                  </a:txBody>
                  <a:tcPr/>
                </a:tc>
              </a:tr>
              <a:tr h="370840">
                <a:tc>
                  <a:txBody>
                    <a:bodyPr/>
                    <a:lstStyle/>
                    <a:p>
                      <a:r>
                        <a:rPr lang="en-US" dirty="0" smtClean="0"/>
                        <a:t>AUTRES CADRES A</a:t>
                      </a:r>
                      <a:endParaRPr lang="fr-FR" dirty="0"/>
                    </a:p>
                  </a:txBody>
                  <a:tcPr/>
                </a:tc>
                <a:tc>
                  <a:txBody>
                    <a:bodyPr/>
                    <a:lstStyle/>
                    <a:p>
                      <a:r>
                        <a:rPr lang="en-US" dirty="0" smtClean="0"/>
                        <a:t>4</a:t>
                      </a:r>
                      <a:endParaRPr lang="fr-FR" dirty="0"/>
                    </a:p>
                  </a:txBody>
                  <a:tcPr/>
                </a:tc>
                <a:tc>
                  <a:txBody>
                    <a:bodyPr/>
                    <a:lstStyle/>
                    <a:p>
                      <a:endParaRPr lang="fr-FR"/>
                    </a:p>
                  </a:txBody>
                  <a:tcPr/>
                </a:tc>
              </a:tr>
              <a:tr h="370840">
                <a:tc>
                  <a:txBody>
                    <a:bodyPr/>
                    <a:lstStyle/>
                    <a:p>
                      <a:r>
                        <a:rPr lang="en-US" dirty="0" smtClean="0"/>
                        <a:t>CADRES B</a:t>
                      </a:r>
                      <a:endParaRPr lang="fr-FR" dirty="0"/>
                    </a:p>
                  </a:txBody>
                  <a:tcPr/>
                </a:tc>
                <a:tc>
                  <a:txBody>
                    <a:bodyPr/>
                    <a:lstStyle/>
                    <a:p>
                      <a:r>
                        <a:rPr lang="en-US" dirty="0" smtClean="0"/>
                        <a:t>6</a:t>
                      </a:r>
                      <a:endParaRPr lang="fr-FR" dirty="0"/>
                    </a:p>
                  </a:txBody>
                  <a:tcPr/>
                </a:tc>
                <a:tc>
                  <a:txBody>
                    <a:bodyPr/>
                    <a:lstStyle/>
                    <a:p>
                      <a:endParaRPr lang="fr-FR"/>
                    </a:p>
                  </a:txBody>
                  <a:tcPr/>
                </a:tc>
              </a:tr>
              <a:tr h="370840">
                <a:tc>
                  <a:txBody>
                    <a:bodyPr/>
                    <a:lstStyle/>
                    <a:p>
                      <a:r>
                        <a:rPr lang="en-US" dirty="0" smtClean="0"/>
                        <a:t>CADRES C</a:t>
                      </a:r>
                      <a:endParaRPr lang="fr-FR" dirty="0"/>
                    </a:p>
                  </a:txBody>
                  <a:tcPr/>
                </a:tc>
                <a:tc>
                  <a:txBody>
                    <a:bodyPr/>
                    <a:lstStyle/>
                    <a:p>
                      <a:r>
                        <a:rPr lang="en-US" dirty="0" smtClean="0"/>
                        <a:t>5</a:t>
                      </a:r>
                      <a:endParaRPr lang="fr-FR" dirty="0"/>
                    </a:p>
                  </a:txBody>
                  <a:tcPr/>
                </a:tc>
                <a:tc>
                  <a:txBody>
                    <a:bodyPr/>
                    <a:lstStyle/>
                    <a:p>
                      <a:endParaRPr lang="fr-FR"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AGENTS PERMANENTS</a:t>
                      </a:r>
                      <a:endParaRPr lang="fr-FR" dirty="0" smtClean="0"/>
                    </a:p>
                    <a:p>
                      <a:endParaRPr lang="fr-FR" dirty="0"/>
                    </a:p>
                  </a:txBody>
                  <a:tcPr/>
                </a:tc>
                <a:tc>
                  <a:txBody>
                    <a:bodyPr/>
                    <a:lstStyle/>
                    <a:p>
                      <a:r>
                        <a:rPr lang="en-US" dirty="0" smtClean="0"/>
                        <a:t>37</a:t>
                      </a:r>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85352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628928"/>
          </a:xfrm>
        </p:spPr>
        <p:txBody>
          <a:bodyPr>
            <a:normAutofit fontScale="90000"/>
          </a:bodyPr>
          <a:lstStyle/>
          <a:p>
            <a:r>
              <a:rPr lang="fr-FR" dirty="0" smtClean="0"/>
              <a:t/>
            </a:r>
            <a:br>
              <a:rPr lang="fr-FR" dirty="0" smtClean="0"/>
            </a:br>
            <a:r>
              <a:rPr lang="fr-FR" dirty="0" smtClean="0"/>
              <a:t>Le recrutement dans la Fonction Publique en août 2008 et celui du PAI en 2010 donnent le tableau suivant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160424705"/>
              </p:ext>
            </p:extLst>
          </p:nvPr>
        </p:nvGraphicFramePr>
        <p:xfrm>
          <a:off x="1662545" y="2673048"/>
          <a:ext cx="8676409" cy="2523744"/>
        </p:xfrm>
        <a:graphic>
          <a:graphicData uri="http://schemas.openxmlformats.org/drawingml/2006/table">
            <a:tbl>
              <a:tblPr firstRow="1" firstCol="1" bandRow="1">
                <a:tableStyleId>{5C22544A-7EE6-4342-B048-85BDC9FD1C3A}</a:tableStyleId>
              </a:tblPr>
              <a:tblGrid>
                <a:gridCol w="2254766"/>
                <a:gridCol w="1803333"/>
                <a:gridCol w="1098025"/>
                <a:gridCol w="2126594"/>
                <a:gridCol w="1393691"/>
              </a:tblGrid>
              <a:tr h="0">
                <a:tc>
                  <a:txBody>
                    <a:bodyPr/>
                    <a:lstStyle/>
                    <a:p>
                      <a:pPr>
                        <a:lnSpc>
                          <a:spcPct val="115000"/>
                        </a:lnSpc>
                        <a:spcAft>
                          <a:spcPts val="0"/>
                        </a:spcAft>
                      </a:pP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Effectif avant 2009 et PAI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Recrues PAI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Autres recrues non PAI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Total en mai 2012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ISE/ITS/DEMOGR.</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24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Autres cadres A</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4</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21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smtClean="0">
                          <a:effectLst/>
                        </a:rPr>
                        <a:t>37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Cadre B</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20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32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Cadre C</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3</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18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Pers. D’appui</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37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17</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62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0"/>
                        </a:spcAft>
                      </a:pPr>
                      <a:r>
                        <a:rPr lang="fr-FR" sz="1800">
                          <a:effectLst/>
                        </a:rPr>
                        <a:t>TOTAL</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58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a:effectLst/>
                        </a:rPr>
                        <a:t>57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58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173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862937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626313795"/>
              </p:ext>
            </p:extLst>
          </p:nvPr>
        </p:nvGraphicFramePr>
        <p:xfrm>
          <a:off x="1177929" y="866082"/>
          <a:ext cx="10025351" cy="4973955"/>
        </p:xfrm>
        <a:graphic>
          <a:graphicData uri="http://schemas.openxmlformats.org/drawingml/2006/table">
            <a:tbl>
              <a:tblPr>
                <a:tableStyleId>{5C22544A-7EE6-4342-B048-85BDC9FD1C3A}</a:tableStyleId>
              </a:tblPr>
              <a:tblGrid>
                <a:gridCol w="628264"/>
                <a:gridCol w="521469"/>
                <a:gridCol w="468259"/>
                <a:gridCol w="489542"/>
                <a:gridCol w="468259"/>
                <a:gridCol w="496638"/>
                <a:gridCol w="425688"/>
                <a:gridCol w="496638"/>
                <a:gridCol w="383120"/>
                <a:gridCol w="457616"/>
                <a:gridCol w="425688"/>
                <a:gridCol w="457616"/>
                <a:gridCol w="397309"/>
                <a:gridCol w="457616"/>
                <a:gridCol w="500184"/>
                <a:gridCol w="457616"/>
                <a:gridCol w="457616"/>
                <a:gridCol w="457616"/>
                <a:gridCol w="397309"/>
                <a:gridCol w="457616"/>
                <a:gridCol w="397309"/>
                <a:gridCol w="326363"/>
              </a:tblGrid>
              <a:tr h="161925">
                <a:tc gridSpan="5">
                  <a:txBody>
                    <a:bodyPr/>
                    <a:lstStyle/>
                    <a:p>
                      <a:pPr algn="l" fontAlgn="b"/>
                      <a:r>
                        <a:rPr lang="fr-FR" sz="1200" u="none" strike="noStrike" dirty="0">
                          <a:effectLst/>
                        </a:rPr>
                        <a:t>DIRECTION GENERALE DE L'INSEED</a:t>
                      </a:r>
                      <a:endParaRPr lang="fr-FR" sz="1200" b="0" i="0" u="none" strike="noStrike" dirty="0">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gridSpan="2">
                  <a:txBody>
                    <a:bodyPr/>
                    <a:lstStyle/>
                    <a:p>
                      <a:pPr algn="l" fontAlgn="b"/>
                      <a:r>
                        <a:rPr lang="fr-FR" sz="1200" u="none" strike="noStrike" dirty="0">
                          <a:effectLst/>
                        </a:rPr>
                        <a:t>(Situation du personnel </a:t>
                      </a:r>
                      <a:endParaRPr lang="fr-FR" sz="1200" b="0" i="0" u="none" strike="noStrike" dirty="0">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l" fontAlgn="b"/>
                      <a:r>
                        <a:rPr lang="fr-FR" sz="1200" u="none" strike="noStrike">
                          <a:effectLst/>
                        </a:rPr>
                        <a:t>au 06 janvier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a:txBody>
                    <a:bodyPr/>
                    <a:lstStyle/>
                    <a:p>
                      <a:pPr algn="r" fontAlgn="b"/>
                      <a:r>
                        <a:rPr lang="fr-FR" sz="1200" u="none" strike="noStrike">
                          <a:effectLst/>
                        </a:rPr>
                        <a:t>2017</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a:t>
                      </a:r>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gridSpan="6">
                  <a:txBody>
                    <a:bodyPr/>
                    <a:lstStyle/>
                    <a:p>
                      <a:pPr algn="l" fontAlgn="b"/>
                      <a:r>
                        <a:rPr lang="fr-FR" sz="1200" u="sng" strike="noStrike" dirty="0">
                          <a:effectLst/>
                        </a:rPr>
                        <a:t>Répartition selon les catégories et le sexe</a:t>
                      </a:r>
                      <a:endParaRPr lang="fr-FR" sz="1200" b="1" i="0" u="sng" strike="noStrike" dirty="0">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rowSpan="3">
                  <a:txBody>
                    <a:bodyPr/>
                    <a:lstStyle/>
                    <a:p>
                      <a:pPr algn="l" fontAlgn="b"/>
                      <a:r>
                        <a:rPr lang="fr-FR" sz="1200" u="none" strike="noStrike">
                          <a:effectLst/>
                        </a:rPr>
                        <a:t>Cadres</a:t>
                      </a:r>
                      <a:endParaRPr lang="fr-FR" sz="1200" b="1" i="0" u="none" strike="noStrike">
                        <a:effectLst/>
                        <a:latin typeface="Arial" panose="020B0604020202020204" pitchFamily="34" charset="0"/>
                      </a:endParaRPr>
                    </a:p>
                  </a:txBody>
                  <a:tcPr marL="9525" marR="9525" marT="9525" marB="0" anchor="b"/>
                </a:tc>
                <a:tc gridSpan="8">
                  <a:txBody>
                    <a:bodyPr/>
                    <a:lstStyle/>
                    <a:p>
                      <a:pPr algn="ctr" fontAlgn="b"/>
                      <a:r>
                        <a:rPr lang="fr-FR" sz="1200" u="none" strike="noStrike" dirty="0">
                          <a:effectLst/>
                        </a:rPr>
                        <a:t>Lomé</a:t>
                      </a:r>
                      <a:endParaRPr lang="fr-FR" sz="1200" b="1" i="0" u="none" strike="noStrike" dirty="0">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b"/>
                      <a:r>
                        <a:rPr lang="fr-FR" sz="1200" u="none" strike="noStrike">
                          <a:effectLst/>
                        </a:rPr>
                        <a:t>Tsévié</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Atakpamé</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Sokodé</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Kara</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Dapaong</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3">
                  <a:txBody>
                    <a:bodyPr/>
                    <a:lstStyle/>
                    <a:p>
                      <a:pPr algn="ctr" fontAlgn="b"/>
                      <a:r>
                        <a:rPr lang="fr-FR" sz="1200" u="none" strike="noStrike">
                          <a:effectLst/>
                        </a:rPr>
                        <a:t>Total</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r>
              <a:tr h="161925">
                <a:tc vMerge="1">
                  <a:txBody>
                    <a:bodyPr/>
                    <a:lstStyle/>
                    <a:p>
                      <a:endParaRPr lang="fr-FR"/>
                    </a:p>
                  </a:txBody>
                  <a:tcPr/>
                </a:tc>
                <a:tc gridSpan="2">
                  <a:txBody>
                    <a:bodyPr/>
                    <a:lstStyle/>
                    <a:p>
                      <a:pPr algn="ctr" fontAlgn="b"/>
                      <a:r>
                        <a:rPr lang="fr-FR" sz="1200" u="none" strike="noStrike">
                          <a:effectLst/>
                        </a:rPr>
                        <a:t>SAF</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DCNEE</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DEC</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ctr" fontAlgn="b"/>
                      <a:r>
                        <a:rPr lang="fr-FR" sz="1200" u="none" strike="noStrike">
                          <a:effectLst/>
                        </a:rPr>
                        <a:t>DDSS</a:t>
                      </a:r>
                      <a:endParaRPr lang="fr-FR" sz="1200" b="1"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gridSpan="2">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 </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000" u="none" strike="noStrike">
                          <a:effectLst/>
                        </a:rPr>
                        <a:t> </a:t>
                      </a:r>
                      <a:endParaRPr lang="fr-FR" sz="1000" b="0" i="0" u="none" strike="noStrike">
                        <a:effectLst/>
                        <a:latin typeface="Arial" panose="020B0604020202020204" pitchFamily="34" charset="0"/>
                      </a:endParaRPr>
                    </a:p>
                  </a:txBody>
                  <a:tcPr marL="9525" marR="9525" marT="9525" marB="0" anchor="b"/>
                </a:tc>
              </a:tr>
              <a:tr h="161925">
                <a:tc vMerge="1">
                  <a:txBody>
                    <a:bodyPr/>
                    <a:lstStyle/>
                    <a:p>
                      <a:endParaRPr lang="fr-FR"/>
                    </a:p>
                  </a:txBody>
                  <a:tcPr/>
                </a:tc>
                <a:tc>
                  <a:txBody>
                    <a:bodyPr/>
                    <a:lstStyle/>
                    <a:p>
                      <a:pPr algn="l" fontAlgn="b"/>
                      <a:r>
                        <a:rPr lang="fr-FR" sz="1200" u="none" strike="noStrike">
                          <a:effectLst/>
                        </a:rPr>
                        <a:t>Masc.</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dirty="0" err="1">
                          <a:effectLst/>
                        </a:rPr>
                        <a:t>Fémi</a:t>
                      </a:r>
                      <a:r>
                        <a:rPr lang="fr-FR" sz="1200" u="none" strike="noStrike" dirty="0">
                          <a:effectLst/>
                        </a:rPr>
                        <a:t>.</a:t>
                      </a:r>
                      <a:endParaRPr lang="fr-FR" sz="1200" b="0" i="1" u="none" strike="noStrike" dirty="0">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a:t>
                      </a:r>
                      <a:endParaRPr lang="fr-FR" sz="1200" b="0" i="1"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Fémin.</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Fémin.</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Fémin.</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Fémin</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Masc.</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Fém.</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000" u="none" strike="noStrike">
                          <a:effectLst/>
                        </a:rPr>
                        <a:t>Ens</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A1</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dirty="0">
                          <a:effectLst/>
                        </a:rPr>
                        <a:t> </a:t>
                      </a:r>
                      <a:endParaRPr lang="fr-FR" sz="1200" b="0"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8</a:t>
                      </a:r>
                      <a:endParaRPr lang="fr-FR" sz="1200" b="0" i="0" u="none" strike="noStrike" dirty="0">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9</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 </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20</a:t>
                      </a:r>
                      <a:endParaRPr lang="fr-FR" sz="1200" b="0" i="0" u="none" strike="noStrike">
                        <a:solidFill>
                          <a:srgbClr val="538DD5"/>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000" u="none" strike="noStrike">
                          <a:effectLst/>
                        </a:rPr>
                        <a:t>21</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A2</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8</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7</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5</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 </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31</a:t>
                      </a:r>
                      <a:endParaRPr lang="fr-FR" sz="1200" b="0" i="0" u="none" strike="noStrike">
                        <a:solidFill>
                          <a:srgbClr val="538DD5"/>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000" u="none" strike="noStrike">
                          <a:effectLst/>
                        </a:rPr>
                        <a:t>42</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B</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7</a:t>
                      </a:r>
                      <a:endParaRPr lang="fr-FR" sz="1200" b="0" i="0" u="none" strike="noStrike" dirty="0">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 </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l" fontAlgn="b"/>
                      <a:r>
                        <a:rPr lang="fr-FR" sz="1200" u="none" strike="noStrike">
                          <a:effectLst/>
                        </a:rPr>
                        <a:t> </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19</a:t>
                      </a:r>
                      <a:endParaRPr lang="fr-FR" sz="1200" b="0" i="0" u="none" strike="noStrike">
                        <a:solidFill>
                          <a:srgbClr val="538DD5"/>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8</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000" u="none" strike="noStrike">
                          <a:effectLst/>
                        </a:rPr>
                        <a:t>27</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C</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l" fontAlgn="b"/>
                      <a:r>
                        <a:rPr lang="fr-FR" sz="1200" u="none" strike="noStrike" dirty="0">
                          <a:effectLst/>
                        </a:rPr>
                        <a:t> </a:t>
                      </a:r>
                      <a:endParaRPr lang="fr-FR" sz="1200" b="0" i="0" u="none" strike="noStrike" dirty="0">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2</a:t>
                      </a:r>
                      <a:endParaRPr lang="fr-FR" sz="1200" b="0"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7</a:t>
                      </a:r>
                      <a:endParaRPr lang="fr-FR" sz="1200" b="0" i="0" u="none" strike="noStrike">
                        <a:solidFill>
                          <a:srgbClr val="538DD5"/>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000" u="none" strike="noStrike">
                          <a:effectLst/>
                        </a:rPr>
                        <a:t>18</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AP</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8</a:t>
                      </a:r>
                      <a:endParaRPr lang="fr-FR" sz="1200" b="0" i="0" u="none" strike="noStrike" dirty="0">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0</a:t>
                      </a:r>
                      <a:endParaRPr lang="fr-FR" sz="1200" b="0"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4</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5</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28</a:t>
                      </a:r>
                      <a:endParaRPr lang="fr-FR" sz="1200" b="0" i="0" u="none" strike="noStrike">
                        <a:solidFill>
                          <a:srgbClr val="538DD5"/>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11</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000" u="none" strike="noStrike">
                          <a:effectLst/>
                        </a:rPr>
                        <a:t>39</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Autres</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0</a:t>
                      </a:r>
                      <a:endParaRPr lang="fr-FR" sz="1200" b="0"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0</a:t>
                      </a:r>
                      <a:endParaRPr lang="fr-FR" sz="1200" b="0" i="0" u="none" strike="noStrike" dirty="0">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538DD5"/>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0</a:t>
                      </a:r>
                      <a:endParaRPr lang="fr-FR" sz="1200" b="0"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r-FR" sz="1000" u="none" strike="noStrike">
                          <a:effectLst/>
                        </a:rPr>
                        <a:t>0</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Total</a:t>
                      </a:r>
                      <a:endParaRPr lang="fr-FR" sz="1200" b="1"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17</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8</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24</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7</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dirty="0">
                          <a:effectLst/>
                        </a:rPr>
                        <a:t>8</a:t>
                      </a:r>
                      <a:endParaRPr lang="fr-FR" sz="1200" b="0" i="0" u="none" strike="noStrike" dirty="0">
                        <a:effectLst/>
                        <a:latin typeface="Arial" panose="020B0604020202020204" pitchFamily="34" charset="0"/>
                      </a:endParaRPr>
                    </a:p>
                  </a:txBody>
                  <a:tcPr marL="9525" marR="9525" marT="9525" marB="0" anchor="b"/>
                </a:tc>
                <a:tc>
                  <a:txBody>
                    <a:bodyPr/>
                    <a:lstStyle/>
                    <a:p>
                      <a:pPr algn="r" fontAlgn="b"/>
                      <a:r>
                        <a:rPr lang="fr-FR" sz="1200" u="none" strike="noStrike">
                          <a:effectLst/>
                        </a:rPr>
                        <a:t>7</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17</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9</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4</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9</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4</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5</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8</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9</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3</a:t>
                      </a:r>
                      <a:endParaRPr lang="fr-FR" sz="1200" b="0" i="0" u="none" strike="noStrike">
                        <a:solidFill>
                          <a:srgbClr val="00B0F0"/>
                        </a:solidFill>
                        <a:effectLst/>
                        <a:latin typeface="Arial" panose="020B0604020202020204" pitchFamily="34" charset="0"/>
                      </a:endParaRPr>
                    </a:p>
                  </a:txBody>
                  <a:tcPr marL="9525" marR="9525" marT="9525" marB="0" anchor="b"/>
                </a:tc>
                <a:tc>
                  <a:txBody>
                    <a:bodyPr/>
                    <a:lstStyle/>
                    <a:p>
                      <a:pPr algn="r" fontAlgn="b"/>
                      <a:r>
                        <a:rPr lang="fr-FR" sz="1200" u="none" strike="noStrike">
                          <a:effectLst/>
                        </a:rPr>
                        <a:t>105</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42</a:t>
                      </a:r>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000" u="none" strike="noStrike">
                          <a:effectLst/>
                        </a:rPr>
                        <a:t>147</a:t>
                      </a:r>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gridSpan="6">
                  <a:txBody>
                    <a:bodyPr/>
                    <a:lstStyle/>
                    <a:p>
                      <a:pPr algn="l" fontAlgn="b"/>
                      <a:r>
                        <a:rPr lang="fr-FR" sz="1200" u="none" strike="noStrike">
                          <a:effectLst/>
                        </a:rPr>
                        <a:t>En fin décembre 2020, on aura l'effectif suivant :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74960">
                <a:tc gridSpan="4">
                  <a:txBody>
                    <a:bodyPr/>
                    <a:lstStyle/>
                    <a:p>
                      <a:pPr algn="l" fontAlgn="b"/>
                      <a:r>
                        <a:rPr lang="fr-FR" sz="1200" u="none" strike="noStrike">
                          <a:effectLst/>
                        </a:rPr>
                        <a:t> ISE  : 09 sans changement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gridSpan="2">
                  <a:txBody>
                    <a:bodyPr/>
                    <a:lstStyle/>
                    <a:p>
                      <a:pPr algn="l" fontAlgn="b"/>
                      <a:r>
                        <a:rPr lang="fr-FR" sz="1200" u="none" strike="noStrike">
                          <a:effectLst/>
                        </a:rPr>
                        <a:t>démographes :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a:txBody>
                    <a:bodyPr/>
                    <a:lstStyle/>
                    <a:p>
                      <a:pPr algn="r" fontAlgn="b"/>
                      <a:r>
                        <a:rPr lang="fr-FR" sz="1200" u="none" strike="noStrike">
                          <a:effectLst/>
                        </a:rPr>
                        <a:t>5</a:t>
                      </a:r>
                      <a:endParaRPr lang="fr-FR" sz="1200" b="0" i="0" u="none" strike="noStrike">
                        <a:effectLst/>
                        <a:latin typeface="Arial" panose="020B0604020202020204" pitchFamily="34" charset="0"/>
                      </a:endParaRPr>
                    </a:p>
                  </a:txBody>
                  <a:tcPr marL="9525" marR="9525" marT="9525" marB="0" anchor="b"/>
                </a:tc>
                <a:tc gridSpan="4">
                  <a:txBody>
                    <a:bodyPr/>
                    <a:lstStyle/>
                    <a:p>
                      <a:pPr algn="l" fontAlgn="b"/>
                      <a:r>
                        <a:rPr lang="fr-FR" sz="1200" u="none" strike="noStrike">
                          <a:effectLst/>
                        </a:rPr>
                        <a:t> (1 départ à la retraite)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ITS : </a:t>
                      </a:r>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2</a:t>
                      </a:r>
                      <a:endParaRPr lang="fr-FR" sz="1200" b="0" i="0" u="none" strike="noStrike">
                        <a:effectLst/>
                        <a:latin typeface="Arial" panose="020B0604020202020204" pitchFamily="34" charset="0"/>
                      </a:endParaRPr>
                    </a:p>
                  </a:txBody>
                  <a:tcPr marL="9525" marR="9525" marT="9525" marB="0" anchor="b"/>
                </a:tc>
                <a:tc gridSpan="4">
                  <a:txBody>
                    <a:bodyPr/>
                    <a:lstStyle/>
                    <a:p>
                      <a:pPr algn="l" fontAlgn="b"/>
                      <a:r>
                        <a:rPr lang="fr-FR" sz="1200" u="none" strike="noStrike">
                          <a:effectLst/>
                        </a:rPr>
                        <a:t> (1 départ à la retraite) </a:t>
                      </a:r>
                      <a:endParaRPr lang="fr-FR" sz="1200" b="0" i="0" u="none" strike="noStrike">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r>
                        <a:rPr lang="fr-FR" sz="1200" u="none" strike="noStrike">
                          <a:effectLst/>
                        </a:rPr>
                        <a:t>autres : </a:t>
                      </a:r>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r" fontAlgn="b"/>
                      <a:r>
                        <a:rPr lang="fr-FR" sz="1200" u="none" strike="noStrike">
                          <a:effectLst/>
                        </a:rPr>
                        <a:t>117</a:t>
                      </a:r>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a:effectLst/>
                        <a:latin typeface="Arial" panose="020B0604020202020204" pitchFamily="34" charset="0"/>
                      </a:endParaRPr>
                    </a:p>
                  </a:txBody>
                  <a:tcPr marL="9525" marR="9525" marT="9525" marB="0" anchor="b"/>
                </a:tc>
                <a:tc>
                  <a:txBody>
                    <a:bodyPr/>
                    <a:lstStyle/>
                    <a:p>
                      <a:pPr algn="l" fontAlgn="b"/>
                      <a:endParaRPr lang="fr-FR" sz="12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endParaRPr lang="fr-FR" sz="1000" b="0" i="0" u="none" strike="noStrike">
                        <a:effectLst/>
                        <a:latin typeface="Arial" panose="020B0604020202020204" pitchFamily="34" charset="0"/>
                      </a:endParaRPr>
                    </a:p>
                  </a:txBody>
                  <a:tcPr marL="9525" marR="9525" marT="9525" marB="0" anchor="b"/>
                </a:tc>
                <a:tc gridSpan="8">
                  <a:txBody>
                    <a:bodyPr/>
                    <a:lstStyle/>
                    <a:p>
                      <a:pPr algn="l" fontAlgn="b"/>
                      <a:r>
                        <a:rPr lang="fr-FR" sz="1200" u="none" strike="noStrike" dirty="0">
                          <a:effectLst/>
                        </a:rPr>
                        <a:t> Total de près de  14 départs à la retraite  jusqu'à fin 2020</a:t>
                      </a:r>
                      <a:endParaRPr lang="fr-FR" sz="1200" b="0" i="0" u="none" strike="noStrike" dirty="0">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r>
              <a:tr h="161925">
                <a:tc>
                  <a:txBody>
                    <a:bodyPr/>
                    <a:lstStyle/>
                    <a:p>
                      <a:pPr algn="l" fontAlgn="b"/>
                      <a:endParaRPr lang="fr-FR" sz="1000" b="0" i="0" u="none" strike="noStrike">
                        <a:effectLst/>
                        <a:latin typeface="Arial" panose="020B0604020202020204" pitchFamily="34" charset="0"/>
                      </a:endParaRPr>
                    </a:p>
                  </a:txBody>
                  <a:tcPr marL="9525" marR="9525" marT="9525" marB="0" anchor="b"/>
                </a:tc>
                <a:tc gridSpan="11">
                  <a:txBody>
                    <a:bodyPr/>
                    <a:lstStyle/>
                    <a:p>
                      <a:pPr algn="l" fontAlgn="b"/>
                      <a:r>
                        <a:rPr lang="fr-FR" sz="1200" u="none" strike="noStrike" dirty="0">
                          <a:effectLst/>
                        </a:rPr>
                        <a:t>Effectif au 1 janvier 2021 : 133 agents toutes catégories et spécialités confondues</a:t>
                      </a:r>
                      <a:endParaRPr lang="fr-FR" sz="1200" b="0" i="0" u="none" strike="noStrike" dirty="0">
                        <a:effectLst/>
                        <a:latin typeface="Arial" panose="020B0604020202020204" pitchFamily="34" charset="0"/>
                      </a:endParaRPr>
                    </a:p>
                  </a:txBody>
                  <a:tcPr marL="9525" marR="9525" marT="9525"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c>
                  <a:txBody>
                    <a:bodyPr/>
                    <a:lstStyle/>
                    <a:p>
                      <a:pPr algn="l" fontAlgn="b"/>
                      <a:endParaRPr lang="fr-FR" sz="10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2591744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Malgré ces recrutements l’INSEED exprime toujours le besoin en ressources humaines. C’est ce qui justifie le recrutement de consultants juniors par le PAI2  depuis 2014 de :</a:t>
            </a:r>
          </a:p>
          <a:p>
            <a:r>
              <a:rPr lang="fr-FR" dirty="0" smtClean="0"/>
              <a:t>Cinq (05) consultants juniors pour appuyer la division des comptes nationaux et un (01) consultant national à court terme</a:t>
            </a:r>
          </a:p>
          <a:p>
            <a:r>
              <a:rPr lang="fr-FR" dirty="0" smtClean="0"/>
              <a:t> trois (03) consultants juniors pour appuyer le Secrétariat Technique du SSN</a:t>
            </a:r>
            <a:endParaRPr lang="fr-FR" dirty="0"/>
          </a:p>
        </p:txBody>
      </p:sp>
    </p:spTree>
    <p:extLst>
      <p:ext uri="{BB962C8B-B14F-4D97-AF65-F5344CB8AC3E}">
        <p14:creationId xmlns:p14="http://schemas.microsoft.com/office/powerpoint/2010/main" val="328878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RENFORCEMENT DES CAPACITES</a:t>
            </a:r>
          </a:p>
        </p:txBody>
      </p:sp>
      <p:sp>
        <p:nvSpPr>
          <p:cNvPr id="3" name="Espace réservé du contenu 2"/>
          <p:cNvSpPr>
            <a:spLocks noGrp="1"/>
          </p:cNvSpPr>
          <p:nvPr>
            <p:ph idx="1"/>
          </p:nvPr>
        </p:nvSpPr>
        <p:spPr/>
        <p:txBody>
          <a:bodyPr/>
          <a:lstStyle/>
          <a:p>
            <a:r>
              <a:rPr lang="fr-FR" dirty="0" smtClean="0"/>
              <a:t>Le PAI2 a beaucoup œuvré dans le renforcement des capacités par des formations portant sur divers modules (GAR, Technique des enquêtes, le calcul des indices de commerce extérieurs et le chiffre d’affaires, le système de comptabilité nationale 2008, les statistiques économiques, la démarche contrôle qualité dans la production statistique, </a:t>
            </a:r>
            <a:r>
              <a:rPr lang="fr-FR" dirty="0" err="1" smtClean="0"/>
              <a:t>etc</a:t>
            </a:r>
            <a:r>
              <a:rPr lang="fr-FR" dirty="0" smtClean="0"/>
              <a:t>;).</a:t>
            </a:r>
          </a:p>
          <a:p>
            <a:r>
              <a:rPr lang="fr-FR" dirty="0" smtClean="0"/>
              <a:t>Pour renforcer le système statistique national, le PAI2 a financé la formation des Agents Techniques de Statistiques.</a:t>
            </a:r>
            <a:endParaRPr lang="fr-FR" dirty="0"/>
          </a:p>
        </p:txBody>
      </p:sp>
    </p:spTree>
    <p:extLst>
      <p:ext uri="{BB962C8B-B14F-4D97-AF65-F5344CB8AC3E}">
        <p14:creationId xmlns:p14="http://schemas.microsoft.com/office/powerpoint/2010/main" val="1883082763"/>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280</TotalTime>
  <Words>904</Words>
  <Application>Microsoft Office PowerPoint</Application>
  <PresentationFormat>Personnalisé</PresentationFormat>
  <Paragraphs>405</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Organique</vt:lpstr>
      <vt:lpstr>      EVALUATION DES BESOINS EN RH A L’INSEED DU TOGO  Abidjan du 29 mai  au 2 juin 2017 - TCHALLA K. Tomguilam (Responsable des RH) - LENGUE Yemboite (DGA Fonct. Publique)</vt:lpstr>
      <vt:lpstr>  </vt:lpstr>
      <vt:lpstr>Présentation PowerPoint</vt:lpstr>
      <vt:lpstr>Présentation PowerPoint</vt:lpstr>
      <vt:lpstr>Présentation PowerPoint</vt:lpstr>
      <vt:lpstr> Le recrutement dans la Fonction Publique en août 2008 et celui du PAI en 2010 donnent le tableau suivant</vt:lpstr>
      <vt:lpstr>Présentation PowerPoint</vt:lpstr>
      <vt:lpstr>Présentation PowerPoint</vt:lpstr>
      <vt:lpstr>RENFORCEMENT DES CAPACITES</vt:lpstr>
      <vt:lpstr>RENFORCEMENT DES CAPACITES (suite)</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DES BESOINS EN RH A L’INSEED DU TOGO</dc:title>
  <dc:creator>CP</dc:creator>
  <cp:lastModifiedBy>PERSONEL</cp:lastModifiedBy>
  <cp:revision>31</cp:revision>
  <dcterms:created xsi:type="dcterms:W3CDTF">2017-05-24T09:30:28Z</dcterms:created>
  <dcterms:modified xsi:type="dcterms:W3CDTF">2017-05-29T10:59:07Z</dcterms:modified>
</cp:coreProperties>
</file>