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8" r:id="rId3"/>
    <p:sldId id="330" r:id="rId4"/>
    <p:sldId id="341" r:id="rId5"/>
    <p:sldId id="342" r:id="rId6"/>
    <p:sldId id="332" r:id="rId7"/>
    <p:sldId id="343" r:id="rId8"/>
    <p:sldId id="333" r:id="rId9"/>
    <p:sldId id="334" r:id="rId10"/>
    <p:sldId id="344" r:id="rId11"/>
    <p:sldId id="345" r:id="rId12"/>
    <p:sldId id="336" r:id="rId13"/>
    <p:sldId id="337" r:id="rId14"/>
    <p:sldId id="346" r:id="rId15"/>
    <p:sldId id="347" r:id="rId16"/>
    <p:sldId id="348" r:id="rId17"/>
    <p:sldId id="349" r:id="rId18"/>
    <p:sldId id="338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9966"/>
    <a:srgbClr val="FF9933"/>
    <a:srgbClr val="FFCC00"/>
    <a:srgbClr val="FFFF66"/>
    <a:srgbClr val="0099CC"/>
    <a:srgbClr val="33CCCC"/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178" autoAdjust="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54"/>
    </p:cViewPr>
  </p:sorterViewPr>
  <p:notesViewPr>
    <p:cSldViewPr>
      <p:cViewPr>
        <p:scale>
          <a:sx n="100" d="100"/>
          <a:sy n="100" d="100"/>
        </p:scale>
        <p:origin x="-768" y="22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A3607C-5255-4204-A147-45EA616FBED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65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65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F530E-04D0-4244-AC04-2F0A1458941F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83027-DAB5-4D67-936D-C82F239D832C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2B057-771D-4FE9-828D-18700D62925D}" type="slidenum">
              <a:rPr lang="en-US"/>
              <a:pPr/>
              <a:t>19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FAO does not conduct agricultural censuses itself; it provides help for countries to undertake their own agricultural censuses. </a:t>
            </a:r>
          </a:p>
          <a:p>
            <a:r>
              <a:rPr lang="en-US"/>
              <a:t>The agricultural census is not an FAO questionnaire sent to each country asking them to provide national data. 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185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GB" sz="2400">
                <a:latin typeface="Times New Roman" pitchFamily="18" charset="0"/>
              </a:endParaRPr>
            </a:p>
          </p:txBody>
        </p:sp>
      </p:grpSp>
      <p:grpSp>
        <p:nvGrpSpPr>
          <p:cNvPr id="185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5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5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E15B626-FE8C-4335-B12C-A0283812EF6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5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CE9A6-4A5B-4AD9-8344-45046B0EDF5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5E717-430B-4CE3-A8AD-7712631B018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2690935-6FD5-4605-9AD8-05B85256216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E359B-D696-4761-B492-84E4AC63426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F1397-4405-4BDC-9D1D-B355C10C179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68F7-994E-4527-89F5-31060F91B65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9CE0C-EF8B-4130-B57B-4C00DF1FC6B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5151-F1F0-4A4D-8ADE-37CE9175714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FC06-94F3-400C-8A65-5086F680DB3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3083-A78C-4D8D-B675-F47AC2E98A3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488BF-87E4-4FFF-874E-E50FCC24300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4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4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4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4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4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4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283ED1AD-6DCC-49A3-8186-42B5D899FD97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03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91628C0-6BA2-4E14-87AA-DB24A291F43E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8532812" cy="1905000"/>
          </a:xfrm>
        </p:spPr>
        <p:txBody>
          <a:bodyPr/>
          <a:lstStyle/>
          <a:p>
            <a:r>
              <a:rPr lang="en-GB" dirty="0" err="1" smtClean="0"/>
              <a:t>Erreurs</a:t>
            </a:r>
            <a:r>
              <a:rPr lang="en-GB" dirty="0" smtClean="0"/>
              <a:t> non </a:t>
            </a:r>
            <a:r>
              <a:rPr lang="en-GB" dirty="0" err="1" smtClean="0"/>
              <a:t>liées</a:t>
            </a:r>
            <a:r>
              <a:rPr lang="en-GB" dirty="0" smtClean="0"/>
              <a:t> à </a:t>
            </a:r>
            <a:r>
              <a:rPr lang="en-GB" dirty="0" err="1" smtClean="0"/>
              <a:t>l’échantillonnage</a:t>
            </a:r>
            <a:endParaRPr lang="en-US" sz="32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43438" y="5253038"/>
            <a:ext cx="44291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b="1" dirty="0" smtClean="0"/>
              <a:t>Atelier régional sur l'application des techniques de sondage dans le cadre des Recensements de l'agriculture de la décennie 2010</a:t>
            </a:r>
          </a:p>
          <a:p>
            <a:pPr algn="ctr">
              <a:spcBef>
                <a:spcPts val="0"/>
              </a:spcBef>
            </a:pPr>
            <a:r>
              <a:rPr lang="fr-FR" b="1" dirty="0" smtClean="0"/>
              <a:t> Bamako, Mali, 20-24 Juin 2011</a:t>
            </a:r>
            <a:endParaRPr lang="en-US" b="1" dirty="0"/>
          </a:p>
        </p:txBody>
      </p:sp>
    </p:spTree>
  </p:cSld>
  <p:clrMapOvr>
    <a:masterClrMapping/>
  </p:clrMapOvr>
  <p:transition advTm="28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E4DC-DE17-4ABD-A207-8613BEE2C140}" type="slidenum">
              <a:rPr lang="en-US"/>
              <a:pPr/>
              <a:t>10</a:t>
            </a:fld>
            <a:endParaRPr lang="en-US"/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err="1" smtClean="0">
                <a:ea typeface="新細明體" charset="-120"/>
              </a:rPr>
              <a:t>Erreur</a:t>
            </a:r>
            <a:r>
              <a:rPr lang="en-US" altLang="zh-TW" sz="2000" b="1" dirty="0" smtClean="0">
                <a:ea typeface="新細明體" charset="-120"/>
              </a:rPr>
              <a:t> de </a:t>
            </a:r>
            <a:r>
              <a:rPr lang="en-US" altLang="zh-TW" sz="2000" b="1" dirty="0" err="1" smtClean="0">
                <a:ea typeface="新細明體" charset="-120"/>
              </a:rPr>
              <a:t>couverture</a:t>
            </a:r>
            <a:r>
              <a:rPr lang="en-US" altLang="zh-TW" sz="2000" b="1" dirty="0" smtClean="0">
                <a:ea typeface="新細明體" charset="-120"/>
              </a:rPr>
              <a:t> </a:t>
            </a:r>
            <a:r>
              <a:rPr lang="en-US" altLang="zh-TW" sz="2000" b="1" dirty="0" err="1" smtClean="0">
                <a:ea typeface="新細明體" charset="-120"/>
              </a:rPr>
              <a:t>ou</a:t>
            </a:r>
            <a:r>
              <a:rPr lang="en-US" altLang="zh-TW" sz="2000" b="1" dirty="0" smtClean="0">
                <a:ea typeface="新細明體" charset="-120"/>
              </a:rPr>
              <a:t> de base de </a:t>
            </a:r>
            <a:r>
              <a:rPr lang="en-US" altLang="zh-TW" sz="2000" b="1" dirty="0" err="1" smtClean="0">
                <a:ea typeface="新細明體" charset="-120"/>
              </a:rPr>
              <a:t>sondage</a:t>
            </a:r>
            <a:r>
              <a:rPr lang="en-US" altLang="zh-TW" sz="2000" b="1" dirty="0" smtClean="0">
                <a:ea typeface="新細明體" charset="-120"/>
              </a:rPr>
              <a:t> (suite)</a:t>
            </a:r>
          </a:p>
          <a:p>
            <a:pPr lvl="1"/>
            <a:r>
              <a:rPr lang="en-GB" altLang="zh-TW" sz="2000" dirty="0" smtClean="0">
                <a:ea typeface="新細明體" charset="-120"/>
              </a:rPr>
              <a:t>Cause de NR </a:t>
            </a:r>
            <a:r>
              <a:rPr lang="en-GB" altLang="zh-TW" sz="2000" dirty="0" err="1" smtClean="0">
                <a:ea typeface="新細明體" charset="-120"/>
              </a:rPr>
              <a:t>partielle</a:t>
            </a:r>
            <a:r>
              <a:rPr lang="en-GB" altLang="zh-TW" sz="2000" dirty="0" smtClean="0">
                <a:ea typeface="新細明體" charset="-120"/>
              </a:rPr>
              <a:t> : </a:t>
            </a:r>
            <a:r>
              <a:rPr lang="en-GB" altLang="zh-TW" sz="2000" dirty="0" err="1" smtClean="0">
                <a:ea typeface="新細明體" charset="-120"/>
              </a:rPr>
              <a:t>refus</a:t>
            </a:r>
            <a:r>
              <a:rPr lang="en-GB" altLang="zh-TW" sz="2000" dirty="0" smtClean="0">
                <a:ea typeface="新細明體" charset="-120"/>
              </a:rPr>
              <a:t>, </a:t>
            </a:r>
            <a:r>
              <a:rPr lang="en-GB" altLang="zh-TW" sz="2000" dirty="0" err="1" smtClean="0">
                <a:ea typeface="新細明體" charset="-120"/>
              </a:rPr>
              <a:t>oubli</a:t>
            </a:r>
            <a:r>
              <a:rPr lang="en-GB" altLang="zh-TW" sz="2000" dirty="0" smtClean="0">
                <a:ea typeface="新細明體" charset="-120"/>
              </a:rPr>
              <a:t> de </a:t>
            </a:r>
            <a:r>
              <a:rPr lang="en-GB" altLang="zh-TW" sz="2000" dirty="0" err="1" smtClean="0">
                <a:ea typeface="新細明體" charset="-120"/>
              </a:rPr>
              <a:t>l’enquêteur</a:t>
            </a:r>
            <a:r>
              <a:rPr lang="en-GB" altLang="zh-TW" sz="2000" dirty="0" smtClean="0">
                <a:ea typeface="新細明體" charset="-120"/>
              </a:rPr>
              <a:t>, </a:t>
            </a:r>
            <a:r>
              <a:rPr lang="en-GB" altLang="zh-TW" sz="2000" dirty="0" err="1" smtClean="0">
                <a:ea typeface="新細明體" charset="-120"/>
              </a:rPr>
              <a:t>incapacité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quelconque</a:t>
            </a:r>
            <a:endParaRPr lang="en-GB" altLang="zh-TW" sz="2000" dirty="0" smtClean="0">
              <a:ea typeface="新細明體" charset="-120"/>
            </a:endParaRPr>
          </a:p>
          <a:p>
            <a:pPr lvl="1"/>
            <a:r>
              <a:rPr lang="en-GB" sz="2000" dirty="0" err="1" smtClean="0">
                <a:ea typeface="新細明體" charset="-120"/>
              </a:rPr>
              <a:t>Facteurs</a:t>
            </a:r>
            <a:r>
              <a:rPr lang="en-GB" sz="2000" dirty="0" smtClean="0">
                <a:ea typeface="新細明體" charset="-120"/>
              </a:rPr>
              <a:t> du </a:t>
            </a:r>
            <a:r>
              <a:rPr lang="en-GB" sz="2000" dirty="0" err="1" smtClean="0">
                <a:ea typeface="新細明體" charset="-120"/>
              </a:rPr>
              <a:t>refus</a:t>
            </a:r>
            <a:r>
              <a:rPr lang="en-GB" sz="2000" dirty="0" smtClean="0">
                <a:ea typeface="新細明體" charset="-120"/>
              </a:rPr>
              <a:t> : </a:t>
            </a:r>
            <a:r>
              <a:rPr lang="fr-FR" sz="2000" dirty="0" smtClean="0"/>
              <a:t>contexte social de l’étude, les caractéristiques du déclarant, la conception de l’enquête (y </a:t>
            </a:r>
            <a:r>
              <a:rPr lang="fr-FR" sz="2000" dirty="0" smtClean="0"/>
              <a:t>compris longueur </a:t>
            </a:r>
            <a:r>
              <a:rPr lang="fr-FR" sz="2000" dirty="0" smtClean="0"/>
              <a:t>des </a:t>
            </a:r>
            <a:r>
              <a:rPr lang="fr-FR" sz="2000" dirty="0" smtClean="0"/>
              <a:t>questionnaires</a:t>
            </a:r>
            <a:r>
              <a:rPr lang="fr-FR" sz="2000" dirty="0" smtClean="0"/>
              <a:t>), les caractéristiques de l’enquêteur et l’interaction entre celui-ci et le déclarant</a:t>
            </a:r>
          </a:p>
          <a:p>
            <a:pPr lvl="1"/>
            <a:r>
              <a:rPr lang="fr-FR" sz="2000" dirty="0" smtClean="0"/>
              <a:t>L’ampleur de la non-réponse unitaire, entre autres facteurs, reflète la réceptivité générale, la complexité, l’organisation et la gestion de l’enquête et qualité du travail</a:t>
            </a:r>
            <a:endParaRPr lang="en-GB" altLang="zh-TW" sz="2000" dirty="0" smtClean="0">
              <a:ea typeface="新細明體" charset="-120"/>
            </a:endParaRPr>
          </a:p>
          <a:p>
            <a:pPr lvl="1"/>
            <a:r>
              <a:rPr lang="fr-FR" sz="2000" dirty="0" smtClean="0"/>
              <a:t>Taux de non-réponse /taux de réponse</a:t>
            </a:r>
          </a:p>
          <a:p>
            <a:pPr lvl="1"/>
            <a:r>
              <a:rPr lang="fr-FR" sz="2000" dirty="0" smtClean="0"/>
              <a:t>Il faut minimiser les NR : persuasion, visite répétée, communication</a:t>
            </a:r>
          </a:p>
          <a:p>
            <a:pPr marL="533400" indent="-533400">
              <a:buNone/>
            </a:pP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E4DC-DE17-4ABD-A207-8613BEE2C140}" type="slidenum">
              <a:rPr lang="en-US"/>
              <a:pPr/>
              <a:t>11</a:t>
            </a:fld>
            <a:endParaRPr lang="en-US"/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8358246" cy="1285884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2285992"/>
            <a:ext cx="8072494" cy="44291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err="1" smtClean="0">
                <a:ea typeface="新細明體" charset="-120"/>
              </a:rPr>
              <a:t>Erreur</a:t>
            </a:r>
            <a:r>
              <a:rPr lang="en-US" altLang="zh-TW" sz="2000" b="1" dirty="0" smtClean="0">
                <a:ea typeface="新細明體" charset="-120"/>
              </a:rPr>
              <a:t> de </a:t>
            </a:r>
            <a:r>
              <a:rPr lang="en-US" altLang="zh-TW" sz="2000" b="1" dirty="0" err="1" smtClean="0">
                <a:ea typeface="新細明體" charset="-120"/>
              </a:rPr>
              <a:t>mesure</a:t>
            </a:r>
            <a:endParaRPr lang="en-US" altLang="zh-TW" sz="2000" b="1" dirty="0" smtClean="0">
              <a:ea typeface="新細明體" charset="-120"/>
            </a:endParaRPr>
          </a:p>
          <a:p>
            <a:pPr lvl="1"/>
            <a:r>
              <a:rPr lang="en-GB" altLang="zh-TW" sz="2000" dirty="0" err="1" smtClean="0">
                <a:ea typeface="新細明體" charset="-120"/>
              </a:rPr>
              <a:t>Erreur</a:t>
            </a:r>
            <a:r>
              <a:rPr lang="en-GB" altLang="zh-TW" sz="2000" dirty="0" smtClean="0">
                <a:ea typeface="新細明體" charset="-120"/>
              </a:rPr>
              <a:t> de </a:t>
            </a:r>
            <a:r>
              <a:rPr lang="en-GB" altLang="zh-TW" sz="2000" dirty="0" err="1" smtClean="0">
                <a:ea typeface="新細明體" charset="-120"/>
              </a:rPr>
              <a:t>mesure</a:t>
            </a:r>
            <a:r>
              <a:rPr lang="en-GB" altLang="zh-TW" sz="2000" dirty="0" smtClean="0">
                <a:ea typeface="新細明體" charset="-120"/>
              </a:rPr>
              <a:t> : </a:t>
            </a:r>
            <a:r>
              <a:rPr lang="en-GB" altLang="zh-TW" sz="2000" dirty="0" err="1" smtClean="0">
                <a:ea typeface="新細明體" charset="-120"/>
              </a:rPr>
              <a:t>valeur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mesurée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ou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observée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s’écarte</a:t>
            </a:r>
            <a:r>
              <a:rPr lang="en-GB" altLang="zh-TW" sz="2000" dirty="0" smtClean="0">
                <a:ea typeface="新細明體" charset="-120"/>
              </a:rPr>
              <a:t> de la </a:t>
            </a:r>
            <a:r>
              <a:rPr lang="en-GB" altLang="zh-TW" sz="2000" dirty="0" err="1" smtClean="0">
                <a:ea typeface="新細明體" charset="-120"/>
              </a:rPr>
              <a:t>vraie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valeur</a:t>
            </a:r>
            <a:r>
              <a:rPr lang="en-GB" altLang="zh-TW" sz="2000" dirty="0" smtClean="0">
                <a:ea typeface="新細明體" charset="-120"/>
              </a:rPr>
              <a:t> de </a:t>
            </a:r>
            <a:r>
              <a:rPr lang="en-GB" altLang="zh-TW" sz="2000" dirty="0" err="1" smtClean="0">
                <a:ea typeface="新細明體" charset="-120"/>
              </a:rPr>
              <a:t>l’unité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d’échantillonnage</a:t>
            </a:r>
            <a:endParaRPr lang="en-GB" altLang="zh-TW" sz="2000" dirty="0" smtClean="0">
              <a:ea typeface="新細明體" charset="-120"/>
            </a:endParaRPr>
          </a:p>
          <a:p>
            <a:pPr lvl="1"/>
            <a:r>
              <a:rPr lang="en-GB" altLang="zh-TW" sz="2000" dirty="0" smtClean="0">
                <a:ea typeface="新細明體" charset="-120"/>
              </a:rPr>
              <a:t>Cause  1 : </a:t>
            </a:r>
            <a:r>
              <a:rPr lang="en-GB" altLang="zh-TW" sz="2000" dirty="0" err="1" smtClean="0">
                <a:ea typeface="新細明體" charset="-120"/>
              </a:rPr>
              <a:t>définition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smtClean="0">
                <a:ea typeface="新細明體" charset="-120"/>
              </a:rPr>
              <a:t>des </a:t>
            </a:r>
            <a:r>
              <a:rPr lang="en-GB" altLang="zh-TW" sz="2000" dirty="0" smtClean="0">
                <a:ea typeface="新細明體" charset="-120"/>
              </a:rPr>
              <a:t>concepts </a:t>
            </a:r>
            <a:r>
              <a:rPr lang="en-GB" altLang="zh-TW" sz="2000" dirty="0" err="1" smtClean="0">
                <a:ea typeface="新細明體" charset="-120"/>
              </a:rPr>
              <a:t>erronées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 impact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sur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le cadre de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sondage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et les questionnaires 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erreur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de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couverture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et de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mesure</a:t>
            </a:r>
            <a:r>
              <a:rPr lang="en-GB" altLang="zh-TW" sz="2000" dirty="0" smtClean="0">
                <a:ea typeface="新細明體" charset="-120"/>
              </a:rPr>
              <a:t> </a:t>
            </a:r>
          </a:p>
          <a:p>
            <a:pPr lvl="1"/>
            <a:r>
              <a:rPr lang="en-GB" altLang="zh-TW" sz="2000" dirty="0" smtClean="0">
                <a:ea typeface="新細明體" charset="-120"/>
              </a:rPr>
              <a:t>Cause 2 : </a:t>
            </a:r>
            <a:r>
              <a:rPr lang="en-GB" altLang="zh-TW" sz="2000" dirty="0" err="1" smtClean="0">
                <a:ea typeface="新細明體" charset="-120"/>
              </a:rPr>
              <a:t>manque</a:t>
            </a:r>
            <a:r>
              <a:rPr lang="en-GB" altLang="zh-TW" sz="2000" dirty="0" smtClean="0">
                <a:ea typeface="新細明體" charset="-120"/>
              </a:rPr>
              <a:t> de </a:t>
            </a:r>
            <a:r>
              <a:rPr lang="en-GB" altLang="zh-TW" sz="2000" dirty="0" err="1" smtClean="0">
                <a:ea typeface="新細明體" charset="-120"/>
              </a:rPr>
              <a:t>clarté</a:t>
            </a:r>
            <a:r>
              <a:rPr lang="en-GB" altLang="zh-TW" sz="2000" dirty="0" smtClean="0">
                <a:ea typeface="新細明體" charset="-120"/>
              </a:rPr>
              <a:t> et de </a:t>
            </a:r>
            <a:r>
              <a:rPr lang="en-GB" altLang="zh-TW" sz="2000" dirty="0" err="1" smtClean="0">
                <a:ea typeface="新細明體" charset="-120"/>
              </a:rPr>
              <a:t>précision</a:t>
            </a:r>
            <a:r>
              <a:rPr lang="en-GB" altLang="zh-TW" sz="2000" dirty="0" smtClean="0">
                <a:ea typeface="新細明體" charset="-120"/>
              </a:rPr>
              <a:t> des instructions et </a:t>
            </a:r>
            <a:r>
              <a:rPr lang="en-GB" altLang="zh-TW" sz="2000" dirty="0" err="1" smtClean="0">
                <a:ea typeface="新細明體" charset="-120"/>
              </a:rPr>
              <a:t>enquêteurs</a:t>
            </a:r>
            <a:r>
              <a:rPr lang="en-GB" altLang="zh-TW" sz="2000" dirty="0" smtClean="0">
                <a:ea typeface="新細明體" charset="-120"/>
              </a:rPr>
              <a:t> mal </a:t>
            </a:r>
            <a:r>
              <a:rPr lang="en-GB" altLang="zh-TW" sz="2000" dirty="0" err="1" smtClean="0">
                <a:ea typeface="新細明體" charset="-120"/>
              </a:rPr>
              <a:t>formés</a:t>
            </a:r>
            <a:endParaRPr lang="en-GB" altLang="zh-TW" sz="2000" dirty="0" smtClean="0">
              <a:ea typeface="新細明體" charset="-120"/>
            </a:endParaRPr>
          </a:p>
          <a:p>
            <a:pPr lvl="1"/>
            <a:r>
              <a:rPr lang="en-GB" altLang="zh-TW" sz="2000" dirty="0" smtClean="0">
                <a:ea typeface="新細明體" charset="-120"/>
              </a:rPr>
              <a:t>Cause 3 : </a:t>
            </a:r>
            <a:r>
              <a:rPr lang="en-GB" altLang="zh-TW" sz="2000" dirty="0" err="1" smtClean="0">
                <a:ea typeface="新細明體" charset="-120"/>
              </a:rPr>
              <a:t>imprécision</a:t>
            </a:r>
            <a:r>
              <a:rPr lang="en-GB" altLang="zh-TW" sz="2000" dirty="0" smtClean="0">
                <a:ea typeface="新細明體" charset="-120"/>
              </a:rPr>
              <a:t> pour </a:t>
            </a:r>
            <a:r>
              <a:rPr lang="en-GB" altLang="zh-TW" sz="2000" dirty="0" err="1" smtClean="0">
                <a:ea typeface="新細明體" charset="-120"/>
              </a:rPr>
              <a:t>certaines</a:t>
            </a:r>
            <a:r>
              <a:rPr lang="en-GB" altLang="zh-TW" sz="2000" dirty="0" smtClean="0">
                <a:ea typeface="新細明體" charset="-120"/>
              </a:rPr>
              <a:t> variables </a:t>
            </a:r>
            <a:r>
              <a:rPr lang="en-GB" altLang="zh-TW" sz="2000" dirty="0" err="1" smtClean="0">
                <a:ea typeface="新細明體" charset="-120"/>
              </a:rPr>
              <a:t>particulières</a:t>
            </a:r>
            <a:r>
              <a:rPr lang="en-GB" altLang="zh-TW" sz="2000" dirty="0" smtClean="0">
                <a:ea typeface="新細明體" charset="-120"/>
              </a:rPr>
              <a:t> (</a:t>
            </a:r>
            <a:r>
              <a:rPr lang="en-GB" altLang="zh-TW" sz="2000" dirty="0" err="1" smtClean="0">
                <a:ea typeface="新細明體" charset="-120"/>
              </a:rPr>
              <a:t>âge</a:t>
            </a:r>
            <a:r>
              <a:rPr lang="en-GB" altLang="zh-TW" sz="2000" dirty="0" smtClean="0">
                <a:ea typeface="新細明體" charset="-120"/>
              </a:rPr>
              <a:t> en </a:t>
            </a:r>
            <a:r>
              <a:rPr lang="en-GB" altLang="zh-TW" sz="2000" dirty="0" err="1" smtClean="0">
                <a:ea typeface="新細明體" charset="-120"/>
              </a:rPr>
              <a:t>Afrique</a:t>
            </a:r>
            <a:r>
              <a:rPr lang="en-GB" altLang="zh-TW" sz="2000" dirty="0" smtClean="0">
                <a:ea typeface="新細明體" charset="-120"/>
              </a:rPr>
              <a:t>, </a:t>
            </a:r>
            <a:r>
              <a:rPr lang="en-GB" altLang="zh-TW" sz="2000" dirty="0" err="1" smtClean="0">
                <a:ea typeface="新細明體" charset="-120"/>
              </a:rPr>
              <a:t>superficie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cultivée</a:t>
            </a:r>
            <a:r>
              <a:rPr lang="en-GB" altLang="zh-TW" sz="2000" dirty="0" smtClean="0">
                <a:ea typeface="新細明體" charset="-120"/>
              </a:rPr>
              <a:t>)</a:t>
            </a:r>
          </a:p>
          <a:p>
            <a:pPr marL="933450" lvl="1" indent="-533400"/>
            <a:r>
              <a:rPr lang="en-GB" sz="2000" dirty="0" smtClean="0"/>
              <a:t>Cause 4 : </a:t>
            </a:r>
            <a:r>
              <a:rPr lang="en-GB" sz="2000" dirty="0" err="1" smtClean="0"/>
              <a:t>défaillances</a:t>
            </a:r>
            <a:r>
              <a:rPr lang="en-GB" sz="2000" dirty="0" smtClean="0"/>
              <a:t> des </a:t>
            </a:r>
            <a:r>
              <a:rPr lang="en-GB" sz="2000" dirty="0" err="1" smtClean="0"/>
              <a:t>appareils</a:t>
            </a:r>
            <a:r>
              <a:rPr lang="en-GB" sz="2000" dirty="0" smtClean="0"/>
              <a:t> de </a:t>
            </a:r>
            <a:r>
              <a:rPr lang="en-GB" sz="2000" dirty="0" err="1" smtClean="0"/>
              <a:t>mesure</a:t>
            </a:r>
            <a:r>
              <a:rPr lang="en-GB" sz="2000" dirty="0" smtClean="0"/>
              <a:t> (</a:t>
            </a:r>
            <a:r>
              <a:rPr lang="en-GB" sz="2000" dirty="0" err="1" smtClean="0"/>
              <a:t>boussole</a:t>
            </a:r>
            <a:r>
              <a:rPr lang="en-GB" sz="2000" dirty="0" smtClean="0"/>
              <a:t>, GPS) </a:t>
            </a:r>
          </a:p>
          <a:p>
            <a:pPr marL="933450" lvl="1" indent="-533400"/>
            <a:r>
              <a:rPr lang="en-GB" sz="2000" dirty="0" smtClean="0"/>
              <a:t>Cause 5 : </a:t>
            </a:r>
            <a:r>
              <a:rPr lang="en-GB" sz="2000" dirty="0" err="1" smtClean="0"/>
              <a:t>erreurs</a:t>
            </a:r>
            <a:r>
              <a:rPr lang="en-GB" sz="2000" dirty="0" smtClean="0"/>
              <a:t> </a:t>
            </a:r>
            <a:r>
              <a:rPr lang="en-GB" sz="2000" dirty="0" err="1" smtClean="0"/>
              <a:t>introduites</a:t>
            </a:r>
            <a:r>
              <a:rPr lang="en-GB" sz="2000" dirty="0" smtClean="0"/>
              <a:t> par le </a:t>
            </a:r>
            <a:r>
              <a:rPr lang="en-GB" sz="2000" dirty="0" err="1" smtClean="0"/>
              <a:t>déclarant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1C63-B2A0-472E-B1FD-7E2A6FD38FA8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815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traitement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smtClean="0"/>
              <a:t>de codification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saisie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programmation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d’estimation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Mauvaise</a:t>
            </a:r>
            <a:r>
              <a:rPr lang="en-US" sz="2000" dirty="0" smtClean="0"/>
              <a:t> </a:t>
            </a:r>
            <a:r>
              <a:rPr lang="en-US" sz="2000" dirty="0" err="1" smtClean="0"/>
              <a:t>formule</a:t>
            </a:r>
            <a:r>
              <a:rPr lang="en-US" sz="2000" dirty="0" smtClean="0"/>
              <a:t> des </a:t>
            </a:r>
            <a:r>
              <a:rPr lang="en-US" sz="2000" dirty="0" err="1" smtClean="0"/>
              <a:t>pondérations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Mauvaise</a:t>
            </a:r>
            <a:r>
              <a:rPr lang="en-US" sz="2000" dirty="0" smtClean="0"/>
              <a:t> application de </a:t>
            </a:r>
            <a:r>
              <a:rPr lang="en-US" sz="2000" dirty="0" err="1" smtClean="0"/>
              <a:t>bonne</a:t>
            </a:r>
            <a:r>
              <a:rPr lang="en-US" sz="2000" dirty="0" smtClean="0"/>
              <a:t> </a:t>
            </a:r>
            <a:r>
              <a:rPr lang="en-US" sz="2000" dirty="0" err="1" smtClean="0"/>
              <a:t>formule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Formule</a:t>
            </a:r>
            <a:r>
              <a:rPr lang="en-US" sz="2000" dirty="0" smtClean="0"/>
              <a:t> non </a:t>
            </a:r>
            <a:r>
              <a:rPr lang="en-US" sz="2000" dirty="0" err="1" smtClean="0"/>
              <a:t>adaptée</a:t>
            </a:r>
            <a:r>
              <a:rPr lang="en-US" sz="2000" dirty="0" smtClean="0"/>
              <a:t> au plan </a:t>
            </a:r>
            <a:r>
              <a:rPr lang="en-US" sz="2000" dirty="0" err="1" smtClean="0"/>
              <a:t>d’échantillonnage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BE71-77FE-4CA0-B9A4-BA8EB84A058F}" type="slidenum">
              <a:rPr lang="en-US"/>
              <a:pPr/>
              <a:t>13</a:t>
            </a:fld>
            <a:endParaRPr lang="en-US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858180" cy="976330"/>
          </a:xfrm>
        </p:spPr>
        <p:txBody>
          <a:bodyPr/>
          <a:lstStyle/>
          <a:p>
            <a:pPr algn="ctr"/>
            <a:r>
              <a:rPr lang="en-US" sz="2800" dirty="0" smtClean="0"/>
              <a:t>EVALUATION DES ERREURS AUTRES QUE D’ECHANTILLONNAGE</a:t>
            </a:r>
            <a:endParaRPr lang="en-GB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r>
              <a:rPr lang="en-US" sz="2000" dirty="0" smtClean="0"/>
              <a:t>Il </a:t>
            </a:r>
            <a:r>
              <a:rPr lang="en-US" sz="2000" dirty="0" err="1" smtClean="0"/>
              <a:t>est</a:t>
            </a:r>
            <a:r>
              <a:rPr lang="en-US" sz="2000" dirty="0" smtClean="0"/>
              <a:t> impossible </a:t>
            </a:r>
            <a:r>
              <a:rPr lang="en-US" sz="2000" dirty="0" err="1" smtClean="0"/>
              <a:t>d’évaluer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toutes</a:t>
            </a:r>
            <a:r>
              <a:rPr lang="en-US" sz="2000" dirty="0" smtClean="0"/>
              <a:t> les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autres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d’échantillonnage</a:t>
            </a:r>
            <a:endParaRPr lang="en-US" sz="2000" dirty="0" smtClean="0"/>
          </a:p>
          <a:p>
            <a:r>
              <a:rPr lang="en-US" sz="2000" dirty="0" err="1" smtClean="0"/>
              <a:t>Possibilité</a:t>
            </a:r>
            <a:r>
              <a:rPr lang="en-US" sz="2000" dirty="0" smtClean="0"/>
              <a:t> </a:t>
            </a:r>
            <a:r>
              <a:rPr lang="en-US" sz="2000" dirty="0" err="1" smtClean="0"/>
              <a:t>d’étudier</a:t>
            </a:r>
            <a:r>
              <a:rPr lang="en-US" sz="2000" dirty="0" smtClean="0"/>
              <a:t> et </a:t>
            </a:r>
            <a:r>
              <a:rPr lang="en-US" sz="2000" dirty="0" err="1" smtClean="0"/>
              <a:t>d’évaluer</a:t>
            </a:r>
            <a:r>
              <a:rPr lang="en-US" sz="2000" dirty="0" smtClean="0"/>
              <a:t> les </a:t>
            </a:r>
            <a:r>
              <a:rPr lang="en-US" sz="2000" dirty="0" err="1" smtClean="0"/>
              <a:t>composantes</a:t>
            </a:r>
            <a:r>
              <a:rPr lang="en-US" sz="2000" dirty="0" smtClean="0"/>
              <a:t> de </a:t>
            </a:r>
            <a:r>
              <a:rPr lang="en-US" sz="2000" dirty="0" err="1" smtClean="0"/>
              <a:t>certaines</a:t>
            </a:r>
            <a:r>
              <a:rPr lang="en-US" sz="2000" dirty="0" smtClean="0"/>
              <a:t> </a:t>
            </a:r>
            <a:r>
              <a:rPr lang="en-US" sz="2000" dirty="0" err="1" smtClean="0"/>
              <a:t>d’entre</a:t>
            </a:r>
            <a:r>
              <a:rPr lang="en-US" sz="2000" dirty="0" smtClean="0"/>
              <a:t> </a:t>
            </a:r>
            <a:r>
              <a:rPr lang="en-US" sz="2000" dirty="0" err="1" smtClean="0"/>
              <a:t>elles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VERIFICATION DE LA COHERENCE</a:t>
            </a:r>
            <a:endParaRPr lang="en-US" sz="2000" b="1" dirty="0"/>
          </a:p>
          <a:p>
            <a:r>
              <a:rPr lang="en-US" sz="2000" dirty="0" err="1" smtClean="0"/>
              <a:t>Introduire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questionnaires des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</a:t>
            </a:r>
            <a:r>
              <a:rPr lang="en-US" sz="2000" dirty="0" err="1" smtClean="0"/>
              <a:t>accessoires</a:t>
            </a:r>
            <a:r>
              <a:rPr lang="en-US" sz="2000" dirty="0" smtClean="0"/>
              <a:t> </a:t>
            </a:r>
            <a:r>
              <a:rPr lang="en-US" sz="2000" dirty="0" err="1" smtClean="0"/>
              <a:t>permettant</a:t>
            </a:r>
            <a:r>
              <a:rPr lang="en-US" sz="2000" dirty="0" smtClean="0"/>
              <a:t> de </a:t>
            </a:r>
            <a:r>
              <a:rPr lang="en-US" sz="2000" dirty="0" err="1" smtClean="0"/>
              <a:t>vérifier</a:t>
            </a:r>
            <a:r>
              <a:rPr lang="en-US" sz="2000" dirty="0" smtClean="0"/>
              <a:t> la </a:t>
            </a:r>
            <a:r>
              <a:rPr lang="en-US" sz="2000" dirty="0" err="1" smtClean="0"/>
              <a:t>qualité</a:t>
            </a:r>
            <a:r>
              <a:rPr lang="en-US" sz="2000" dirty="0" smtClean="0"/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données</a:t>
            </a:r>
            <a:r>
              <a:rPr lang="en-US" sz="2000" dirty="0" smtClean="0"/>
              <a:t> (</a:t>
            </a:r>
            <a:r>
              <a:rPr lang="en-US" sz="2000" dirty="0" err="1" smtClean="0"/>
              <a:t>nombre</a:t>
            </a:r>
            <a:r>
              <a:rPr lang="en-US" sz="2000" dirty="0" smtClean="0"/>
              <a:t> de </a:t>
            </a:r>
            <a:r>
              <a:rPr lang="en-US" sz="2000" dirty="0" err="1" smtClean="0"/>
              <a:t>parcelles</a:t>
            </a:r>
            <a:r>
              <a:rPr lang="en-US" sz="2000" dirty="0" smtClean="0"/>
              <a:t> et </a:t>
            </a:r>
            <a:r>
              <a:rPr lang="en-US" sz="2000" dirty="0" err="1" smtClean="0"/>
              <a:t>mesures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chaque</a:t>
            </a:r>
            <a:r>
              <a:rPr lang="en-US" sz="2000" dirty="0" smtClean="0"/>
              <a:t> </a:t>
            </a:r>
            <a:r>
              <a:rPr lang="en-US" sz="2000" dirty="0" err="1" smtClean="0"/>
              <a:t>parcelle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Appliquer</a:t>
            </a:r>
            <a:r>
              <a:rPr lang="en-US" sz="2000" dirty="0" smtClean="0"/>
              <a:t> à un </a:t>
            </a:r>
            <a:r>
              <a:rPr lang="en-US" sz="2000" dirty="0" err="1" smtClean="0"/>
              <a:t>sous-groupe</a:t>
            </a:r>
            <a:r>
              <a:rPr lang="en-US" sz="2000" dirty="0" smtClean="0"/>
              <a:t> </a:t>
            </a:r>
            <a:r>
              <a:rPr lang="en-US" sz="2000" dirty="0" err="1" smtClean="0"/>
              <a:t>d’unité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d’échantillonage</a:t>
            </a:r>
            <a:r>
              <a:rPr lang="en-US" sz="2000" dirty="0" smtClean="0"/>
              <a:t> (</a:t>
            </a:r>
            <a:r>
              <a:rPr lang="en-US" sz="2000" dirty="0" err="1" smtClean="0"/>
              <a:t>déclaration</a:t>
            </a:r>
            <a:r>
              <a:rPr lang="en-US" sz="2000" dirty="0" smtClean="0"/>
              <a:t> de la production avec les </a:t>
            </a:r>
            <a:r>
              <a:rPr lang="en-US" sz="2000" dirty="0" err="1" smtClean="0"/>
              <a:t>mesures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rendement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Au </a:t>
            </a:r>
            <a:r>
              <a:rPr lang="en-US" sz="2000" dirty="0" err="1" smtClean="0"/>
              <a:t>stade</a:t>
            </a:r>
            <a:r>
              <a:rPr lang="en-US" sz="2000" dirty="0" smtClean="0"/>
              <a:t> du </a:t>
            </a:r>
            <a:r>
              <a:rPr lang="en-US" sz="2000" dirty="0" err="1" smtClean="0"/>
              <a:t>traitement</a:t>
            </a:r>
            <a:r>
              <a:rPr lang="en-US" sz="2000" dirty="0" smtClean="0"/>
              <a:t> : </a:t>
            </a:r>
            <a:r>
              <a:rPr lang="en-US" sz="2000" dirty="0" err="1" smtClean="0"/>
              <a:t>vérification</a:t>
            </a:r>
            <a:r>
              <a:rPr lang="en-US" sz="2000" dirty="0" smtClean="0"/>
              <a:t> </a:t>
            </a:r>
            <a:r>
              <a:rPr lang="en-US" sz="2000" dirty="0" err="1" smtClean="0"/>
              <a:t>croisée</a:t>
            </a:r>
            <a:r>
              <a:rPr lang="en-US" sz="2000" dirty="0" smtClean="0"/>
              <a:t> de variable (age et </a:t>
            </a:r>
            <a:r>
              <a:rPr lang="en-US" sz="2000" dirty="0" err="1" smtClean="0"/>
              <a:t>statut</a:t>
            </a:r>
            <a:r>
              <a:rPr lang="en-US" sz="2000" dirty="0" smtClean="0"/>
              <a:t> </a:t>
            </a:r>
            <a:r>
              <a:rPr lang="en-US" sz="2000" dirty="0" err="1" smtClean="0"/>
              <a:t>matrimoniale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BE71-77FE-4CA0-B9A4-BA8EB84A058F}" type="slidenum">
              <a:rPr lang="en-US"/>
              <a:pPr/>
              <a:t>14</a:t>
            </a:fld>
            <a:endParaRPr lang="en-US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858180" cy="976330"/>
          </a:xfrm>
        </p:spPr>
        <p:txBody>
          <a:bodyPr/>
          <a:lstStyle/>
          <a:p>
            <a:pPr algn="ctr"/>
            <a:r>
              <a:rPr lang="en-US" sz="2800" dirty="0" smtClean="0"/>
              <a:t>EVALUATION DES ERREURS AUTRES QUE D’ECHANTILLONNAGE (suite)</a:t>
            </a:r>
            <a:endParaRPr lang="en-GB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r>
              <a:rPr lang="en-US" sz="2000" b="1" dirty="0" smtClean="0"/>
              <a:t>CONTROLE/VERIFICATION DE L’ECHANTILLON</a:t>
            </a:r>
            <a:endParaRPr lang="en-US" sz="2000" b="1" dirty="0"/>
          </a:p>
          <a:p>
            <a:r>
              <a:rPr lang="fr-FR" sz="2000" dirty="0" smtClean="0"/>
              <a:t>Faire le travail deux fois à différentes étapes pour pouvoir détecter et rectifier plus facilement</a:t>
            </a:r>
          </a:p>
          <a:p>
            <a:r>
              <a:rPr lang="fr-FR" sz="2000" dirty="0" smtClean="0"/>
              <a:t>Vérification sur une partie de l’échantillon par des agents expérimentés / détection des erreurs et de leur ampleur </a:t>
            </a:r>
            <a:endParaRPr lang="en-US" sz="2000" dirty="0"/>
          </a:p>
          <a:p>
            <a:r>
              <a:rPr lang="en-US" sz="2000" dirty="0" err="1" smtClean="0"/>
              <a:t>Contrainte</a:t>
            </a:r>
            <a:r>
              <a:rPr lang="en-US" sz="2000" dirty="0" smtClean="0"/>
              <a:t> de </a:t>
            </a:r>
            <a:r>
              <a:rPr lang="en-US" sz="2000" dirty="0" err="1" smtClean="0"/>
              <a:t>vérification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</a:t>
            </a:r>
            <a:r>
              <a:rPr lang="en-US" sz="2000" dirty="0" err="1" smtClean="0"/>
              <a:t>sous-échantillons</a:t>
            </a:r>
            <a:r>
              <a:rPr lang="en-US" sz="2000" dirty="0" smtClean="0"/>
              <a:t> =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détectées</a:t>
            </a:r>
            <a:r>
              <a:rPr lang="en-US" sz="2000" dirty="0" smtClean="0"/>
              <a:t> pour 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partie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l’échantillon</a:t>
            </a:r>
            <a:endParaRPr lang="en-US" sz="2000" dirty="0" smtClean="0"/>
          </a:p>
          <a:p>
            <a:r>
              <a:rPr lang="en-US" sz="2000" dirty="0" smtClean="0"/>
              <a:t>Solution : 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découper</a:t>
            </a:r>
            <a:r>
              <a:rPr lang="en-US" sz="2000" dirty="0" smtClean="0"/>
              <a:t> les </a:t>
            </a:r>
            <a:r>
              <a:rPr lang="en-US" sz="2000" dirty="0" err="1" smtClean="0"/>
              <a:t>différentes</a:t>
            </a:r>
            <a:r>
              <a:rPr lang="en-US" sz="2000" dirty="0" smtClean="0"/>
              <a:t> parties du </a:t>
            </a:r>
            <a:r>
              <a:rPr lang="en-US" sz="2000" dirty="0" smtClean="0"/>
              <a:t>questionnaire, </a:t>
            </a:r>
            <a:r>
              <a:rPr lang="en-US" sz="2000" dirty="0" smtClean="0"/>
              <a:t>(ii) </a:t>
            </a:r>
            <a:r>
              <a:rPr lang="en-US" sz="2000" dirty="0" err="1" smtClean="0"/>
              <a:t>vérifier</a:t>
            </a:r>
            <a:r>
              <a:rPr lang="en-US" sz="2000" dirty="0" smtClean="0"/>
              <a:t> </a:t>
            </a:r>
            <a:r>
              <a:rPr lang="en-US" sz="2000" dirty="0" smtClean="0"/>
              <a:t>par </a:t>
            </a:r>
            <a:r>
              <a:rPr lang="en-US" sz="2000" dirty="0" err="1" smtClean="0"/>
              <a:t>sous-échnatillon</a:t>
            </a:r>
            <a:r>
              <a:rPr lang="en-US" sz="2000" dirty="0" smtClean="0"/>
              <a:t>, (iii) </a:t>
            </a:r>
            <a:r>
              <a:rPr lang="en-US" sz="2000" dirty="0" err="1" smtClean="0"/>
              <a:t>vérifier</a:t>
            </a:r>
            <a:r>
              <a:rPr lang="en-US" sz="2000" dirty="0" smtClean="0"/>
              <a:t> la </a:t>
            </a:r>
            <a:r>
              <a:rPr lang="en-US" sz="2000" dirty="0" err="1" smtClean="0"/>
              <a:t>totalité</a:t>
            </a:r>
            <a:r>
              <a:rPr lang="en-US" sz="2000" dirty="0" smtClean="0"/>
              <a:t> du questionnaire </a:t>
            </a:r>
            <a:r>
              <a:rPr lang="en-US" sz="2000" dirty="0" smtClean="0"/>
              <a:t>d’un </a:t>
            </a:r>
            <a:r>
              <a:rPr lang="en-US" sz="2000" dirty="0" err="1" smtClean="0"/>
              <a:t>sous-groupe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smtClean="0"/>
              <a:t>le </a:t>
            </a:r>
            <a:r>
              <a:rPr lang="en-US" sz="2000" dirty="0" err="1" smtClean="0"/>
              <a:t>taux</a:t>
            </a:r>
            <a:r>
              <a:rPr lang="en-US" sz="2000" dirty="0" smtClean="0"/>
              <a:t> </a:t>
            </a:r>
            <a:r>
              <a:rPr lang="en-US" sz="2000" dirty="0" err="1" smtClean="0"/>
              <a:t>d’erreur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supérieur</a:t>
            </a:r>
            <a:r>
              <a:rPr lang="en-US" sz="2000" dirty="0" smtClean="0"/>
              <a:t> à un </a:t>
            </a:r>
            <a:r>
              <a:rPr lang="en-US" sz="2000" dirty="0" err="1" smtClean="0"/>
              <a:t>niveau</a:t>
            </a:r>
            <a:r>
              <a:rPr lang="en-US" sz="2000" dirty="0" smtClean="0"/>
              <a:t> </a:t>
            </a:r>
            <a:r>
              <a:rPr lang="en-US" sz="2000" dirty="0" err="1" smtClean="0"/>
              <a:t>spécifié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BE71-77FE-4CA0-B9A4-BA8EB84A058F}" type="slidenum">
              <a:rPr lang="en-US"/>
              <a:pPr/>
              <a:t>15</a:t>
            </a:fld>
            <a:endParaRPr lang="en-US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858180" cy="976330"/>
          </a:xfrm>
        </p:spPr>
        <p:txBody>
          <a:bodyPr/>
          <a:lstStyle/>
          <a:p>
            <a:pPr algn="ctr"/>
            <a:r>
              <a:rPr lang="en-US" sz="2800" dirty="0" smtClean="0"/>
              <a:t>EVALUATION DES ERREURS AUTRES QUE D’ECHANTILLONNAGE (suite)</a:t>
            </a:r>
            <a:endParaRPr lang="en-GB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r>
              <a:rPr lang="en-US" sz="2000" b="1" dirty="0" smtClean="0"/>
              <a:t>VERIFICATION POSTERIEURE A L’ENQUÊTE/ NOUVELLE ENTREVUE </a:t>
            </a:r>
            <a:endParaRPr lang="en-US" sz="2000" b="1" dirty="0"/>
          </a:p>
          <a:p>
            <a:r>
              <a:rPr lang="fr-FR" sz="2000" dirty="0" smtClean="0"/>
              <a:t>Sélectionner un sous-échantillon et à procéder à une nouvelle énumération avec personnel mieux formé / mêmes concepts</a:t>
            </a:r>
          </a:p>
          <a:p>
            <a:r>
              <a:rPr lang="fr-FR" sz="2000" dirty="0" smtClean="0"/>
              <a:t>Opération immédiate après la principale/ éviter les effets de conditionnement</a:t>
            </a:r>
            <a:endParaRPr lang="en-US" sz="2000" dirty="0"/>
          </a:p>
          <a:p>
            <a:r>
              <a:rPr lang="en-US" sz="2000" dirty="0" err="1" smtClean="0"/>
              <a:t>Opération</a:t>
            </a:r>
            <a:r>
              <a:rPr lang="en-US" sz="2000" dirty="0" smtClean="0"/>
              <a:t> pour </a:t>
            </a:r>
            <a:r>
              <a:rPr lang="en-US" sz="2000" dirty="0" err="1" smtClean="0"/>
              <a:t>détecter</a:t>
            </a:r>
            <a:r>
              <a:rPr lang="en-US" sz="2000" dirty="0" smtClean="0"/>
              <a:t> les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couverture</a:t>
            </a:r>
            <a:r>
              <a:rPr lang="en-US" sz="2000" dirty="0" smtClean="0"/>
              <a:t> et les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contenu</a:t>
            </a:r>
            <a:endParaRPr lang="en-US" sz="2000" dirty="0" smtClean="0"/>
          </a:p>
          <a:p>
            <a:r>
              <a:rPr lang="en-US" sz="2000" dirty="0" err="1" smtClean="0"/>
              <a:t>Comparaison</a:t>
            </a:r>
            <a:r>
              <a:rPr lang="en-US" sz="2000" dirty="0" smtClean="0"/>
              <a:t> des </a:t>
            </a:r>
            <a:r>
              <a:rPr lang="en-US" sz="2000" dirty="0" err="1" smtClean="0"/>
              <a:t>données</a:t>
            </a:r>
            <a:r>
              <a:rPr lang="en-US" sz="2000" dirty="0" smtClean="0"/>
              <a:t> </a:t>
            </a:r>
            <a:r>
              <a:rPr lang="en-US" sz="2000" dirty="0" err="1" smtClean="0"/>
              <a:t>unitaires</a:t>
            </a:r>
            <a:r>
              <a:rPr lang="en-US" sz="2000" dirty="0" smtClean="0"/>
              <a:t> des 2 </a:t>
            </a:r>
            <a:r>
              <a:rPr lang="en-US" sz="2000" dirty="0" err="1" smtClean="0"/>
              <a:t>énumérations</a:t>
            </a:r>
            <a:r>
              <a:rPr lang="en-US" sz="2000" dirty="0" smtClean="0"/>
              <a:t>; </a:t>
            </a:r>
            <a:r>
              <a:rPr lang="en-US" sz="2000" dirty="0" err="1" smtClean="0"/>
              <a:t>détection</a:t>
            </a:r>
            <a:r>
              <a:rPr lang="en-US" sz="2000" dirty="0" smtClean="0"/>
              <a:t> des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, </a:t>
            </a:r>
            <a:r>
              <a:rPr lang="en-US" sz="2000" dirty="0" err="1" smtClean="0"/>
              <a:t>analyser</a:t>
            </a:r>
            <a:r>
              <a:rPr lang="en-US" sz="2000" dirty="0" smtClean="0"/>
              <a:t> les causes, la nature et le type </a:t>
            </a:r>
            <a:r>
              <a:rPr lang="en-US" sz="2000" dirty="0" err="1" smtClean="0"/>
              <a:t>d’erreur</a:t>
            </a:r>
            <a:r>
              <a:rPr lang="en-US" sz="2000" dirty="0" smtClean="0"/>
              <a:t> </a:t>
            </a:r>
            <a:r>
              <a:rPr lang="en-US" sz="2000" dirty="0" err="1" smtClean="0"/>
              <a:t>autre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d’échantillonnage</a:t>
            </a:r>
            <a:endParaRPr lang="en-US" sz="2000" dirty="0" smtClean="0"/>
          </a:p>
          <a:p>
            <a:r>
              <a:rPr lang="en-US" sz="2000" dirty="0" err="1" smtClean="0"/>
              <a:t>Autre</a:t>
            </a:r>
            <a:r>
              <a:rPr lang="en-US" sz="2000" dirty="0" smtClean="0"/>
              <a:t> </a:t>
            </a:r>
            <a:r>
              <a:rPr lang="en-US" sz="2000" dirty="0" err="1" smtClean="0"/>
              <a:t>méthode</a:t>
            </a:r>
            <a:r>
              <a:rPr lang="en-US" sz="2000" dirty="0" smtClean="0"/>
              <a:t> : comparer les estimations issues des 2 </a:t>
            </a:r>
            <a:r>
              <a:rPr lang="en-US" sz="2000" dirty="0" err="1" smtClean="0"/>
              <a:t>enquêtes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BE71-77FE-4CA0-B9A4-BA8EB84A058F}" type="slidenum">
              <a:rPr lang="en-US"/>
              <a:pPr/>
              <a:t>16</a:t>
            </a:fld>
            <a:endParaRPr lang="en-US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858180" cy="976330"/>
          </a:xfrm>
        </p:spPr>
        <p:txBody>
          <a:bodyPr/>
          <a:lstStyle/>
          <a:p>
            <a:pPr algn="ctr"/>
            <a:r>
              <a:rPr lang="en-US" sz="2800" dirty="0" smtClean="0"/>
              <a:t>EVALUATION DES ERREURS AUTRES QUE D’ECHANTILLONNAGE (suite)</a:t>
            </a:r>
            <a:endParaRPr lang="en-GB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r>
              <a:rPr lang="en-US" sz="2000" b="1" dirty="0" smtClean="0"/>
              <a:t>METHODES DE CONTROLE DE QUALITE</a:t>
            </a:r>
            <a:endParaRPr lang="en-US" sz="2000" b="1" dirty="0"/>
          </a:p>
          <a:p>
            <a:r>
              <a:rPr lang="fr-FR" sz="2000" dirty="0" smtClean="0"/>
              <a:t>Vérification automatique de la qualité du travail des agents de saisie</a:t>
            </a:r>
          </a:p>
          <a:p>
            <a:r>
              <a:rPr lang="fr-FR" sz="2000" dirty="0" smtClean="0"/>
              <a:t>Méthode de la double saisie</a:t>
            </a:r>
            <a:endParaRPr lang="en-US" sz="2000" dirty="0"/>
          </a:p>
          <a:p>
            <a:r>
              <a:rPr lang="en-US" sz="2000" b="1" dirty="0" smtClean="0"/>
              <a:t>ETUDE DES ERREURS DE MEMOIRE</a:t>
            </a:r>
          </a:p>
          <a:p>
            <a:r>
              <a:rPr lang="fr-FR" sz="2000" dirty="0" smtClean="0"/>
              <a:t>liés à la longueur de la période sur laquelle porte la question </a:t>
            </a:r>
          </a:p>
          <a:p>
            <a:r>
              <a:rPr lang="fr-FR" sz="2000" dirty="0" smtClean="0"/>
              <a:t>et à l’intervalle entre cette période et la date de l’enquête.</a:t>
            </a:r>
          </a:p>
          <a:p>
            <a:r>
              <a:rPr lang="fr-FR" sz="2000" dirty="0" smtClean="0"/>
              <a:t>Solution : sélectionner une période de référence reflétant un intervalle approprié avant et proche de la date de l’enquête</a:t>
            </a:r>
          </a:p>
          <a:p>
            <a:r>
              <a:rPr lang="fr-FR" sz="2000" dirty="0" smtClean="0"/>
              <a:t>Solution : appliquer # périodes sur des sous-échantillons # et comparer les résultats</a:t>
            </a:r>
          </a:p>
          <a:p>
            <a:r>
              <a:rPr lang="fr-FR" sz="2000" dirty="0" smtClean="0"/>
              <a:t>Solution : rassembler des informations supplémentaires</a:t>
            </a:r>
            <a:endParaRPr lang="en-US" sz="2000" dirty="0"/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BE71-77FE-4CA0-B9A4-BA8EB84A058F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714356"/>
            <a:ext cx="7858180" cy="976330"/>
          </a:xfrm>
        </p:spPr>
        <p:txBody>
          <a:bodyPr/>
          <a:lstStyle/>
          <a:p>
            <a:pPr algn="ctr"/>
            <a:r>
              <a:rPr lang="en-US" sz="2800" dirty="0" smtClean="0"/>
              <a:t>EVALUATION DES ERREURS AUTRES QUE D’ECHANTILLONNAGE (suite)</a:t>
            </a:r>
            <a:endParaRPr lang="en-GB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05766" cy="4281510"/>
          </a:xfrm>
        </p:spPr>
        <p:txBody>
          <a:bodyPr/>
          <a:lstStyle/>
          <a:p>
            <a:r>
              <a:rPr lang="en-US" sz="2000" b="1" dirty="0" smtClean="0"/>
              <a:t>INTERPENETRATION DES ECHANTILLONS</a:t>
            </a:r>
            <a:endParaRPr lang="en-US" sz="2000" b="1" dirty="0"/>
          </a:p>
          <a:p>
            <a:r>
              <a:rPr lang="fr-FR" sz="2000" dirty="0" smtClean="0"/>
              <a:t>Tirer 2 ou plusieurs sous-échantillons de l’échantillon global permettant de donner des estimations valables des paramètres</a:t>
            </a:r>
          </a:p>
          <a:p>
            <a:r>
              <a:rPr lang="fr-FR" sz="2000" dirty="0" smtClean="0"/>
              <a:t>Appliquer pour détecter les biais d’enquêteurs, comparaison de diverses méthodes de mesure </a:t>
            </a:r>
            <a:endParaRPr lang="en-US" sz="2000" dirty="0"/>
          </a:p>
          <a:p>
            <a:r>
              <a:rPr lang="fr-FR" sz="2000" dirty="0" smtClean="0"/>
              <a:t>Comparaison des estimations des différents sous-échantillons</a:t>
            </a:r>
          </a:p>
          <a:p>
            <a:r>
              <a:rPr lang="fr-FR" sz="2000" dirty="0" smtClean="0"/>
              <a:t>Attention particulière aux SE dont les différences des estimation  ne peuvent raisonnablement être imputée à une erreur d’échantillonnage</a:t>
            </a:r>
            <a:endParaRPr lang="en-US" sz="2000" dirty="0"/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D3B1-C75B-4520-A98D-0A79DCD38314}" type="slidenum">
              <a:rPr lang="en-US"/>
              <a:pPr/>
              <a:t>18</a:t>
            </a:fld>
            <a:endParaRPr lang="en-US"/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071546"/>
            <a:ext cx="7924800" cy="833454"/>
          </a:xfrm>
        </p:spPr>
        <p:txBody>
          <a:bodyPr/>
          <a:lstStyle/>
          <a:p>
            <a:pPr algn="ctr"/>
            <a:r>
              <a:rPr lang="en-US" sz="2800" dirty="0"/>
              <a:t>Conclusions</a:t>
            </a:r>
            <a:endParaRPr lang="en-GB" sz="2800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Tenir dûment compte des erreurs autres que d’échantillonnage</a:t>
            </a:r>
          </a:p>
          <a:p>
            <a:r>
              <a:rPr lang="fr-FR" sz="2000" dirty="0" smtClean="0"/>
              <a:t>Si elles ne sont pas réduites, elles peuvent entraîner une très</a:t>
            </a:r>
          </a:p>
          <a:p>
            <a:r>
              <a:rPr lang="fr-FR" sz="2000" dirty="0" smtClean="0"/>
              <a:t>forte distorsion des résultats</a:t>
            </a:r>
            <a:endParaRPr lang="en-US" sz="2000" dirty="0" smtClean="0"/>
          </a:p>
          <a:p>
            <a:r>
              <a:rPr lang="fr-FR" sz="2000" dirty="0" smtClean="0"/>
              <a:t>Pour réduire ces erreurs, le meilleur moyen consiste à suivre les procédures appropriées à toutes les étapes du travail d’enquête (de la planification et de la sélection de l’échantillon jusqu’à l’analyse des résultats)</a:t>
            </a:r>
          </a:p>
          <a:p>
            <a:r>
              <a:rPr lang="fr-FR" sz="2000" dirty="0" smtClean="0"/>
              <a:t>veiller à ce que le personnel de terrain soit dûment formé et à mettre à l’essai les questions à poser, surtout celles qui n’ont pas été validées lors d’enquêtes précédentes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F37E-FD36-4FF6-84B5-4DCD8FB26D90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600" y="2565400"/>
            <a:ext cx="7194550" cy="27892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 smtClean="0"/>
              <a:t>MERCI DE VOTRE ATTENTION</a:t>
            </a:r>
            <a:endParaRPr lang="en-US" b="1" dirty="0"/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CB32-43D6-4D5C-8A5E-A6AC6E8C714E}" type="slidenum">
              <a:rPr lang="en-US"/>
              <a:pPr/>
              <a:t>2</a:t>
            </a:fld>
            <a:endParaRPr lang="en-US"/>
          </a:p>
        </p:txBody>
      </p:sp>
      <p:sp>
        <p:nvSpPr>
          <p:cNvPr id="209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INTRODUCTION</a:t>
            </a:r>
            <a:endParaRPr lang="en-GB" sz="28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2362200"/>
            <a:ext cx="8001056" cy="413863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err="1" smtClean="0"/>
              <a:t>Deux</a:t>
            </a:r>
            <a:r>
              <a:rPr lang="en-US" sz="2000" b="1" dirty="0" smtClean="0"/>
              <a:t> types </a:t>
            </a:r>
            <a:r>
              <a:rPr lang="en-US" sz="2000" b="1" dirty="0" err="1" smtClean="0"/>
              <a:t>d’erreurs</a:t>
            </a:r>
            <a:r>
              <a:rPr lang="en-US" sz="2000" b="1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i="1" dirty="0" err="1" smtClean="0"/>
              <a:t>Erreurs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d’échantillonnage</a:t>
            </a:r>
            <a:r>
              <a:rPr lang="en-US" sz="2000" b="1" i="1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affectent</a:t>
            </a:r>
            <a:r>
              <a:rPr lang="en-US" sz="2000" dirty="0" smtClean="0"/>
              <a:t> les estimations </a:t>
            </a:r>
            <a:r>
              <a:rPr lang="en-US" sz="2000" dirty="0" err="1" smtClean="0"/>
              <a:t>tirées</a:t>
            </a:r>
            <a:r>
              <a:rPr lang="en-US" sz="2000" dirty="0" smtClean="0"/>
              <a:t> d’un </a:t>
            </a:r>
            <a:r>
              <a:rPr lang="en-US" sz="2000" dirty="0" err="1" smtClean="0"/>
              <a:t>échantillon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probabiliste</a:t>
            </a:r>
            <a:r>
              <a:rPr lang="en-US" sz="2000" dirty="0" smtClean="0"/>
              <a:t> au lieu 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</a:t>
            </a:r>
            <a:r>
              <a:rPr lang="en-US" sz="2000" dirty="0" err="1" smtClean="0"/>
              <a:t>enquête</a:t>
            </a:r>
            <a:r>
              <a:rPr lang="en-US" sz="2000" dirty="0" smtClean="0"/>
              <a:t> exhaustive ;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 err="1" smtClean="0"/>
              <a:t>Erreurs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autre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d’échantillonnage</a:t>
            </a:r>
            <a:r>
              <a:rPr lang="en-US" sz="2000" b="1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surviennent</a:t>
            </a:r>
            <a:r>
              <a:rPr lang="en-US" sz="2000" dirty="0" smtClean="0"/>
              <a:t> </a:t>
            </a:r>
            <a:r>
              <a:rPr lang="en-US" sz="2000" dirty="0" err="1" smtClean="0"/>
              <a:t>lors</a:t>
            </a:r>
            <a:r>
              <a:rPr lang="en-US" sz="2000" dirty="0" smtClean="0"/>
              <a:t> du </a:t>
            </a:r>
            <a:r>
              <a:rPr lang="en-US" sz="2000" dirty="0" err="1" smtClean="0"/>
              <a:t>processus</a:t>
            </a:r>
            <a:r>
              <a:rPr lang="en-US" sz="2000" dirty="0" smtClean="0"/>
              <a:t> de </a:t>
            </a:r>
            <a:r>
              <a:rPr lang="en-US" sz="2000" dirty="0" err="1" smtClean="0"/>
              <a:t>mesure</a:t>
            </a:r>
            <a:r>
              <a:rPr lang="en-US" sz="2000" dirty="0" smtClean="0"/>
              <a:t> des variables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autre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d’échantillonnage</a:t>
            </a:r>
            <a:r>
              <a:rPr lang="en-US" sz="2000" dirty="0" smtClean="0"/>
              <a:t> :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d’observations</a:t>
            </a:r>
            <a:r>
              <a:rPr lang="en-US" sz="2000" dirty="0" smtClean="0"/>
              <a:t>, de </a:t>
            </a:r>
            <a:r>
              <a:rPr lang="en-US" sz="2000" dirty="0" err="1" smtClean="0"/>
              <a:t>mesures</a:t>
            </a:r>
            <a:r>
              <a:rPr lang="en-US" sz="2000" dirty="0" smtClean="0"/>
              <a:t>, de </a:t>
            </a:r>
            <a:r>
              <a:rPr lang="en-US" sz="2000" dirty="0" err="1" smtClean="0"/>
              <a:t>réponses</a:t>
            </a:r>
            <a:r>
              <a:rPr lang="en-US" sz="2000" dirty="0" smtClean="0"/>
              <a:t> </a:t>
            </a:r>
            <a:r>
              <a:rPr lang="en-US" sz="2000" dirty="0" err="1" smtClean="0"/>
              <a:t>éronnées</a:t>
            </a:r>
            <a:r>
              <a:rPr lang="en-US" sz="2000" dirty="0" smtClean="0"/>
              <a:t>, non-</a:t>
            </a:r>
            <a:r>
              <a:rPr lang="en-US" sz="2000" dirty="0" err="1" smtClean="0"/>
              <a:t>réponses</a:t>
            </a:r>
            <a:r>
              <a:rPr lang="en-US" sz="2000" dirty="0" smtClean="0"/>
              <a:t>, 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autre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d’échantillonnage</a:t>
            </a:r>
            <a:r>
              <a:rPr lang="en-US" sz="2000" dirty="0" smtClean="0"/>
              <a:t> :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couverture</a:t>
            </a:r>
            <a:r>
              <a:rPr lang="en-US" sz="2000" dirty="0" smtClean="0"/>
              <a:t>,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traitement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totale</a:t>
            </a:r>
            <a:r>
              <a:rPr lang="en-US" sz="2000" dirty="0" smtClean="0"/>
              <a:t> =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</a:t>
            </a:r>
            <a:r>
              <a:rPr lang="en-US" sz="2000" dirty="0" err="1" smtClean="0"/>
              <a:t>d’échantillonnage</a:t>
            </a:r>
            <a:r>
              <a:rPr lang="en-US" sz="2000" dirty="0" smtClean="0"/>
              <a:t> +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non </a:t>
            </a:r>
            <a:r>
              <a:rPr lang="en-US" sz="2000" dirty="0" err="1" smtClean="0"/>
              <a:t>liées</a:t>
            </a:r>
            <a:r>
              <a:rPr lang="en-US" sz="2000" dirty="0" smtClean="0"/>
              <a:t> à </a:t>
            </a:r>
            <a:r>
              <a:rPr lang="en-US" sz="2000" dirty="0" err="1" smtClean="0"/>
              <a:t>l’échantillonnage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dirty="0" err="1" smtClean="0"/>
              <a:t>Qualité</a:t>
            </a:r>
            <a:r>
              <a:rPr lang="en-US" sz="2000" dirty="0" smtClean="0"/>
              <a:t> des estimations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fonction</a:t>
            </a:r>
            <a:r>
              <a:rPr lang="en-US" sz="2000" dirty="0" smtClean="0"/>
              <a:t>(ET)</a:t>
            </a:r>
            <a:r>
              <a:rPr lang="en-US" sz="2000" dirty="0" smtClean="0">
                <a:sym typeface="Wingdings" pitchFamily="2" charset="2"/>
              </a:rPr>
              <a:t> ↓</a:t>
            </a:r>
            <a:r>
              <a:rPr lang="en-US" sz="2000" dirty="0" err="1" smtClean="0">
                <a:sym typeface="Wingdings" pitchFamily="2" charset="2"/>
              </a:rPr>
              <a:t>erreurs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échant</a:t>
            </a:r>
            <a:r>
              <a:rPr lang="en-US" sz="2000" dirty="0" smtClean="0">
                <a:sym typeface="Wingdings" pitchFamily="2" charset="2"/>
              </a:rPr>
              <a:t>. ↓ </a:t>
            </a:r>
            <a:r>
              <a:rPr lang="en-US" sz="2000" dirty="0" err="1" smtClean="0">
                <a:sym typeface="Wingdings" pitchFamily="2" charset="2"/>
              </a:rPr>
              <a:t>autres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erreurs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5BA-0A5A-41C0-A548-D0E0BEBDE340}" type="slidenum">
              <a:rPr lang="en-US"/>
              <a:pPr/>
              <a:t>3</a:t>
            </a:fld>
            <a:endParaRPr lang="en-US"/>
          </a:p>
        </p:txBody>
      </p:sp>
      <p:sp>
        <p:nvSpPr>
          <p:cNvPr id="218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en-GB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62956" cy="43529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charset="-120"/>
              </a:rPr>
              <a:t>Causes des </a:t>
            </a:r>
            <a:r>
              <a:rPr lang="en-US" altLang="zh-TW" sz="2000" dirty="0" err="1" smtClean="0">
                <a:ea typeface="新細明體" charset="-120"/>
              </a:rPr>
              <a:t>erreurs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autres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que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d’échantillonnage</a:t>
            </a:r>
            <a:r>
              <a:rPr lang="en-US" altLang="zh-TW" sz="2000" dirty="0" smtClean="0">
                <a:ea typeface="新細明體" charset="-120"/>
              </a:rPr>
              <a:t> :</a:t>
            </a:r>
            <a:endParaRPr lang="en-US" altLang="zh-TW" sz="2000" dirty="0">
              <a:ea typeface="新細明體" charset="-120"/>
            </a:endParaRPr>
          </a:p>
          <a:p>
            <a:pPr lvl="1"/>
            <a:r>
              <a:rPr lang="fr-FR" sz="2000" dirty="0" smtClean="0"/>
              <a:t>Définitions et </a:t>
            </a:r>
            <a:r>
              <a:rPr lang="fr-FR" sz="2000" dirty="0" smtClean="0"/>
              <a:t>concepts </a:t>
            </a:r>
            <a:r>
              <a:rPr lang="fr-FR" sz="2000" dirty="0" smtClean="0"/>
              <a:t>non valables;</a:t>
            </a:r>
          </a:p>
          <a:p>
            <a:pPr lvl="1"/>
            <a:r>
              <a:rPr lang="fr-FR" sz="2000" dirty="0" smtClean="0"/>
              <a:t>Base de sondage;</a:t>
            </a:r>
          </a:p>
          <a:p>
            <a:pPr lvl="1"/>
            <a:r>
              <a:rPr lang="fr-FR" sz="2000" dirty="0" smtClean="0"/>
              <a:t>Questionnaires mal conçus;</a:t>
            </a:r>
          </a:p>
          <a:p>
            <a:pPr lvl="1"/>
            <a:r>
              <a:rPr lang="fr-FR" sz="2000" dirty="0" smtClean="0"/>
              <a:t>de méthodes défectueuses de collecte, de tabulation et de codage des données; </a:t>
            </a:r>
          </a:p>
          <a:p>
            <a:pPr lvl="1"/>
            <a:r>
              <a:rPr lang="fr-FR" sz="2000" dirty="0" smtClean="0"/>
              <a:t>Couverture incomplète des unités d’échantillonnage.</a:t>
            </a:r>
          </a:p>
          <a:p>
            <a:r>
              <a:rPr lang="en-GB" sz="2000" dirty="0" err="1" smtClean="0"/>
              <a:t>Augmente</a:t>
            </a:r>
            <a:r>
              <a:rPr lang="en-GB" sz="2000" dirty="0" smtClean="0"/>
              <a:t> avec la </a:t>
            </a:r>
            <a:r>
              <a:rPr lang="en-GB" sz="2000" dirty="0" err="1" smtClean="0"/>
              <a:t>taille</a:t>
            </a:r>
            <a:r>
              <a:rPr lang="en-GB" sz="2000" dirty="0" smtClean="0"/>
              <a:t> de </a:t>
            </a:r>
            <a:r>
              <a:rPr lang="en-GB" sz="2000" dirty="0" err="1" smtClean="0"/>
              <a:t>l’échantillon</a:t>
            </a:r>
            <a:endParaRPr lang="en-GB" sz="2000" dirty="0" smtClean="0"/>
          </a:p>
          <a:p>
            <a:r>
              <a:rPr lang="en-GB" sz="2000" dirty="0" smtClean="0"/>
              <a:t>Non </a:t>
            </a:r>
            <a:r>
              <a:rPr lang="en-GB" sz="2000" dirty="0" err="1" smtClean="0"/>
              <a:t>maîtrisées</a:t>
            </a:r>
            <a:r>
              <a:rPr lang="en-GB" sz="2000" dirty="0" smtClean="0"/>
              <a:t> </a:t>
            </a:r>
            <a:r>
              <a:rPr lang="en-GB" sz="2000" dirty="0" err="1" smtClean="0"/>
              <a:t>elles</a:t>
            </a:r>
            <a:r>
              <a:rPr lang="en-GB" sz="2000" dirty="0" smtClean="0"/>
              <a:t> </a:t>
            </a:r>
            <a:r>
              <a:rPr lang="en-GB" sz="2000" dirty="0" err="1" smtClean="0"/>
              <a:t>peuvent</a:t>
            </a:r>
            <a:r>
              <a:rPr lang="en-GB" sz="2000" dirty="0" smtClean="0"/>
              <a:t> </a:t>
            </a:r>
            <a:r>
              <a:rPr lang="en-GB" sz="2000" dirty="0" err="1" smtClean="0"/>
              <a:t>avoir</a:t>
            </a:r>
            <a:r>
              <a:rPr lang="en-GB" sz="2000" dirty="0" smtClean="0"/>
              <a:t> des </a:t>
            </a:r>
            <a:r>
              <a:rPr lang="en-GB" sz="2000" dirty="0" err="1" smtClean="0"/>
              <a:t>effets</a:t>
            </a:r>
            <a:r>
              <a:rPr lang="en-GB" sz="2000" dirty="0" smtClean="0"/>
              <a:t> </a:t>
            </a:r>
            <a:r>
              <a:rPr lang="en-GB" sz="2000" dirty="0" err="1" smtClean="0"/>
              <a:t>catastrophiques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la </a:t>
            </a:r>
            <a:r>
              <a:rPr lang="en-GB" sz="2000" dirty="0" err="1" smtClean="0"/>
              <a:t>qualité</a:t>
            </a:r>
            <a:r>
              <a:rPr lang="en-GB" sz="2000" dirty="0" smtClean="0"/>
              <a:t> des </a:t>
            </a:r>
            <a:r>
              <a:rPr lang="en-GB" sz="2000" dirty="0" err="1" smtClean="0"/>
              <a:t>enquêtes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71480"/>
            <a:ext cx="7924800" cy="1333520"/>
          </a:xfrm>
        </p:spPr>
        <p:txBody>
          <a:bodyPr/>
          <a:lstStyle/>
          <a:p>
            <a:r>
              <a:rPr lang="en-US" sz="2800" dirty="0" smtClean="0"/>
              <a:t>SOURCES DES ERREURS NON LIEES A L’ECHANTILLONNAGE</a:t>
            </a:r>
            <a:endParaRPr lang="en-GB" sz="28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362200"/>
            <a:ext cx="8072494" cy="4352948"/>
          </a:xfrm>
        </p:spPr>
        <p:txBody>
          <a:bodyPr/>
          <a:lstStyle/>
          <a:p>
            <a:r>
              <a:rPr lang="fr-FR" sz="2000" dirty="0" smtClean="0"/>
              <a:t>Les ENLE sont nombreuses</a:t>
            </a:r>
          </a:p>
          <a:p>
            <a:r>
              <a:rPr lang="fr-FR" sz="2000" dirty="0" smtClean="0"/>
              <a:t>Elles existent tout au long des opérations d’enquête : du stade de la conception jusqu’au traitement et l’analyse des données </a:t>
            </a:r>
          </a:p>
          <a:p>
            <a:r>
              <a:rPr lang="fr-FR" sz="2000" dirty="0" smtClean="0"/>
              <a:t>S’il n’y a pas de manquement dans les règles et procédures d’enquête, les ENLE sont sensées être réduites</a:t>
            </a:r>
          </a:p>
          <a:p>
            <a:r>
              <a:rPr lang="fr-FR" sz="2000" dirty="0" smtClean="0"/>
              <a:t>Causes des ENLE :</a:t>
            </a:r>
          </a:p>
          <a:p>
            <a:pPr lvl="1"/>
            <a:r>
              <a:rPr lang="fr-FR" sz="1800" dirty="0" smtClean="0"/>
              <a:t>Inadéquation et/ou manque de cohérence de la spécification des données vis-à-vis des objectifs de l’enquête ;</a:t>
            </a:r>
          </a:p>
          <a:p>
            <a:pPr lvl="1"/>
            <a:r>
              <a:rPr lang="fr-FR" sz="1800" dirty="0" smtClean="0"/>
              <a:t>Double décompte ou omission d’unités par suite d’une définition peu précise des limites des unités géographiques d’échantillonnage;</a:t>
            </a:r>
          </a:p>
          <a:p>
            <a:pPr lvl="1"/>
            <a:r>
              <a:rPr lang="fr-FR" sz="1800" dirty="0" smtClean="0"/>
              <a:t>Identification incomplète ou incorrecte des unités d’échantillonnage</a:t>
            </a:r>
            <a:r>
              <a:rPr lang="fr-FR" sz="1800" b="1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5BA-0A5A-41C0-A548-D0E0BEBDE34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85794"/>
            <a:ext cx="7953404" cy="1119206"/>
          </a:xfrm>
        </p:spPr>
        <p:txBody>
          <a:bodyPr/>
          <a:lstStyle/>
          <a:p>
            <a:r>
              <a:rPr lang="en-US" sz="2800" dirty="0" smtClean="0"/>
              <a:t>SOURCES DES ERREURS NON LIEES A L’ECHANTILLONNAGE</a:t>
            </a:r>
            <a:endParaRPr lang="en-GB" sz="28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162956" cy="4352948"/>
          </a:xfrm>
        </p:spPr>
        <p:txBody>
          <a:bodyPr/>
          <a:lstStyle/>
          <a:p>
            <a:pPr lvl="1"/>
            <a:r>
              <a:rPr lang="fr-FR" sz="1800" dirty="0" smtClean="0"/>
              <a:t>Méthodes inappropriées d’entrevues, d’observation et de mesure dues à des questionnaires, définitions ou instructions ambigus;</a:t>
            </a:r>
          </a:p>
          <a:p>
            <a:pPr lvl="1"/>
            <a:r>
              <a:rPr lang="fr-FR" sz="1800" dirty="0" smtClean="0"/>
              <a:t>Manque d’enquêteurs formés et expérimentés et, en particulier, absence de supervision de qualité sur le terrain;</a:t>
            </a:r>
          </a:p>
          <a:p>
            <a:pPr lvl="1"/>
            <a:r>
              <a:rPr lang="fr-FR" sz="1800" dirty="0" smtClean="0"/>
              <a:t>Vérification insuffisante des données de base afin de corriger les erreurs évidentes;</a:t>
            </a:r>
          </a:p>
          <a:p>
            <a:pPr lvl="1"/>
            <a:r>
              <a:rPr lang="fr-FR" sz="1800" dirty="0" smtClean="0"/>
              <a:t>Erreurs survenues lors des opérations de traitement, par exemple de codification, de saisie, de vérification, de tabulation, etc., des données;</a:t>
            </a:r>
          </a:p>
          <a:p>
            <a:pPr lvl="1"/>
            <a:r>
              <a:rPr lang="fr-FR" sz="1800" dirty="0" smtClean="0"/>
              <a:t>Erreurs commises lors de la présentation et de la publication des résultats de l’enquête.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A5BA-0A5A-41C0-A548-D0E0BEBDE34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F430-74C1-4471-B5AC-CD031FFC82BF}" type="slidenum">
              <a:rPr lang="en-US"/>
              <a:pPr/>
              <a:t>6</a:t>
            </a:fld>
            <a:endParaRPr lang="en-US"/>
          </a:p>
        </p:txBody>
      </p:sp>
      <p:sp>
        <p:nvSpPr>
          <p:cNvPr id="2222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57232"/>
            <a:ext cx="7881966" cy="104776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dirty="0" smtClean="0"/>
              <a:t>ELEMENTS DES ERREURS AUTRES QUE D’ECHANTILLONNAGE</a:t>
            </a:r>
            <a:endParaRPr lang="en-GB" sz="2800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2362200"/>
            <a:ext cx="7662890" cy="42100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dirty="0" err="1" smtClean="0">
                <a:ea typeface="新細明體" charset="-120"/>
              </a:rPr>
              <a:t>Erreurs</a:t>
            </a:r>
            <a:r>
              <a:rPr lang="en-US" altLang="zh-TW" sz="2400" dirty="0" smtClean="0">
                <a:ea typeface="新細明體" charset="-120"/>
              </a:rPr>
              <a:t> de </a:t>
            </a:r>
            <a:r>
              <a:rPr lang="en-US" altLang="zh-TW" sz="2400" dirty="0" err="1" smtClean="0">
                <a:ea typeface="新細明體" charset="-120"/>
              </a:rPr>
              <a:t>spécification</a:t>
            </a:r>
            <a:endParaRPr lang="en-US" altLang="zh-TW" sz="2400" dirty="0" smtClean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fr-FR" altLang="zh-TW" sz="2400" dirty="0" smtClean="0">
                <a:ea typeface="新細明體" charset="-120"/>
              </a:rPr>
              <a:t>Erreurs</a:t>
            </a:r>
            <a:r>
              <a:rPr lang="en-US" altLang="zh-TW" sz="2400" dirty="0" smtClean="0">
                <a:ea typeface="新細明體" charset="-120"/>
              </a:rPr>
              <a:t> de </a:t>
            </a:r>
            <a:r>
              <a:rPr lang="en-US" altLang="zh-TW" sz="2400" dirty="0" err="1" smtClean="0">
                <a:ea typeface="新細明體" charset="-120"/>
              </a:rPr>
              <a:t>couverture</a:t>
            </a:r>
            <a:r>
              <a:rPr lang="en-US" altLang="zh-TW" sz="2400" dirty="0" smtClean="0">
                <a:ea typeface="新細明體" charset="-120"/>
              </a:rPr>
              <a:t> </a:t>
            </a:r>
            <a:r>
              <a:rPr lang="en-US" altLang="zh-TW" sz="2400" dirty="0" err="1" smtClean="0">
                <a:ea typeface="新細明體" charset="-120"/>
              </a:rPr>
              <a:t>ou</a:t>
            </a:r>
            <a:r>
              <a:rPr lang="en-US" altLang="zh-TW" sz="2400" dirty="0" smtClean="0">
                <a:ea typeface="新細明體" charset="-120"/>
              </a:rPr>
              <a:t> de base de </a:t>
            </a:r>
            <a:r>
              <a:rPr lang="en-US" altLang="zh-TW" sz="2400" dirty="0" err="1" smtClean="0">
                <a:ea typeface="新細明體" charset="-120"/>
              </a:rPr>
              <a:t>sondage</a:t>
            </a:r>
            <a:endParaRPr lang="en-US" altLang="zh-TW" sz="2400" dirty="0" smtClean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 dirty="0" smtClean="0">
                <a:ea typeface="新細明體" charset="-120"/>
              </a:rPr>
              <a:t>Non-</a:t>
            </a:r>
            <a:r>
              <a:rPr lang="en-US" altLang="zh-TW" sz="2400" dirty="0" err="1" smtClean="0">
                <a:ea typeface="新細明體" charset="-120"/>
              </a:rPr>
              <a:t>réponses</a:t>
            </a:r>
            <a:endParaRPr lang="en-US" altLang="zh-TW" sz="2400" dirty="0" smtClean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 dirty="0" err="1" smtClean="0">
                <a:ea typeface="新細明體" charset="-120"/>
              </a:rPr>
              <a:t>Erreurs</a:t>
            </a:r>
            <a:r>
              <a:rPr lang="en-US" altLang="zh-TW" sz="2400" dirty="0" smtClean="0">
                <a:ea typeface="新細明體" charset="-120"/>
              </a:rPr>
              <a:t> de </a:t>
            </a:r>
            <a:r>
              <a:rPr lang="en-US" altLang="zh-TW" sz="2400" dirty="0" err="1" smtClean="0">
                <a:ea typeface="新細明體" charset="-120"/>
              </a:rPr>
              <a:t>mesure</a:t>
            </a:r>
            <a:endParaRPr lang="en-US" altLang="zh-TW" sz="2400" dirty="0" smtClean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 dirty="0" err="1" smtClean="0">
                <a:ea typeface="新細明體" charset="-120"/>
              </a:rPr>
              <a:t>Erreurs</a:t>
            </a:r>
            <a:r>
              <a:rPr lang="en-US" altLang="zh-TW" sz="2400" dirty="0" smtClean="0">
                <a:ea typeface="新細明體" charset="-120"/>
              </a:rPr>
              <a:t> de </a:t>
            </a:r>
            <a:r>
              <a:rPr lang="en-US" altLang="zh-TW" sz="2400" dirty="0" err="1" smtClean="0">
                <a:ea typeface="新細明體" charset="-120"/>
              </a:rPr>
              <a:t>traitement</a:t>
            </a:r>
            <a:endParaRPr lang="en-US" altLang="zh-TW" sz="2400" dirty="0" smtClean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 dirty="0" err="1" smtClean="0">
                <a:ea typeface="新細明體" charset="-120"/>
              </a:rPr>
              <a:t>Erreurs</a:t>
            </a:r>
            <a:r>
              <a:rPr lang="en-US" altLang="zh-TW" sz="2400" dirty="0" smtClean="0">
                <a:ea typeface="新細明體" charset="-120"/>
              </a:rPr>
              <a:t> </a:t>
            </a:r>
            <a:r>
              <a:rPr lang="fr-FR" altLang="zh-TW" sz="2400" dirty="0" smtClean="0">
                <a:ea typeface="新細明體" charset="-120"/>
              </a:rPr>
              <a:t>d’estimation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F430-74C1-4471-B5AC-CD031FFC82BF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20080" cy="42815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err="1" smtClean="0">
                <a:ea typeface="新細明體" charset="-120"/>
              </a:rPr>
              <a:t>Erreur</a:t>
            </a:r>
            <a:r>
              <a:rPr lang="en-US" altLang="zh-TW" sz="2000" b="1" dirty="0" smtClean="0">
                <a:ea typeface="新細明體" charset="-120"/>
              </a:rPr>
              <a:t> de </a:t>
            </a:r>
            <a:r>
              <a:rPr lang="en-US" altLang="zh-TW" sz="2000" b="1" dirty="0" err="1" smtClean="0">
                <a:ea typeface="新細明體" charset="-120"/>
              </a:rPr>
              <a:t>spécification</a:t>
            </a:r>
            <a:r>
              <a:rPr lang="en-US" altLang="zh-TW" sz="2000" b="1" dirty="0" smtClean="0">
                <a:ea typeface="新細明體" charset="-120"/>
              </a:rPr>
              <a:t> </a:t>
            </a:r>
            <a:r>
              <a:rPr lang="en-US" altLang="zh-TW" sz="2000" dirty="0" smtClean="0">
                <a:ea typeface="新細明體" charset="-12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charset="-120"/>
              </a:rPr>
              <a:t>Le concept qui </a:t>
            </a:r>
            <a:r>
              <a:rPr lang="en-US" altLang="zh-TW" sz="2000" dirty="0" err="1" smtClean="0">
                <a:ea typeface="新細明體" charset="-120"/>
              </a:rPr>
              <a:t>sous</a:t>
            </a:r>
            <a:r>
              <a:rPr lang="en-US" altLang="zh-TW" sz="2000" dirty="0" smtClean="0">
                <a:ea typeface="新細明體" charset="-120"/>
              </a:rPr>
              <a:t>-tend la question </a:t>
            </a:r>
            <a:r>
              <a:rPr lang="en-US" altLang="zh-TW" sz="2000" dirty="0" err="1" smtClean="0">
                <a:ea typeface="新細明體" charset="-120"/>
              </a:rPr>
              <a:t>mesure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autre</a:t>
            </a:r>
            <a:r>
              <a:rPr lang="en-US" altLang="zh-TW" sz="2000" dirty="0" smtClean="0">
                <a:ea typeface="新細明體" charset="-120"/>
              </a:rPr>
              <a:t> chose </a:t>
            </a:r>
            <a:r>
              <a:rPr lang="en-US" altLang="zh-TW" sz="2000" dirty="0" err="1" smtClean="0">
                <a:ea typeface="新細明體" charset="-120"/>
              </a:rPr>
              <a:t>que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l’élément</a:t>
            </a:r>
            <a:r>
              <a:rPr lang="en-US" altLang="zh-TW" sz="2000" dirty="0" smtClean="0">
                <a:ea typeface="新細明體" charset="-120"/>
              </a:rPr>
              <a:t> à </a:t>
            </a:r>
            <a:r>
              <a:rPr lang="en-US" altLang="zh-TW" sz="2000" dirty="0" err="1" smtClean="0">
                <a:ea typeface="新細明體" charset="-120"/>
              </a:rPr>
              <a:t>mesurer</a:t>
            </a:r>
            <a:endParaRPr lang="en-US" altLang="zh-TW" sz="2000" dirty="0" smtClean="0">
              <a:ea typeface="新細明體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dirty="0" err="1" smtClean="0">
                <a:ea typeface="新細明體" charset="-120"/>
              </a:rPr>
              <a:t>Exemple</a:t>
            </a:r>
            <a:r>
              <a:rPr lang="en-US" altLang="zh-TW" sz="2000" dirty="0" smtClean="0">
                <a:ea typeface="新細明體" charset="-120"/>
              </a:rPr>
              <a:t> : </a:t>
            </a:r>
            <a:r>
              <a:rPr lang="en-US" altLang="zh-TW" sz="2000" dirty="0" err="1" smtClean="0">
                <a:ea typeface="新細明體" charset="-120"/>
              </a:rPr>
              <a:t>opérationnalisation</a:t>
            </a:r>
            <a:r>
              <a:rPr lang="en-US" altLang="zh-TW" sz="2000" dirty="0" smtClean="0">
                <a:ea typeface="新細明體" charset="-120"/>
              </a:rPr>
              <a:t> de </a:t>
            </a:r>
            <a:r>
              <a:rPr lang="en-US" altLang="zh-TW" sz="2000" dirty="0" err="1" smtClean="0">
                <a:ea typeface="新細明體" charset="-120"/>
              </a:rPr>
              <a:t>l’exploitation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smtClean="0">
                <a:ea typeface="新細明體" charset="-120"/>
              </a:rPr>
              <a:t>?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err="1" smtClean="0">
                <a:ea typeface="新細明體" charset="-120"/>
              </a:rPr>
              <a:t>Avez-vous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été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malade</a:t>
            </a:r>
            <a:r>
              <a:rPr lang="en-US" altLang="zh-TW" sz="2000" dirty="0" smtClean="0">
                <a:ea typeface="新細明體" charset="-120"/>
              </a:rPr>
              <a:t> ?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err="1" smtClean="0">
                <a:ea typeface="新細明體" charset="-120"/>
              </a:rPr>
              <a:t>Êtes-vous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chômeurs</a:t>
            </a:r>
            <a:r>
              <a:rPr lang="en-US" altLang="zh-TW" sz="2000" dirty="0" smtClean="0">
                <a:ea typeface="新細明體" charset="-120"/>
              </a:rPr>
              <a:t> ?</a:t>
            </a:r>
          </a:p>
          <a:p>
            <a:pPr lvl="1">
              <a:lnSpc>
                <a:spcPct val="80000"/>
              </a:lnSpc>
            </a:pPr>
            <a:r>
              <a:rPr lang="en-US" altLang="zh-TW" sz="2000" b="1" dirty="0" smtClean="0">
                <a:ea typeface="新細明體" charset="-120"/>
              </a:rPr>
              <a:t>Solution</a:t>
            </a:r>
            <a:r>
              <a:rPr lang="en-US" altLang="zh-TW" sz="2000" dirty="0" smtClean="0">
                <a:ea typeface="新細明體" charset="-120"/>
              </a:rPr>
              <a:t> : </a:t>
            </a:r>
            <a:r>
              <a:rPr lang="en-US" altLang="zh-TW" sz="2000" dirty="0" err="1" smtClean="0">
                <a:ea typeface="新細明體" charset="-120"/>
              </a:rPr>
              <a:t>utiliser</a:t>
            </a:r>
            <a:r>
              <a:rPr lang="en-US" altLang="zh-TW" sz="2000" dirty="0" smtClean="0">
                <a:ea typeface="新細明體" charset="-120"/>
              </a:rPr>
              <a:t> des questions </a:t>
            </a:r>
            <a:r>
              <a:rPr lang="en-US" altLang="zh-TW" sz="2000" dirty="0" err="1" smtClean="0">
                <a:ea typeface="新細明體" charset="-120"/>
              </a:rPr>
              <a:t>filtres</a:t>
            </a:r>
            <a:r>
              <a:rPr lang="en-US" altLang="zh-TW" sz="2000" dirty="0" smtClean="0">
                <a:ea typeface="新細明體" charset="-120"/>
              </a:rPr>
              <a:t> pour </a:t>
            </a:r>
            <a:r>
              <a:rPr lang="en-US" altLang="zh-TW" sz="2000" dirty="0" err="1" smtClean="0">
                <a:ea typeface="新細明體" charset="-120"/>
              </a:rPr>
              <a:t>aboutir</a:t>
            </a:r>
            <a:r>
              <a:rPr lang="en-US" altLang="zh-TW" sz="2000" dirty="0" smtClean="0">
                <a:ea typeface="新細明體" charset="-120"/>
              </a:rPr>
              <a:t> à la </a:t>
            </a:r>
            <a:r>
              <a:rPr lang="en-US" altLang="zh-TW" sz="2000" dirty="0" err="1" smtClean="0">
                <a:ea typeface="新細明體" charset="-120"/>
              </a:rPr>
              <a:t>bonne</a:t>
            </a:r>
            <a:r>
              <a:rPr lang="en-US" altLang="zh-TW" sz="2000" dirty="0" smtClean="0">
                <a:ea typeface="新細明體" charset="-120"/>
              </a:rPr>
              <a:t> </a:t>
            </a:r>
            <a:r>
              <a:rPr lang="en-US" altLang="zh-TW" sz="2000" dirty="0" err="1" smtClean="0">
                <a:ea typeface="新細明體" charset="-120"/>
              </a:rPr>
              <a:t>réponse</a:t>
            </a:r>
            <a:endParaRPr lang="en-US" altLang="zh-TW" sz="2000" dirty="0">
              <a:ea typeface="新細明體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000" b="1" dirty="0" err="1" smtClean="0">
                <a:ea typeface="新細明體" charset="-120"/>
              </a:rPr>
              <a:t>Erreur</a:t>
            </a:r>
            <a:r>
              <a:rPr lang="en-US" altLang="zh-TW" sz="2000" b="1" dirty="0" smtClean="0">
                <a:ea typeface="新細明體" charset="-120"/>
              </a:rPr>
              <a:t> de </a:t>
            </a:r>
            <a:r>
              <a:rPr lang="en-US" altLang="zh-TW" sz="2000" b="1" dirty="0" err="1" smtClean="0">
                <a:ea typeface="新細明體" charset="-120"/>
              </a:rPr>
              <a:t>couverture</a:t>
            </a:r>
            <a:r>
              <a:rPr lang="en-US" altLang="zh-TW" sz="2000" b="1" dirty="0" smtClean="0">
                <a:ea typeface="新細明體" charset="-120"/>
              </a:rPr>
              <a:t> </a:t>
            </a:r>
            <a:r>
              <a:rPr lang="en-US" altLang="zh-TW" sz="2000" b="1" dirty="0" err="1" smtClean="0">
                <a:ea typeface="新細明體" charset="-120"/>
              </a:rPr>
              <a:t>ou</a:t>
            </a:r>
            <a:r>
              <a:rPr lang="en-US" altLang="zh-TW" sz="2000" b="1" dirty="0" smtClean="0">
                <a:ea typeface="新細明體" charset="-120"/>
              </a:rPr>
              <a:t> de base de </a:t>
            </a:r>
            <a:r>
              <a:rPr lang="en-US" altLang="zh-TW" sz="2000" b="1" dirty="0" err="1" smtClean="0">
                <a:ea typeface="新細明體" charset="-120"/>
              </a:rPr>
              <a:t>sondage</a:t>
            </a:r>
            <a:endParaRPr lang="en-US" altLang="zh-TW" sz="2000" b="1" dirty="0" smtClean="0">
              <a:ea typeface="新細明體" charset="-120"/>
            </a:endParaRPr>
          </a:p>
          <a:p>
            <a:pPr lvl="1">
              <a:lnSpc>
                <a:spcPct val="80000"/>
              </a:lnSpc>
            </a:pPr>
            <a:r>
              <a:rPr lang="en-GB" altLang="zh-TW" sz="2000" dirty="0" err="1" smtClean="0">
                <a:ea typeface="新細明體" charset="-120"/>
              </a:rPr>
              <a:t>Exemple</a:t>
            </a:r>
            <a:r>
              <a:rPr lang="en-GB" altLang="zh-TW" sz="2000" dirty="0" smtClean="0">
                <a:ea typeface="新細明體" charset="-120"/>
              </a:rPr>
              <a:t> : le ZD mal </a:t>
            </a:r>
            <a:r>
              <a:rPr lang="en-GB" altLang="zh-TW" sz="2000" dirty="0" err="1" smtClean="0">
                <a:ea typeface="新細明體" charset="-120"/>
              </a:rPr>
              <a:t>délimitée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lors</a:t>
            </a:r>
            <a:r>
              <a:rPr lang="en-GB" altLang="zh-TW" sz="2000" dirty="0" smtClean="0">
                <a:ea typeface="新細明體" charset="-120"/>
              </a:rPr>
              <a:t> de la </a:t>
            </a:r>
            <a:r>
              <a:rPr lang="en-GB" altLang="zh-TW" sz="2000" dirty="0" err="1" smtClean="0">
                <a:ea typeface="新細明體" charset="-120"/>
              </a:rPr>
              <a:t>cartographie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 ménages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omis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ou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dénombrés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deux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fois</a:t>
            </a:r>
            <a:endParaRPr lang="en-GB" altLang="zh-TW" sz="2000" dirty="0" smtClean="0">
              <a:ea typeface="新細明體" charset="-120"/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Estimation de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l’enquête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faussées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: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sous-couverture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(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sous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-estimation)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ou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sur-couvreture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(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sur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-estimation)</a:t>
            </a:r>
          </a:p>
          <a:p>
            <a:pPr lvl="1">
              <a:lnSpc>
                <a:spcPct val="80000"/>
              </a:lnSpc>
            </a:pP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Enquête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à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plusieurs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degrés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: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l’erreur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de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couverture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peut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concernées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tous</a:t>
            </a:r>
            <a:r>
              <a:rPr lang="en-GB" altLang="zh-TW" sz="2000" dirty="0" smtClean="0">
                <a:ea typeface="新細明體" charset="-120"/>
                <a:sym typeface="Wingdings" pitchFamily="2" charset="2"/>
              </a:rPr>
              <a:t> les </a:t>
            </a:r>
            <a:r>
              <a:rPr lang="en-GB" altLang="zh-TW" sz="2000" dirty="0" err="1" smtClean="0">
                <a:ea typeface="新細明體" charset="-120"/>
                <a:sym typeface="Wingdings" pitchFamily="2" charset="2"/>
              </a:rPr>
              <a:t>degrés</a:t>
            </a:r>
            <a:endParaRPr lang="en-GB" altLang="zh-TW" sz="2000" dirty="0" smtClean="0">
              <a:ea typeface="新細明體" charset="-12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6E5C-8DBA-421A-81A3-5DE06EBD7783}" type="slidenum">
              <a:rPr lang="en-US"/>
              <a:pPr/>
              <a:t>8</a:t>
            </a:fld>
            <a:endParaRPr lang="en-US"/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100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err="1" smtClean="0">
                <a:ea typeface="新細明體" charset="-120"/>
              </a:rPr>
              <a:t>Erreur</a:t>
            </a:r>
            <a:r>
              <a:rPr lang="en-US" altLang="zh-TW" sz="2000" b="1" dirty="0" smtClean="0">
                <a:ea typeface="新細明體" charset="-120"/>
              </a:rPr>
              <a:t> de </a:t>
            </a:r>
            <a:r>
              <a:rPr lang="en-US" altLang="zh-TW" sz="2000" b="1" dirty="0" err="1" smtClean="0">
                <a:ea typeface="新細明體" charset="-120"/>
              </a:rPr>
              <a:t>couverture</a:t>
            </a:r>
            <a:r>
              <a:rPr lang="en-US" altLang="zh-TW" sz="2000" b="1" dirty="0" smtClean="0">
                <a:ea typeface="新細明體" charset="-120"/>
              </a:rPr>
              <a:t> </a:t>
            </a:r>
            <a:r>
              <a:rPr lang="en-US" altLang="zh-TW" sz="2000" b="1" dirty="0" err="1" smtClean="0">
                <a:ea typeface="新細明體" charset="-120"/>
              </a:rPr>
              <a:t>ou</a:t>
            </a:r>
            <a:r>
              <a:rPr lang="en-US" altLang="zh-TW" sz="2000" b="1" dirty="0" smtClean="0">
                <a:ea typeface="新細明體" charset="-120"/>
              </a:rPr>
              <a:t> de base de </a:t>
            </a:r>
            <a:r>
              <a:rPr lang="en-US" altLang="zh-TW" sz="2000" b="1" dirty="0" err="1" smtClean="0">
                <a:ea typeface="新細明體" charset="-120"/>
              </a:rPr>
              <a:t>sondage</a:t>
            </a:r>
            <a:r>
              <a:rPr lang="en-US" altLang="zh-TW" sz="2000" b="1" dirty="0" smtClean="0">
                <a:ea typeface="新細明體" charset="-120"/>
              </a:rPr>
              <a:t> (suite)</a:t>
            </a:r>
          </a:p>
          <a:p>
            <a:pPr lvl="1">
              <a:lnSpc>
                <a:spcPct val="80000"/>
              </a:lnSpc>
            </a:pPr>
            <a:r>
              <a:rPr lang="en-GB" altLang="zh-TW" sz="2000" dirty="0" err="1" smtClean="0">
                <a:ea typeface="新細明體" charset="-120"/>
              </a:rPr>
              <a:t>L’étendue</a:t>
            </a:r>
            <a:r>
              <a:rPr lang="en-GB" altLang="zh-TW" sz="2000" dirty="0" smtClean="0">
                <a:ea typeface="新細明體" charset="-120"/>
              </a:rPr>
              <a:t> de la non-</a:t>
            </a:r>
            <a:r>
              <a:rPr lang="en-GB" altLang="zh-TW" sz="2000" dirty="0" err="1" smtClean="0">
                <a:ea typeface="新細明體" charset="-120"/>
              </a:rPr>
              <a:t>couverture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est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difficile</a:t>
            </a:r>
            <a:r>
              <a:rPr lang="en-GB" altLang="zh-TW" sz="2000" dirty="0" smtClean="0">
                <a:ea typeface="新細明體" charset="-120"/>
              </a:rPr>
              <a:t> à </a:t>
            </a:r>
            <a:r>
              <a:rPr lang="en-GB" altLang="zh-TW" sz="2000" dirty="0" err="1" smtClean="0">
                <a:ea typeface="新細明體" charset="-120"/>
              </a:rPr>
              <a:t>estimer</a:t>
            </a:r>
            <a:r>
              <a:rPr lang="en-GB" altLang="zh-TW" sz="2000" dirty="0" smtClean="0">
                <a:ea typeface="新細明體" charset="-120"/>
              </a:rPr>
              <a:t> : utilisation </a:t>
            </a:r>
            <a:r>
              <a:rPr lang="en-GB" altLang="zh-TW" sz="2000" dirty="0" err="1" smtClean="0">
                <a:ea typeface="新細明體" charset="-120"/>
              </a:rPr>
              <a:t>d’éléments</a:t>
            </a:r>
            <a:r>
              <a:rPr lang="en-GB" altLang="zh-TW" sz="2000" dirty="0" smtClean="0">
                <a:ea typeface="新細明體" charset="-120"/>
              </a:rPr>
              <a:t> </a:t>
            </a:r>
            <a:r>
              <a:rPr lang="en-GB" altLang="zh-TW" sz="2000" dirty="0" err="1" smtClean="0">
                <a:ea typeface="新細明體" charset="-120"/>
              </a:rPr>
              <a:t>externes</a:t>
            </a:r>
            <a:r>
              <a:rPr lang="en-GB" altLang="zh-TW" sz="2000" dirty="0" smtClean="0">
                <a:ea typeface="新細明體" charset="-120"/>
              </a:rPr>
              <a:t> à </a:t>
            </a:r>
            <a:r>
              <a:rPr lang="en-GB" altLang="zh-TW" sz="2000" dirty="0" err="1" smtClean="0">
                <a:ea typeface="新細明體" charset="-120"/>
              </a:rPr>
              <a:t>l’enquête</a:t>
            </a:r>
            <a:endParaRPr lang="en-GB" altLang="zh-TW" sz="2000" dirty="0" smtClean="0">
              <a:ea typeface="新細明體" charset="-12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Autres</a:t>
            </a:r>
            <a:r>
              <a:rPr lang="en-US" sz="2000" dirty="0" smtClean="0"/>
              <a:t> sources </a:t>
            </a:r>
            <a:r>
              <a:rPr lang="en-US" sz="2000" dirty="0" err="1" smtClean="0"/>
              <a:t>d’erreur</a:t>
            </a:r>
            <a:r>
              <a:rPr lang="en-US" sz="2000" dirty="0" smtClean="0"/>
              <a:t> de </a:t>
            </a:r>
            <a:r>
              <a:rPr lang="en-US" sz="2000" dirty="0" err="1" smtClean="0"/>
              <a:t>couverture</a:t>
            </a:r>
            <a:r>
              <a:rPr lang="en-US" sz="2000" dirty="0" smtClean="0"/>
              <a:t> : Base de </a:t>
            </a:r>
            <a:r>
              <a:rPr lang="en-US" sz="2000" dirty="0" err="1" smtClean="0"/>
              <a:t>sondage</a:t>
            </a:r>
            <a:r>
              <a:rPr lang="en-US" sz="2000" dirty="0" smtClean="0"/>
              <a:t> non </a:t>
            </a:r>
            <a:r>
              <a:rPr lang="en-US" sz="2000" dirty="0" err="1" smtClean="0"/>
              <a:t>mises</a:t>
            </a:r>
            <a:r>
              <a:rPr lang="en-US" sz="2000" dirty="0" smtClean="0"/>
              <a:t> à jour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Effet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l’EC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encore plus grave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l’étendue</a:t>
            </a:r>
            <a:r>
              <a:rPr lang="en-US" sz="2000" dirty="0" smtClean="0"/>
              <a:t> de la non </a:t>
            </a:r>
            <a:r>
              <a:rPr lang="en-US" sz="2000" dirty="0" err="1" smtClean="0"/>
              <a:t>couverture</a:t>
            </a:r>
            <a:r>
              <a:rPr lang="en-US" sz="2000" dirty="0" smtClean="0"/>
              <a:t> </a:t>
            </a:r>
            <a:r>
              <a:rPr lang="en-US" sz="2000" dirty="0" err="1" smtClean="0"/>
              <a:t>varie</a:t>
            </a:r>
            <a:r>
              <a:rPr lang="en-US" sz="2000" dirty="0" smtClean="0"/>
              <a:t> 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</a:t>
            </a:r>
            <a:r>
              <a:rPr lang="en-US" sz="2000" dirty="0" err="1" smtClean="0"/>
              <a:t>région</a:t>
            </a:r>
            <a:r>
              <a:rPr lang="en-US" sz="2000" dirty="0" smtClean="0"/>
              <a:t> à </a:t>
            </a:r>
            <a:r>
              <a:rPr lang="en-US" sz="2000" dirty="0" err="1" smtClean="0"/>
              <a:t>l’autre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d’un </a:t>
            </a:r>
            <a:r>
              <a:rPr lang="en-US" sz="2000" dirty="0" err="1" smtClean="0"/>
              <a:t>groupe</a:t>
            </a:r>
            <a:r>
              <a:rPr lang="en-US" sz="2000" dirty="0" smtClean="0"/>
              <a:t> à </a:t>
            </a:r>
            <a:r>
              <a:rPr lang="en-US" sz="2000" dirty="0" err="1" smtClean="0"/>
              <a:t>l’autre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Erreur</a:t>
            </a:r>
            <a:r>
              <a:rPr lang="en-US" sz="2000" dirty="0" smtClean="0"/>
              <a:t> de </a:t>
            </a:r>
            <a:r>
              <a:rPr lang="en-US" sz="2000" dirty="0" err="1" smtClean="0"/>
              <a:t>sélection</a:t>
            </a:r>
            <a:r>
              <a:rPr lang="en-US" sz="2000" dirty="0" smtClean="0"/>
              <a:t> : application de </a:t>
            </a:r>
            <a:r>
              <a:rPr lang="en-US" sz="2000" dirty="0" err="1" smtClean="0"/>
              <a:t>procédures</a:t>
            </a:r>
            <a:r>
              <a:rPr lang="en-US" sz="2000" dirty="0" smtClean="0"/>
              <a:t> de </a:t>
            </a:r>
            <a:r>
              <a:rPr lang="en-US" sz="2000" dirty="0" err="1" smtClean="0"/>
              <a:t>sélection</a:t>
            </a:r>
            <a:r>
              <a:rPr lang="en-US" sz="2000" dirty="0" smtClean="0"/>
              <a:t> </a:t>
            </a:r>
            <a:r>
              <a:rPr lang="en-US" sz="2000" dirty="0" err="1" smtClean="0"/>
              <a:t>erronée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procédure</a:t>
            </a:r>
            <a:r>
              <a:rPr lang="en-US" sz="2000" dirty="0" smtClean="0"/>
              <a:t> de </a:t>
            </a:r>
            <a:r>
              <a:rPr lang="en-US" sz="2000" dirty="0" err="1" smtClean="0"/>
              <a:t>remplacement</a:t>
            </a:r>
            <a:r>
              <a:rPr lang="en-US" sz="2000" dirty="0" smtClean="0"/>
              <a:t> </a:t>
            </a:r>
            <a:r>
              <a:rPr lang="en-US" sz="2000" dirty="0" err="1" smtClean="0"/>
              <a:t>inappropriée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Pour </a:t>
            </a:r>
            <a:r>
              <a:rPr lang="en-US" sz="2000" dirty="0" err="1" smtClean="0"/>
              <a:t>réduire</a:t>
            </a:r>
            <a:r>
              <a:rPr lang="en-US" sz="2000" dirty="0" smtClean="0"/>
              <a:t> les </a:t>
            </a:r>
            <a:r>
              <a:rPr lang="en-US" sz="2000" dirty="0" err="1" smtClean="0"/>
              <a:t>erreurs</a:t>
            </a:r>
            <a:r>
              <a:rPr lang="en-US" sz="2000" dirty="0" smtClean="0"/>
              <a:t> de </a:t>
            </a:r>
            <a:r>
              <a:rPr lang="en-US" sz="2000" dirty="0" err="1" smtClean="0"/>
              <a:t>couverture</a:t>
            </a:r>
            <a:r>
              <a:rPr lang="en-US" sz="2000" dirty="0" smtClean="0"/>
              <a:t> :  </a:t>
            </a:r>
            <a:r>
              <a:rPr lang="en-US" sz="2000" dirty="0" err="1" smtClean="0"/>
              <a:t>bonne</a:t>
            </a:r>
            <a:r>
              <a:rPr lang="en-US" sz="2000" dirty="0" smtClean="0"/>
              <a:t> </a:t>
            </a:r>
            <a:r>
              <a:rPr lang="en-US" sz="2000" dirty="0" err="1" smtClean="0"/>
              <a:t>cartographie</a:t>
            </a:r>
            <a:r>
              <a:rPr lang="en-US" sz="2000" dirty="0" smtClean="0"/>
              <a:t> </a:t>
            </a:r>
            <a:r>
              <a:rPr lang="en-US" sz="2000" dirty="0" err="1" smtClean="0"/>
              <a:t>lors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l’établissement</a:t>
            </a:r>
            <a:r>
              <a:rPr lang="en-US" sz="2000" dirty="0" smtClean="0"/>
              <a:t> de la base de </a:t>
            </a:r>
            <a:r>
              <a:rPr lang="en-US" sz="2000" dirty="0" err="1" smtClean="0"/>
              <a:t>sondage</a:t>
            </a:r>
            <a:r>
              <a:rPr lang="en-US" sz="2000" dirty="0" smtClean="0"/>
              <a:t>, </a:t>
            </a:r>
            <a:r>
              <a:rPr lang="en-US" sz="2000" dirty="0" err="1" smtClean="0"/>
              <a:t>mise</a:t>
            </a:r>
            <a:r>
              <a:rPr lang="en-US" sz="2000" dirty="0" smtClean="0"/>
              <a:t> à jour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E4DC-DE17-4ABD-A207-8613BEE2C140}" type="slidenum">
              <a:rPr lang="en-US"/>
              <a:pPr/>
              <a:t>9</a:t>
            </a:fld>
            <a:endParaRPr lang="en-US"/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en-US" sz="2800" dirty="0" smtClean="0"/>
              <a:t>ELEMENTS DES ERREURS AUTRES QUE D’ECHANTILLONNAGE (suite)</a:t>
            </a:r>
            <a:endParaRPr lang="en-GB" sz="2800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77204" cy="43529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smtClean="0">
                <a:ea typeface="新細明體" charset="-120"/>
              </a:rPr>
              <a:t>Non-</a:t>
            </a:r>
            <a:r>
              <a:rPr lang="en-US" altLang="zh-TW" sz="2000" b="1" dirty="0" err="1" smtClean="0">
                <a:ea typeface="新細明體" charset="-120"/>
              </a:rPr>
              <a:t>réponse</a:t>
            </a:r>
            <a:endParaRPr lang="en-US" altLang="zh-TW" sz="2000" b="1" dirty="0" smtClean="0">
              <a:ea typeface="新細明體" charset="-120"/>
            </a:endParaRPr>
          </a:p>
          <a:p>
            <a:pPr lvl="1"/>
            <a:r>
              <a:rPr lang="en-GB" altLang="zh-TW" sz="2000" dirty="0" smtClean="0">
                <a:ea typeface="新細明體" charset="-120"/>
              </a:rPr>
              <a:t>Non-</a:t>
            </a:r>
            <a:r>
              <a:rPr lang="en-GB" altLang="zh-TW" sz="2000" dirty="0" err="1" smtClean="0">
                <a:ea typeface="新細明體" charset="-120"/>
              </a:rPr>
              <a:t>réponse</a:t>
            </a:r>
            <a:r>
              <a:rPr lang="en-GB" altLang="zh-TW" sz="2000" dirty="0" smtClean="0">
                <a:ea typeface="新細明體" charset="-120"/>
              </a:rPr>
              <a:t> = </a:t>
            </a:r>
            <a:r>
              <a:rPr lang="fr-FR" sz="2000" dirty="0" smtClean="0"/>
              <a:t>impossibilité d’obtenir une réponse de certaines des unités d’échantillonnage</a:t>
            </a:r>
          </a:p>
          <a:p>
            <a:pPr lvl="1"/>
            <a:r>
              <a:rPr lang="fr-FR" sz="2000" dirty="0" smtClean="0"/>
              <a:t>La NR entraine une distorsion si la distribution des R et NR selon certains critères sont très différentes. La distorsion est encore plus importante pour les variables de l’enquête qui sont liées au caractère en question</a:t>
            </a:r>
          </a:p>
          <a:p>
            <a:pPr lvl="1"/>
            <a:r>
              <a:rPr lang="fr-FR" sz="2000" dirty="0" smtClean="0"/>
              <a:t>Causes de NR : absence de l’enquêtée, refus de participer, incapacité de donner des réponses, pertes de questionnaires, difficulté d’accès, manque de sécurité </a:t>
            </a:r>
          </a:p>
          <a:p>
            <a:pPr lvl="1"/>
            <a:r>
              <a:rPr lang="fr-FR" sz="2000" dirty="0" smtClean="0"/>
              <a:t>Non-réponse unitaire &amp; non-réponse ponctuelle (ou partielle) </a:t>
            </a:r>
          </a:p>
          <a:p>
            <a:pPr lvl="1"/>
            <a:r>
              <a:rPr lang="fr-FR" sz="2000" dirty="0" smtClean="0"/>
              <a:t>Taux de non-réponse /taux de réponse</a:t>
            </a:r>
          </a:p>
          <a:p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6347</TotalTime>
  <Words>1564</Words>
  <Application>Microsoft Office PowerPoint</Application>
  <PresentationFormat>Affichage à l'écran (4:3)</PresentationFormat>
  <Paragraphs>158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Capsules</vt:lpstr>
      <vt:lpstr>Erreurs non liées à l’échantillonnage</vt:lpstr>
      <vt:lpstr>INTRODUCTION</vt:lpstr>
      <vt:lpstr>INTRODUCTION</vt:lpstr>
      <vt:lpstr>SOURCES DES ERREURS NON LIEES A L’ECHANTILLONNAGE</vt:lpstr>
      <vt:lpstr>SOURCES DES ERREURS NON LIEES A L’ECHANTILLONNAGE</vt:lpstr>
      <vt:lpstr>ELEMENTS DES ERREURS AUTRES QUE D’ECHANTILLONNAGE</vt:lpstr>
      <vt:lpstr>ELEMENTS DES ERREURS AUTRES QUE D’ECHANTILLONNAGE (suite)</vt:lpstr>
      <vt:lpstr>ELEMENTS DES ERREURS AUTRES QUE D’ECHANTILLONNAGE (suite)</vt:lpstr>
      <vt:lpstr>ELEMENTS DES ERREURS AUTRES QUE D’ECHANTILLONNAGE (suite)</vt:lpstr>
      <vt:lpstr>ELEMENTS DES ERREURS AUTRES QUE D’ECHANTILLONNAGE (suite)</vt:lpstr>
      <vt:lpstr>ELEMENTS DES ERREURS AUTRES QUE D’ECHANTILLONNAGE (suite)</vt:lpstr>
      <vt:lpstr>ELEMENTS DES ERREURS AUTRES QUE D’ECHANTILLONNAGE (suite)</vt:lpstr>
      <vt:lpstr>EVALUATION DES ERREURS AUTRES QUE D’ECHANTILLONNAGE</vt:lpstr>
      <vt:lpstr>EVALUATION DES ERREURS AUTRES QUE D’ECHANTILLONNAGE (suite)</vt:lpstr>
      <vt:lpstr>EVALUATION DES ERREURS AUTRES QUE D’ECHANTILLONNAGE (suite)</vt:lpstr>
      <vt:lpstr>EVALUATION DES ERREURS AUTRES QUE D’ECHANTILLONNAGE (suite)</vt:lpstr>
      <vt:lpstr>EVALUATION DES ERREURS AUTRES QUE D’ECHANTILLONNAGE (suite)</vt:lpstr>
      <vt:lpstr>Conclusions</vt:lpstr>
      <vt:lpstr>Diapositive 19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CENSUS OF AGRICULTURE PROGRAMME</dc:title>
  <dc:creator>Colwell, Jack (ESSS)</dc:creator>
  <cp:lastModifiedBy>user</cp:lastModifiedBy>
  <cp:revision>278</cp:revision>
  <cp:lastPrinted>2004-10-18T14:58:49Z</cp:lastPrinted>
  <dcterms:created xsi:type="dcterms:W3CDTF">2004-06-14T09:49:41Z</dcterms:created>
  <dcterms:modified xsi:type="dcterms:W3CDTF">2011-06-23T00:11:59Z</dcterms:modified>
</cp:coreProperties>
</file>