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68" r:id="rId4"/>
    <p:sldId id="26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734D09-C9F5-4F2B-BA78-A9DB2ABF4631}" type="doc">
      <dgm:prSet loTypeId="urn:microsoft.com/office/officeart/2005/8/layout/process2" loCatId="process" qsTypeId="urn:microsoft.com/office/officeart/2005/8/quickstyle/simple1" qsCatId="simple" csTypeId="urn:microsoft.com/office/officeart/2005/8/colors/colorful1" csCatId="colorful" phldr="1"/>
      <dgm:spPr/>
    </dgm:pt>
    <dgm:pt modelId="{5392CC93-5903-4A37-B28A-9E7585B53AFC}">
      <dgm:prSet phldrT="[Texte]" custT="1"/>
      <dgm:spPr/>
      <dgm:t>
        <a:bodyPr/>
        <a:lstStyle/>
        <a:p>
          <a:r>
            <a:rPr lang="fr-FR" sz="1600" dirty="0" smtClean="0"/>
            <a:t>Constitution des unités primaires (UP)</a:t>
          </a:r>
          <a:endParaRPr lang="fr-FR" sz="1600" dirty="0"/>
        </a:p>
      </dgm:t>
    </dgm:pt>
    <dgm:pt modelId="{6DD9133C-E49E-4C38-88D0-BBD251650F72}" type="parTrans" cxnId="{EE078606-AAC4-4A40-892D-D5A99FEEB351}">
      <dgm:prSet/>
      <dgm:spPr/>
      <dgm:t>
        <a:bodyPr/>
        <a:lstStyle/>
        <a:p>
          <a:endParaRPr lang="fr-FR" sz="1600"/>
        </a:p>
      </dgm:t>
    </dgm:pt>
    <dgm:pt modelId="{646695D0-DEBA-44C0-9F3F-BCD5CA34EF11}" type="sibTrans" cxnId="{EE078606-AAC4-4A40-892D-D5A99FEEB351}">
      <dgm:prSet custT="1"/>
      <dgm:spPr/>
      <dgm:t>
        <a:bodyPr/>
        <a:lstStyle/>
        <a:p>
          <a:endParaRPr lang="fr-FR" sz="1600"/>
        </a:p>
      </dgm:t>
    </dgm:pt>
    <dgm:pt modelId="{78226ABC-1984-42F0-8051-BF5B688205C1}">
      <dgm:prSet phldrT="[Texte]" custT="1"/>
      <dgm:spPr/>
      <dgm:t>
        <a:bodyPr/>
        <a:lstStyle/>
        <a:p>
          <a:r>
            <a:rPr lang="fr-FR" sz="1600" dirty="0" smtClean="0"/>
            <a:t>Préparation du plan de sondage de l’échantillon maître</a:t>
          </a:r>
          <a:endParaRPr lang="fr-FR" sz="1600" dirty="0"/>
        </a:p>
      </dgm:t>
    </dgm:pt>
    <dgm:pt modelId="{D5261A88-46FD-47AA-9299-9568880C9327}" type="parTrans" cxnId="{957B51A7-6F65-45EB-A245-31CF42F21804}">
      <dgm:prSet/>
      <dgm:spPr/>
      <dgm:t>
        <a:bodyPr/>
        <a:lstStyle/>
        <a:p>
          <a:endParaRPr lang="fr-FR" sz="1600"/>
        </a:p>
      </dgm:t>
    </dgm:pt>
    <dgm:pt modelId="{A394CAD0-41F7-4B88-9D6E-60735C061E36}" type="sibTrans" cxnId="{957B51A7-6F65-45EB-A245-31CF42F21804}">
      <dgm:prSet custT="1"/>
      <dgm:spPr/>
      <dgm:t>
        <a:bodyPr/>
        <a:lstStyle/>
        <a:p>
          <a:endParaRPr lang="fr-FR" sz="1600"/>
        </a:p>
      </dgm:t>
    </dgm:pt>
    <dgm:pt modelId="{59A955F3-DD62-488A-9104-2D839E6A75EF}">
      <dgm:prSet phldrT="[Texte]" custT="1"/>
      <dgm:spPr/>
      <dgm:t>
        <a:bodyPr/>
        <a:lstStyle/>
        <a:p>
          <a:r>
            <a:rPr lang="fr-FR" sz="1600" dirty="0" smtClean="0"/>
            <a:t>Tirage de l’échantillon d’ UP</a:t>
          </a:r>
          <a:endParaRPr lang="fr-FR" sz="1600" dirty="0"/>
        </a:p>
      </dgm:t>
    </dgm:pt>
    <dgm:pt modelId="{91A75CAC-E84A-45D3-8C5D-5D50F103414D}" type="parTrans" cxnId="{3796AB73-0A0D-432F-A1D6-0CDED4198F5E}">
      <dgm:prSet/>
      <dgm:spPr/>
      <dgm:t>
        <a:bodyPr/>
        <a:lstStyle/>
        <a:p>
          <a:endParaRPr lang="fr-FR" sz="1600"/>
        </a:p>
      </dgm:t>
    </dgm:pt>
    <dgm:pt modelId="{12AA1518-237B-427D-998E-11FBB2F90207}" type="sibTrans" cxnId="{3796AB73-0A0D-432F-A1D6-0CDED4198F5E}">
      <dgm:prSet custT="1"/>
      <dgm:spPr/>
      <dgm:t>
        <a:bodyPr/>
        <a:lstStyle/>
        <a:p>
          <a:endParaRPr lang="fr-FR" sz="1600"/>
        </a:p>
      </dgm:t>
    </dgm:pt>
    <dgm:pt modelId="{2323862D-5C0E-46CE-8CFE-C24139FE84E5}">
      <dgm:prSet custT="1"/>
      <dgm:spPr/>
      <dgm:t>
        <a:bodyPr/>
        <a:lstStyle/>
        <a:p>
          <a:r>
            <a:rPr lang="fr-FR" sz="1600" dirty="0" smtClean="0"/>
            <a:t>Préparation des dossiers cartographiques des  UP échantillon</a:t>
          </a:r>
          <a:endParaRPr lang="fr-FR" sz="1600" dirty="0"/>
        </a:p>
      </dgm:t>
    </dgm:pt>
    <dgm:pt modelId="{1235691F-06F7-49C9-AEAB-7B66A1961217}" type="parTrans" cxnId="{0C1EB2DA-92F4-4C12-A0DD-2003AC892C95}">
      <dgm:prSet/>
      <dgm:spPr/>
      <dgm:t>
        <a:bodyPr/>
        <a:lstStyle/>
        <a:p>
          <a:endParaRPr lang="fr-FR" sz="1600"/>
        </a:p>
      </dgm:t>
    </dgm:pt>
    <dgm:pt modelId="{9C5264A5-5925-4991-BB86-D2265EDBAB95}" type="sibTrans" cxnId="{0C1EB2DA-92F4-4C12-A0DD-2003AC892C95}">
      <dgm:prSet custT="1"/>
      <dgm:spPr/>
      <dgm:t>
        <a:bodyPr/>
        <a:lstStyle/>
        <a:p>
          <a:endParaRPr lang="fr-FR" sz="1600"/>
        </a:p>
      </dgm:t>
    </dgm:pt>
    <dgm:pt modelId="{B5B0B42A-862A-4D92-A1F0-6B5296D8AC61}">
      <dgm:prSet custT="1"/>
      <dgm:spPr/>
      <dgm:t>
        <a:bodyPr/>
        <a:lstStyle/>
        <a:p>
          <a:r>
            <a:rPr lang="fr-FR" sz="1600" dirty="0" smtClean="0"/>
            <a:t>Actualisation des fichiers cartographiques  numériques des  UP</a:t>
          </a:r>
          <a:endParaRPr lang="fr-FR" sz="1600" dirty="0"/>
        </a:p>
      </dgm:t>
    </dgm:pt>
    <dgm:pt modelId="{7EA3A8C8-F876-477F-B8E4-235716C98BFB}" type="parTrans" cxnId="{8C2A9EAC-B145-4E32-BEE2-08E09B63E500}">
      <dgm:prSet/>
      <dgm:spPr/>
      <dgm:t>
        <a:bodyPr/>
        <a:lstStyle/>
        <a:p>
          <a:endParaRPr lang="fr-FR" sz="1600"/>
        </a:p>
      </dgm:t>
    </dgm:pt>
    <dgm:pt modelId="{C3046CC6-F227-454C-9DC2-F6D94CB8EF68}" type="sibTrans" cxnId="{8C2A9EAC-B145-4E32-BEE2-08E09B63E500}">
      <dgm:prSet/>
      <dgm:spPr/>
      <dgm:t>
        <a:bodyPr/>
        <a:lstStyle/>
        <a:p>
          <a:endParaRPr lang="fr-FR" sz="1600"/>
        </a:p>
      </dgm:t>
    </dgm:pt>
    <dgm:pt modelId="{A54A9933-FBEC-46B0-ABA8-B320B10EF331}">
      <dgm:prSet/>
      <dgm:spPr/>
      <dgm:t>
        <a:bodyPr/>
        <a:lstStyle/>
        <a:p>
          <a:r>
            <a:rPr lang="fr-FR" dirty="0" smtClean="0"/>
            <a:t>Préparation des dossiers cartographiques des enquêtes du programme</a:t>
          </a:r>
          <a:endParaRPr lang="fr-FR" dirty="0"/>
        </a:p>
      </dgm:t>
    </dgm:pt>
    <dgm:pt modelId="{F3C16D52-AA4F-47E6-B8C7-B2C1750D628F}" type="parTrans" cxnId="{0A1B612F-7C83-4DD5-B16F-8BB2C0AA94A8}">
      <dgm:prSet/>
      <dgm:spPr/>
    </dgm:pt>
    <dgm:pt modelId="{DFC1D29C-FF80-4FFC-B6DA-28EF9ECF96B1}" type="sibTrans" cxnId="{0A1B612F-7C83-4DD5-B16F-8BB2C0AA94A8}">
      <dgm:prSet/>
      <dgm:spPr/>
    </dgm:pt>
    <dgm:pt modelId="{17E80375-311C-48FF-BF02-9A1319F1277F}" type="pres">
      <dgm:prSet presAssocID="{D3734D09-C9F5-4F2B-BA78-A9DB2ABF4631}" presName="linearFlow" presStyleCnt="0">
        <dgm:presLayoutVars>
          <dgm:resizeHandles val="exact"/>
        </dgm:presLayoutVars>
      </dgm:prSet>
      <dgm:spPr/>
    </dgm:pt>
    <dgm:pt modelId="{795EFF52-9FF8-46D2-807F-0A6B66B3D242}" type="pres">
      <dgm:prSet presAssocID="{5392CC93-5903-4A37-B28A-9E7585B53AFC}" presName="node" presStyleLbl="node1" presStyleIdx="0" presStyleCnt="6" custScaleX="124164" custLinFactNeighborX="186" custLinFactNeighborY="3916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BBDAB0-D469-403D-AEE5-F1A4E2A0D4BB}" type="pres">
      <dgm:prSet presAssocID="{646695D0-DEBA-44C0-9F3F-BCD5CA34EF11}" presName="sibTrans" presStyleLbl="sibTrans2D1" presStyleIdx="0" presStyleCnt="5"/>
      <dgm:spPr/>
      <dgm:t>
        <a:bodyPr/>
        <a:lstStyle/>
        <a:p>
          <a:endParaRPr lang="fr-FR"/>
        </a:p>
      </dgm:t>
    </dgm:pt>
    <dgm:pt modelId="{6C9D7010-D18A-44DE-94BE-2831B8D23E2F}" type="pres">
      <dgm:prSet presAssocID="{646695D0-DEBA-44C0-9F3F-BCD5CA34EF11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7CF84484-EB9B-4D11-BB5E-AC56F069C8C7}" type="pres">
      <dgm:prSet presAssocID="{78226ABC-1984-42F0-8051-BF5B688205C1}" presName="node" presStyleLbl="node1" presStyleIdx="1" presStyleCnt="6" custScaleX="132838" custScaleY="1650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C7161B-C162-4F2E-A5ED-BC37CDD34964}" type="pres">
      <dgm:prSet presAssocID="{A394CAD0-41F7-4B88-9D6E-60735C061E36}" presName="sibTrans" presStyleLbl="sibTrans2D1" presStyleIdx="1" presStyleCnt="5"/>
      <dgm:spPr/>
      <dgm:t>
        <a:bodyPr/>
        <a:lstStyle/>
        <a:p>
          <a:endParaRPr lang="fr-FR"/>
        </a:p>
      </dgm:t>
    </dgm:pt>
    <dgm:pt modelId="{09D5F005-83A4-4F51-BD24-A8ECAD40F01C}" type="pres">
      <dgm:prSet presAssocID="{A394CAD0-41F7-4B88-9D6E-60735C061E36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2D71EB66-8B4F-4456-A604-D2F5EEC600D0}" type="pres">
      <dgm:prSet presAssocID="{59A955F3-DD62-488A-9104-2D839E6A75EF}" presName="node" presStyleLbl="node1" presStyleIdx="2" presStyleCnt="6" custScaleX="11623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72F781-A849-4397-B914-8AB0211BCAAF}" type="pres">
      <dgm:prSet presAssocID="{12AA1518-237B-427D-998E-11FBB2F90207}" presName="sibTrans" presStyleLbl="sibTrans2D1" presStyleIdx="2" presStyleCnt="5"/>
      <dgm:spPr/>
      <dgm:t>
        <a:bodyPr/>
        <a:lstStyle/>
        <a:p>
          <a:endParaRPr lang="fr-FR"/>
        </a:p>
      </dgm:t>
    </dgm:pt>
    <dgm:pt modelId="{22770E28-85AE-4149-9E1D-C1B058435577}" type="pres">
      <dgm:prSet presAssocID="{12AA1518-237B-427D-998E-11FBB2F90207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9D8BECBC-3AC8-4305-894A-96DF178797A7}" type="pres">
      <dgm:prSet presAssocID="{2323862D-5C0E-46CE-8CFE-C24139FE84E5}" presName="node" presStyleLbl="node1" presStyleIdx="3" presStyleCnt="6" custScaleX="132838" custScaleY="1113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86654F-000A-448B-BD8D-04005D47B1EA}" type="pres">
      <dgm:prSet presAssocID="{9C5264A5-5925-4991-BB86-D2265EDBAB95}" presName="sibTrans" presStyleLbl="sibTrans2D1" presStyleIdx="3" presStyleCnt="5"/>
      <dgm:spPr/>
      <dgm:t>
        <a:bodyPr/>
        <a:lstStyle/>
        <a:p>
          <a:endParaRPr lang="fr-FR"/>
        </a:p>
      </dgm:t>
    </dgm:pt>
    <dgm:pt modelId="{4130741F-1F8F-43D9-8DE8-EF44E9D8B724}" type="pres">
      <dgm:prSet presAssocID="{9C5264A5-5925-4991-BB86-D2265EDBAB95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4F18EA88-CDB6-4906-8C2D-9F727E64BCCC}" type="pres">
      <dgm:prSet presAssocID="{B5B0B42A-862A-4D92-A1F0-6B5296D8AC6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07662C-BE7D-46B8-BCA4-34E4EE1C8ECD}" type="pres">
      <dgm:prSet presAssocID="{C3046CC6-F227-454C-9DC2-F6D94CB8EF68}" presName="sibTrans" presStyleLbl="sibTrans2D1" presStyleIdx="4" presStyleCnt="5"/>
      <dgm:spPr/>
      <dgm:t>
        <a:bodyPr/>
        <a:lstStyle/>
        <a:p>
          <a:endParaRPr lang="fr-FR"/>
        </a:p>
      </dgm:t>
    </dgm:pt>
    <dgm:pt modelId="{20949267-AB99-43CD-9147-7A9DF0CBB46D}" type="pres">
      <dgm:prSet presAssocID="{C3046CC6-F227-454C-9DC2-F6D94CB8EF68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DFB4AE17-0F5D-41E2-BE97-A3BA943C46D6}" type="pres">
      <dgm:prSet presAssocID="{A54A9933-FBEC-46B0-ABA8-B320B10EF33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BB2439A-1828-4963-B225-6786D7635E91}" type="presOf" srcId="{A54A9933-FBEC-46B0-ABA8-B320B10EF331}" destId="{DFB4AE17-0F5D-41E2-BE97-A3BA943C46D6}" srcOrd="0" destOrd="0" presId="urn:microsoft.com/office/officeart/2005/8/layout/process2"/>
    <dgm:cxn modelId="{43F632C3-AC1A-4342-8267-E1D3C4813DC2}" type="presOf" srcId="{D3734D09-C9F5-4F2B-BA78-A9DB2ABF4631}" destId="{17E80375-311C-48FF-BF02-9A1319F1277F}" srcOrd="0" destOrd="0" presId="urn:microsoft.com/office/officeart/2005/8/layout/process2"/>
    <dgm:cxn modelId="{040EC9DC-C4B5-4952-923C-E424984B0F21}" type="presOf" srcId="{5392CC93-5903-4A37-B28A-9E7585B53AFC}" destId="{795EFF52-9FF8-46D2-807F-0A6B66B3D242}" srcOrd="0" destOrd="0" presId="urn:microsoft.com/office/officeart/2005/8/layout/process2"/>
    <dgm:cxn modelId="{D3D8832B-9254-4C29-BC98-4BFEBBA0ABF7}" type="presOf" srcId="{78226ABC-1984-42F0-8051-BF5B688205C1}" destId="{7CF84484-EB9B-4D11-BB5E-AC56F069C8C7}" srcOrd="0" destOrd="0" presId="urn:microsoft.com/office/officeart/2005/8/layout/process2"/>
    <dgm:cxn modelId="{AD583CB4-6D56-4738-99A2-D9B569FDDC20}" type="presOf" srcId="{12AA1518-237B-427D-998E-11FBB2F90207}" destId="{4372F781-A849-4397-B914-8AB0211BCAAF}" srcOrd="0" destOrd="0" presId="urn:microsoft.com/office/officeart/2005/8/layout/process2"/>
    <dgm:cxn modelId="{8FA25C78-135E-4082-BAA4-24AE5EB3D4ED}" type="presOf" srcId="{59A955F3-DD62-488A-9104-2D839E6A75EF}" destId="{2D71EB66-8B4F-4456-A604-D2F5EEC600D0}" srcOrd="0" destOrd="0" presId="urn:microsoft.com/office/officeart/2005/8/layout/process2"/>
    <dgm:cxn modelId="{3932F562-389A-4F93-8BBE-7AED408FB51A}" type="presOf" srcId="{B5B0B42A-862A-4D92-A1F0-6B5296D8AC61}" destId="{4F18EA88-CDB6-4906-8C2D-9F727E64BCCC}" srcOrd="0" destOrd="0" presId="urn:microsoft.com/office/officeart/2005/8/layout/process2"/>
    <dgm:cxn modelId="{2DEC4F7B-7B1A-49FC-AE88-45E420E5A894}" type="presOf" srcId="{9C5264A5-5925-4991-BB86-D2265EDBAB95}" destId="{FB86654F-000A-448B-BD8D-04005D47B1EA}" srcOrd="0" destOrd="0" presId="urn:microsoft.com/office/officeart/2005/8/layout/process2"/>
    <dgm:cxn modelId="{BD05B324-FE49-4F22-A48C-0EDBAEFD2D49}" type="presOf" srcId="{A394CAD0-41F7-4B88-9D6E-60735C061E36}" destId="{B2C7161B-C162-4F2E-A5ED-BC37CDD34964}" srcOrd="0" destOrd="0" presId="urn:microsoft.com/office/officeart/2005/8/layout/process2"/>
    <dgm:cxn modelId="{04F90258-2DE8-4928-9544-E6A2BF29D953}" type="presOf" srcId="{646695D0-DEBA-44C0-9F3F-BCD5CA34EF11}" destId="{6C9D7010-D18A-44DE-94BE-2831B8D23E2F}" srcOrd="1" destOrd="0" presId="urn:microsoft.com/office/officeart/2005/8/layout/process2"/>
    <dgm:cxn modelId="{35F799A8-2DB3-4FA7-95E1-6E40E59C48AE}" type="presOf" srcId="{C3046CC6-F227-454C-9DC2-F6D94CB8EF68}" destId="{7207662C-BE7D-46B8-BCA4-34E4EE1C8ECD}" srcOrd="0" destOrd="0" presId="urn:microsoft.com/office/officeart/2005/8/layout/process2"/>
    <dgm:cxn modelId="{0A1B612F-7C83-4DD5-B16F-8BB2C0AA94A8}" srcId="{D3734D09-C9F5-4F2B-BA78-A9DB2ABF4631}" destId="{A54A9933-FBEC-46B0-ABA8-B320B10EF331}" srcOrd="5" destOrd="0" parTransId="{F3C16D52-AA4F-47E6-B8C7-B2C1750D628F}" sibTransId="{DFC1D29C-FF80-4FFC-B6DA-28EF9ECF96B1}"/>
    <dgm:cxn modelId="{0C1EB2DA-92F4-4C12-A0DD-2003AC892C95}" srcId="{D3734D09-C9F5-4F2B-BA78-A9DB2ABF4631}" destId="{2323862D-5C0E-46CE-8CFE-C24139FE84E5}" srcOrd="3" destOrd="0" parTransId="{1235691F-06F7-49C9-AEAB-7B66A1961217}" sibTransId="{9C5264A5-5925-4991-BB86-D2265EDBAB95}"/>
    <dgm:cxn modelId="{F2F3873F-AB7F-4ABC-AE81-1F8260211D51}" type="presOf" srcId="{9C5264A5-5925-4991-BB86-D2265EDBAB95}" destId="{4130741F-1F8F-43D9-8DE8-EF44E9D8B724}" srcOrd="1" destOrd="0" presId="urn:microsoft.com/office/officeart/2005/8/layout/process2"/>
    <dgm:cxn modelId="{67A41E2E-E1DF-4FE9-A727-78A5A294CB45}" type="presOf" srcId="{2323862D-5C0E-46CE-8CFE-C24139FE84E5}" destId="{9D8BECBC-3AC8-4305-894A-96DF178797A7}" srcOrd="0" destOrd="0" presId="urn:microsoft.com/office/officeart/2005/8/layout/process2"/>
    <dgm:cxn modelId="{6BC4B386-F1F4-4C4D-84DC-9C197943FC21}" type="presOf" srcId="{A394CAD0-41F7-4B88-9D6E-60735C061E36}" destId="{09D5F005-83A4-4F51-BD24-A8ECAD40F01C}" srcOrd="1" destOrd="0" presId="urn:microsoft.com/office/officeart/2005/8/layout/process2"/>
    <dgm:cxn modelId="{EE078606-AAC4-4A40-892D-D5A99FEEB351}" srcId="{D3734D09-C9F5-4F2B-BA78-A9DB2ABF4631}" destId="{5392CC93-5903-4A37-B28A-9E7585B53AFC}" srcOrd="0" destOrd="0" parTransId="{6DD9133C-E49E-4C38-88D0-BBD251650F72}" sibTransId="{646695D0-DEBA-44C0-9F3F-BCD5CA34EF11}"/>
    <dgm:cxn modelId="{492AA28A-91FA-423E-B6C2-6542F83E73E7}" type="presOf" srcId="{12AA1518-237B-427D-998E-11FBB2F90207}" destId="{22770E28-85AE-4149-9E1D-C1B058435577}" srcOrd="1" destOrd="0" presId="urn:microsoft.com/office/officeart/2005/8/layout/process2"/>
    <dgm:cxn modelId="{8C2A9EAC-B145-4E32-BEE2-08E09B63E500}" srcId="{D3734D09-C9F5-4F2B-BA78-A9DB2ABF4631}" destId="{B5B0B42A-862A-4D92-A1F0-6B5296D8AC61}" srcOrd="4" destOrd="0" parTransId="{7EA3A8C8-F876-477F-B8E4-235716C98BFB}" sibTransId="{C3046CC6-F227-454C-9DC2-F6D94CB8EF68}"/>
    <dgm:cxn modelId="{3796AB73-0A0D-432F-A1D6-0CDED4198F5E}" srcId="{D3734D09-C9F5-4F2B-BA78-A9DB2ABF4631}" destId="{59A955F3-DD62-488A-9104-2D839E6A75EF}" srcOrd="2" destOrd="0" parTransId="{91A75CAC-E84A-45D3-8C5D-5D50F103414D}" sibTransId="{12AA1518-237B-427D-998E-11FBB2F90207}"/>
    <dgm:cxn modelId="{8E8F11BE-B59C-43F1-99B5-57912A131CD7}" type="presOf" srcId="{646695D0-DEBA-44C0-9F3F-BCD5CA34EF11}" destId="{4CBBDAB0-D469-403D-AEE5-F1A4E2A0D4BB}" srcOrd="0" destOrd="0" presId="urn:microsoft.com/office/officeart/2005/8/layout/process2"/>
    <dgm:cxn modelId="{957B51A7-6F65-45EB-A245-31CF42F21804}" srcId="{D3734D09-C9F5-4F2B-BA78-A9DB2ABF4631}" destId="{78226ABC-1984-42F0-8051-BF5B688205C1}" srcOrd="1" destOrd="0" parTransId="{D5261A88-46FD-47AA-9299-9568880C9327}" sibTransId="{A394CAD0-41F7-4B88-9D6E-60735C061E36}"/>
    <dgm:cxn modelId="{F27D8B48-9900-4018-BB8A-6904A437E45F}" type="presOf" srcId="{C3046CC6-F227-454C-9DC2-F6D94CB8EF68}" destId="{20949267-AB99-43CD-9147-7A9DF0CBB46D}" srcOrd="1" destOrd="0" presId="urn:microsoft.com/office/officeart/2005/8/layout/process2"/>
    <dgm:cxn modelId="{AC339816-057D-4ADA-91BC-AB6339CC1BD1}" type="presParOf" srcId="{17E80375-311C-48FF-BF02-9A1319F1277F}" destId="{795EFF52-9FF8-46D2-807F-0A6B66B3D242}" srcOrd="0" destOrd="0" presId="urn:microsoft.com/office/officeart/2005/8/layout/process2"/>
    <dgm:cxn modelId="{B9D441D3-3A51-4C51-8318-6E96B9C4FD9A}" type="presParOf" srcId="{17E80375-311C-48FF-BF02-9A1319F1277F}" destId="{4CBBDAB0-D469-403D-AEE5-F1A4E2A0D4BB}" srcOrd="1" destOrd="0" presId="urn:microsoft.com/office/officeart/2005/8/layout/process2"/>
    <dgm:cxn modelId="{F9D68732-ECB6-4591-9AF9-32BFA0BB87B3}" type="presParOf" srcId="{4CBBDAB0-D469-403D-AEE5-F1A4E2A0D4BB}" destId="{6C9D7010-D18A-44DE-94BE-2831B8D23E2F}" srcOrd="0" destOrd="0" presId="urn:microsoft.com/office/officeart/2005/8/layout/process2"/>
    <dgm:cxn modelId="{1C705C51-CE03-422B-837B-F3912586AF9F}" type="presParOf" srcId="{17E80375-311C-48FF-BF02-9A1319F1277F}" destId="{7CF84484-EB9B-4D11-BB5E-AC56F069C8C7}" srcOrd="2" destOrd="0" presId="urn:microsoft.com/office/officeart/2005/8/layout/process2"/>
    <dgm:cxn modelId="{BBFAEEEA-9A3B-4747-B61D-7E940762CD7E}" type="presParOf" srcId="{17E80375-311C-48FF-BF02-9A1319F1277F}" destId="{B2C7161B-C162-4F2E-A5ED-BC37CDD34964}" srcOrd="3" destOrd="0" presId="urn:microsoft.com/office/officeart/2005/8/layout/process2"/>
    <dgm:cxn modelId="{C5DFDA6D-BC8C-44BE-BE63-D2228454CDEA}" type="presParOf" srcId="{B2C7161B-C162-4F2E-A5ED-BC37CDD34964}" destId="{09D5F005-83A4-4F51-BD24-A8ECAD40F01C}" srcOrd="0" destOrd="0" presId="urn:microsoft.com/office/officeart/2005/8/layout/process2"/>
    <dgm:cxn modelId="{CCE8BF6D-7688-4368-A727-D6FB6483DC1C}" type="presParOf" srcId="{17E80375-311C-48FF-BF02-9A1319F1277F}" destId="{2D71EB66-8B4F-4456-A604-D2F5EEC600D0}" srcOrd="4" destOrd="0" presId="urn:microsoft.com/office/officeart/2005/8/layout/process2"/>
    <dgm:cxn modelId="{2453FA8D-A8CF-42B0-971E-D1979EB74451}" type="presParOf" srcId="{17E80375-311C-48FF-BF02-9A1319F1277F}" destId="{4372F781-A849-4397-B914-8AB0211BCAAF}" srcOrd="5" destOrd="0" presId="urn:microsoft.com/office/officeart/2005/8/layout/process2"/>
    <dgm:cxn modelId="{D1E7897A-5D35-49F3-9CC8-F6E4B60DEDC7}" type="presParOf" srcId="{4372F781-A849-4397-B914-8AB0211BCAAF}" destId="{22770E28-85AE-4149-9E1D-C1B058435577}" srcOrd="0" destOrd="0" presId="urn:microsoft.com/office/officeart/2005/8/layout/process2"/>
    <dgm:cxn modelId="{3AE2A157-4FD0-4FE6-9632-95984B4E1FD5}" type="presParOf" srcId="{17E80375-311C-48FF-BF02-9A1319F1277F}" destId="{9D8BECBC-3AC8-4305-894A-96DF178797A7}" srcOrd="6" destOrd="0" presId="urn:microsoft.com/office/officeart/2005/8/layout/process2"/>
    <dgm:cxn modelId="{F8DE0140-99BE-40CF-9F34-E4824B0576E0}" type="presParOf" srcId="{17E80375-311C-48FF-BF02-9A1319F1277F}" destId="{FB86654F-000A-448B-BD8D-04005D47B1EA}" srcOrd="7" destOrd="0" presId="urn:microsoft.com/office/officeart/2005/8/layout/process2"/>
    <dgm:cxn modelId="{72C2AF06-5D41-4309-9139-FAA7736BEA76}" type="presParOf" srcId="{FB86654F-000A-448B-BD8D-04005D47B1EA}" destId="{4130741F-1F8F-43D9-8DE8-EF44E9D8B724}" srcOrd="0" destOrd="0" presId="urn:microsoft.com/office/officeart/2005/8/layout/process2"/>
    <dgm:cxn modelId="{D3B723AA-0D09-452C-8772-A00797B75DC7}" type="presParOf" srcId="{17E80375-311C-48FF-BF02-9A1319F1277F}" destId="{4F18EA88-CDB6-4906-8C2D-9F727E64BCCC}" srcOrd="8" destOrd="0" presId="urn:microsoft.com/office/officeart/2005/8/layout/process2"/>
    <dgm:cxn modelId="{DB790CD1-D01C-4FBA-93C0-42DF8F2212B9}" type="presParOf" srcId="{17E80375-311C-48FF-BF02-9A1319F1277F}" destId="{7207662C-BE7D-46B8-BCA4-34E4EE1C8ECD}" srcOrd="9" destOrd="0" presId="urn:microsoft.com/office/officeart/2005/8/layout/process2"/>
    <dgm:cxn modelId="{BF78A527-1BE2-4585-BD03-4521C746DEB0}" type="presParOf" srcId="{7207662C-BE7D-46B8-BCA4-34E4EE1C8ECD}" destId="{20949267-AB99-43CD-9147-7A9DF0CBB46D}" srcOrd="0" destOrd="0" presId="urn:microsoft.com/office/officeart/2005/8/layout/process2"/>
    <dgm:cxn modelId="{E8C20D7A-9A58-4133-8A3B-4ACB85B399C6}" type="presParOf" srcId="{17E80375-311C-48FF-BF02-9A1319F1277F}" destId="{DFB4AE17-0F5D-41E2-BE97-A3BA943C46D6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5EFF52-9FF8-46D2-807F-0A6B66B3D242}">
      <dsp:nvSpPr>
        <dsp:cNvPr id="0" name=""/>
        <dsp:cNvSpPr/>
      </dsp:nvSpPr>
      <dsp:spPr>
        <a:xfrm>
          <a:off x="1452784" y="129737"/>
          <a:ext cx="3200018" cy="6443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Constitution des unités primaires (UP)</a:t>
          </a:r>
          <a:endParaRPr lang="fr-FR" sz="1600" kern="1200" dirty="0"/>
        </a:p>
      </dsp:txBody>
      <dsp:txXfrm>
        <a:off x="1452784" y="129737"/>
        <a:ext cx="3200018" cy="644312"/>
      </dsp:txXfrm>
    </dsp:sp>
    <dsp:sp modelId="{4CBBDAB0-D469-403D-AEE5-F1A4E2A0D4BB}">
      <dsp:nvSpPr>
        <dsp:cNvPr id="0" name=""/>
        <dsp:cNvSpPr/>
      </dsp:nvSpPr>
      <dsp:spPr>
        <a:xfrm rot="5415694">
          <a:off x="2977375" y="727078"/>
          <a:ext cx="146999" cy="289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 rot="5415694">
        <a:off x="2977375" y="727078"/>
        <a:ext cx="146999" cy="289940"/>
      </dsp:txXfrm>
    </dsp:sp>
    <dsp:sp modelId="{7CF84484-EB9B-4D11-BB5E-AC56F069C8C7}">
      <dsp:nvSpPr>
        <dsp:cNvPr id="0" name=""/>
        <dsp:cNvSpPr/>
      </dsp:nvSpPr>
      <dsp:spPr>
        <a:xfrm>
          <a:off x="1336215" y="970047"/>
          <a:ext cx="3423569" cy="10637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Préparation du plan de sondage de l’échantillon maître</a:t>
          </a:r>
          <a:endParaRPr lang="fr-FR" sz="1600" kern="1200" dirty="0"/>
        </a:p>
      </dsp:txBody>
      <dsp:txXfrm>
        <a:off x="1336215" y="970047"/>
        <a:ext cx="3423569" cy="1063721"/>
      </dsp:txXfrm>
    </dsp:sp>
    <dsp:sp modelId="{B2C7161B-C162-4F2E-A5ED-BC37CDD34964}">
      <dsp:nvSpPr>
        <dsp:cNvPr id="0" name=""/>
        <dsp:cNvSpPr/>
      </dsp:nvSpPr>
      <dsp:spPr>
        <a:xfrm rot="5400000">
          <a:off x="2927191" y="2049877"/>
          <a:ext cx="241617" cy="289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 rot="5400000">
        <a:off x="2927191" y="2049877"/>
        <a:ext cx="241617" cy="289940"/>
      </dsp:txXfrm>
    </dsp:sp>
    <dsp:sp modelId="{2D71EB66-8B4F-4456-A604-D2F5EEC600D0}">
      <dsp:nvSpPr>
        <dsp:cNvPr id="0" name=""/>
        <dsp:cNvSpPr/>
      </dsp:nvSpPr>
      <dsp:spPr>
        <a:xfrm>
          <a:off x="1550178" y="2355925"/>
          <a:ext cx="2995642" cy="6443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Tirage de l’échantillon d’ UP</a:t>
          </a:r>
          <a:endParaRPr lang="fr-FR" sz="1600" kern="1200" dirty="0"/>
        </a:p>
      </dsp:txBody>
      <dsp:txXfrm>
        <a:off x="1550178" y="2355925"/>
        <a:ext cx="2995642" cy="644312"/>
      </dsp:txXfrm>
    </dsp:sp>
    <dsp:sp modelId="{4372F781-A849-4397-B914-8AB0211BCAAF}">
      <dsp:nvSpPr>
        <dsp:cNvPr id="0" name=""/>
        <dsp:cNvSpPr/>
      </dsp:nvSpPr>
      <dsp:spPr>
        <a:xfrm rot="5400000">
          <a:off x="2927191" y="3016346"/>
          <a:ext cx="241617" cy="289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 rot="5400000">
        <a:off x="2927191" y="3016346"/>
        <a:ext cx="241617" cy="289940"/>
      </dsp:txXfrm>
    </dsp:sp>
    <dsp:sp modelId="{9D8BECBC-3AC8-4305-894A-96DF178797A7}">
      <dsp:nvSpPr>
        <dsp:cNvPr id="0" name=""/>
        <dsp:cNvSpPr/>
      </dsp:nvSpPr>
      <dsp:spPr>
        <a:xfrm>
          <a:off x="1336215" y="3322395"/>
          <a:ext cx="3423569" cy="7177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Préparation des dossiers cartographiques des  UP échantillon</a:t>
          </a:r>
          <a:endParaRPr lang="fr-FR" sz="1600" kern="1200" dirty="0"/>
        </a:p>
      </dsp:txBody>
      <dsp:txXfrm>
        <a:off x="1336215" y="3322395"/>
        <a:ext cx="3423569" cy="717751"/>
      </dsp:txXfrm>
    </dsp:sp>
    <dsp:sp modelId="{FB86654F-000A-448B-BD8D-04005D47B1EA}">
      <dsp:nvSpPr>
        <dsp:cNvPr id="0" name=""/>
        <dsp:cNvSpPr/>
      </dsp:nvSpPr>
      <dsp:spPr>
        <a:xfrm rot="5400000">
          <a:off x="2927191" y="4056254"/>
          <a:ext cx="241617" cy="289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 rot="5400000">
        <a:off x="2927191" y="4056254"/>
        <a:ext cx="241617" cy="289940"/>
      </dsp:txXfrm>
    </dsp:sp>
    <dsp:sp modelId="{4F18EA88-CDB6-4906-8C2D-9F727E64BCCC}">
      <dsp:nvSpPr>
        <dsp:cNvPr id="0" name=""/>
        <dsp:cNvSpPr/>
      </dsp:nvSpPr>
      <dsp:spPr>
        <a:xfrm>
          <a:off x="1759374" y="4362303"/>
          <a:ext cx="2577251" cy="6443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Actualisation des fichiers cartographiques  numériques des  UP</a:t>
          </a:r>
          <a:endParaRPr lang="fr-FR" sz="1600" kern="1200" dirty="0"/>
        </a:p>
      </dsp:txBody>
      <dsp:txXfrm>
        <a:off x="1759374" y="4362303"/>
        <a:ext cx="2577251" cy="644312"/>
      </dsp:txXfrm>
    </dsp:sp>
    <dsp:sp modelId="{7207662C-BE7D-46B8-BCA4-34E4EE1C8ECD}">
      <dsp:nvSpPr>
        <dsp:cNvPr id="0" name=""/>
        <dsp:cNvSpPr/>
      </dsp:nvSpPr>
      <dsp:spPr>
        <a:xfrm rot="5400000">
          <a:off x="2927191" y="5022724"/>
          <a:ext cx="241617" cy="289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 rot="5400000">
        <a:off x="2927191" y="5022724"/>
        <a:ext cx="241617" cy="289940"/>
      </dsp:txXfrm>
    </dsp:sp>
    <dsp:sp modelId="{DFB4AE17-0F5D-41E2-BE97-A3BA943C46D6}">
      <dsp:nvSpPr>
        <dsp:cNvPr id="0" name=""/>
        <dsp:cNvSpPr/>
      </dsp:nvSpPr>
      <dsp:spPr>
        <a:xfrm>
          <a:off x="1759374" y="5328772"/>
          <a:ext cx="2577251" cy="6443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Préparation des dossiers cartographiques des enquêtes du programme</a:t>
          </a:r>
          <a:endParaRPr lang="fr-FR" sz="1200" kern="1200" dirty="0"/>
        </a:p>
      </dsp:txBody>
      <dsp:txXfrm>
        <a:off x="1759374" y="5328772"/>
        <a:ext cx="2577251" cy="64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AB770-48D0-475B-9C3A-9AA3A539886C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279C0-582F-4343-B203-7679B68A5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79C0-582F-4343-B203-7679B68A538B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53848-259C-498D-921B-3B2F85147EDA}" type="datetimeFigureOut">
              <a:rPr lang="fr-FR" smtClean="0"/>
              <a:pPr/>
              <a:t>11/06/2011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63B11-0719-4C8D-99A9-C490062F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627784" y="188640"/>
            <a:ext cx="3414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FFFF00"/>
                </a:solidFill>
              </a:rPr>
              <a:t>Echantillon  Maître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0" y="1124744"/>
            <a:ext cx="85689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C’une base de sondage, représentative répondant  à  certaines préoccupations:</a:t>
            </a:r>
          </a:p>
          <a:p>
            <a:endParaRPr lang="fr-FR" dirty="0"/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Fournir des échantillons pour plusieurs enquêtes;</a:t>
            </a:r>
          </a:p>
          <a:p>
            <a:endParaRPr lang="fr-FR" dirty="0" smtClean="0"/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Les échantillons à utiliser peuvent ne pas être identiques pour toutes les enquêtes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67544" y="2996952"/>
            <a:ext cx="1696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+mj-lt"/>
              </a:rPr>
              <a:t>Cas du Maroc:</a:t>
            </a:r>
            <a:endParaRPr lang="fr-FR" sz="2000" b="1" dirty="0"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6097" y="3573016"/>
            <a:ext cx="88835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 smtClean="0"/>
              <a:t>L’ échantillon maître désigne une réserve d’unités aréolaires (zones géographiques)</a:t>
            </a:r>
          </a:p>
          <a:p>
            <a:pPr algn="ctr"/>
            <a:r>
              <a:rPr lang="fr-FR" sz="2000" dirty="0" smtClean="0"/>
              <a:t>ou </a:t>
            </a:r>
            <a:r>
              <a:rPr lang="fr-FR" sz="2000" dirty="0" smtClean="0">
                <a:latin typeface="Calibri"/>
              </a:rPr>
              <a:t>"</a:t>
            </a:r>
            <a:r>
              <a:rPr lang="fr-FR" sz="2000" dirty="0"/>
              <a:t> </a:t>
            </a:r>
            <a:r>
              <a:rPr lang="fr-FR" sz="2000" b="1" dirty="0" smtClean="0"/>
              <a:t>unités  </a:t>
            </a:r>
            <a:r>
              <a:rPr lang="fr-FR" sz="2000" b="1" dirty="0"/>
              <a:t>Primaires </a:t>
            </a:r>
            <a:r>
              <a:rPr lang="fr-FR" sz="2000" dirty="0" smtClean="0">
                <a:latin typeface="Calibri"/>
              </a:rPr>
              <a:t>"</a:t>
            </a:r>
            <a:r>
              <a:rPr lang="fr-FR" sz="2000" dirty="0" smtClean="0"/>
              <a:t> (UP) au sein desquelles on choisit, éventuellement,</a:t>
            </a:r>
          </a:p>
          <a:p>
            <a:pPr algn="ctr"/>
            <a:r>
              <a:rPr lang="fr-FR" sz="2000" dirty="0" smtClean="0"/>
              <a:t>des échantillons pour effectuer les diverses enquêtes auprès des ménages.</a:t>
            </a:r>
          </a:p>
          <a:p>
            <a:pPr algn="ctr"/>
            <a:r>
              <a:rPr lang="fr-FR" sz="2000" dirty="0" smtClean="0"/>
              <a:t>Ces U.P. sont découpées en sous zones géographiques ou </a:t>
            </a:r>
            <a:r>
              <a:rPr lang="fr-FR" sz="2000" b="1" dirty="0" smtClean="0"/>
              <a:t>unités secondaires </a:t>
            </a:r>
            <a:r>
              <a:rPr lang="fr-FR" sz="2000" dirty="0" smtClean="0"/>
              <a:t>(US).</a:t>
            </a:r>
          </a:p>
          <a:p>
            <a:endParaRPr lang="fr-FR" sz="2000" dirty="0" smtClean="0"/>
          </a:p>
          <a:p>
            <a:r>
              <a:rPr lang="fr-FR" sz="2000" b="1" dirty="0" smtClean="0"/>
              <a:t>* Elaboration: </a:t>
            </a:r>
            <a:r>
              <a:rPr lang="fr-FR" sz="2000" dirty="0" smtClean="0"/>
              <a:t>Documents cartographiques + RGPH 2004</a:t>
            </a:r>
            <a:endParaRPr lang="fr-FR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1196752"/>
            <a:ext cx="835292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 smtClean="0"/>
          </a:p>
          <a:p>
            <a:pPr lvl="1"/>
            <a:r>
              <a:rPr lang="fr-FR" sz="2000" b="1" dirty="0" smtClean="0">
                <a:solidFill>
                  <a:srgbClr val="002060"/>
                </a:solidFill>
              </a:rPr>
              <a:t>En milieu urbain:</a:t>
            </a:r>
          </a:p>
          <a:p>
            <a:pPr lvl="1"/>
            <a:endParaRPr lang="fr-FR" b="1" dirty="0" smtClean="0"/>
          </a:p>
          <a:p>
            <a:pPr lvl="1">
              <a:buFont typeface="Wingdings" pitchFamily="2" charset="2"/>
              <a:buChar char="ü"/>
            </a:pPr>
            <a:r>
              <a:rPr lang="fr-FR" b="1" dirty="0" smtClean="0"/>
              <a:t>UPU :  Districts de recensement (DR)  = 3 à 4 districts contigus ( 600 ménages)</a:t>
            </a:r>
          </a:p>
          <a:p>
            <a:endParaRPr lang="fr-FR" b="1" dirty="0" smtClean="0"/>
          </a:p>
          <a:p>
            <a:pPr algn="ctr"/>
            <a:r>
              <a:rPr lang="fr-FR" b="1" dirty="0" smtClean="0"/>
              <a:t>            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lvl="1"/>
            <a:r>
              <a:rPr lang="fr-FR" sz="2000" b="1" dirty="0" smtClean="0">
                <a:solidFill>
                  <a:srgbClr val="002060"/>
                </a:solidFill>
              </a:rPr>
              <a:t>En milieu rural:</a:t>
            </a:r>
          </a:p>
          <a:p>
            <a:pPr lvl="1">
              <a:buFont typeface="Wingdings" pitchFamily="2" charset="2"/>
              <a:buChar char="ü"/>
            </a:pPr>
            <a:endParaRPr lang="fr-FR" b="1" dirty="0" smtClean="0"/>
          </a:p>
          <a:p>
            <a:pPr lvl="1">
              <a:buFont typeface="Wingdings" pitchFamily="2" charset="2"/>
              <a:buChar char="ü"/>
            </a:pPr>
            <a:r>
              <a:rPr lang="fr-FR" b="1" dirty="0" smtClean="0"/>
              <a:t> UPR : UPR virtuelle :  Taille de la commune / 1000 ménages </a:t>
            </a:r>
          </a:p>
          <a:p>
            <a:pPr lvl="1">
              <a:buFont typeface="Wingdings" pitchFamily="2" charset="2"/>
              <a:buChar char="ü"/>
            </a:pPr>
            <a:endParaRPr lang="fr-FR" b="1" dirty="0" smtClean="0"/>
          </a:p>
          <a:p>
            <a:pPr lvl="1" algn="ctr"/>
            <a:r>
              <a:rPr lang="fr-FR" b="1" dirty="0" smtClean="0"/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FF00"/>
                </a:solidFill>
                <a:latin typeface="+mj-lt"/>
              </a:rPr>
              <a:t>Constitution des unités primaires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052736"/>
            <a:ext cx="853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1. Echantillonnage des unités primaires</a:t>
            </a:r>
          </a:p>
          <a:p>
            <a:endParaRPr lang="fr-FR" b="1" dirty="0" smtClean="0"/>
          </a:p>
          <a:p>
            <a:r>
              <a:rPr lang="fr-FR" b="1" dirty="0" smtClean="0"/>
              <a:t>                                Un Tx de sondage =  20 % au niveau national</a:t>
            </a:r>
          </a:p>
          <a:p>
            <a:pPr lvl="1"/>
            <a:endParaRPr lang="fr-FR" b="1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/>
              <a:t>Efficacité de l’échantillonnage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/>
              <a:t>Meilleure couverture du découpage géographique du pays : (Régions, provinces, ….)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/>
              <a:t>Répondre aux besoins d’échantillonnage du programme d’ enquête</a:t>
            </a:r>
          </a:p>
          <a:p>
            <a:pPr lvl="1">
              <a:lnSpc>
                <a:spcPct val="150000"/>
              </a:lnSpc>
            </a:pPr>
            <a:endParaRPr lang="fr-FR" dirty="0" smtClean="0"/>
          </a:p>
          <a:p>
            <a:pPr lvl="1">
              <a:lnSpc>
                <a:spcPct val="150000"/>
              </a:lnSpc>
            </a:pPr>
            <a:r>
              <a:rPr lang="fr-FR" sz="2000" b="1" dirty="0" smtClean="0">
                <a:solidFill>
                  <a:srgbClr val="FF0000"/>
                </a:solidFill>
              </a:rPr>
              <a:t>                                           Echantillon :   2000 </a:t>
            </a:r>
            <a:r>
              <a:rPr lang="fr-FR" sz="2000" b="1" dirty="0" smtClean="0">
                <a:solidFill>
                  <a:srgbClr val="FF0000"/>
                </a:solidFill>
              </a:rPr>
              <a:t>UP</a:t>
            </a:r>
          </a:p>
          <a:p>
            <a:pPr lvl="1">
              <a:lnSpc>
                <a:spcPct val="150000"/>
              </a:lnSpc>
            </a:pPr>
            <a:endParaRPr lang="fr-FR" sz="2000" b="1" dirty="0" smtClean="0">
              <a:solidFill>
                <a:srgbClr val="FF0000"/>
              </a:solidFill>
            </a:endParaRPr>
          </a:p>
          <a:p>
            <a:pPr lvl="6">
              <a:lnSpc>
                <a:spcPct val="150000"/>
              </a:lnSpc>
            </a:pPr>
            <a:r>
              <a:rPr lang="fr-FR" sz="2000" b="1" dirty="0" smtClean="0">
                <a:solidFill>
                  <a:srgbClr val="FF0000"/>
                </a:solidFill>
              </a:rPr>
              <a:t>40%  Rural et 60% Urbain 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dirty="0" smtClean="0"/>
              <a:t> </a:t>
            </a:r>
          </a:p>
          <a:p>
            <a:pPr lvl="1">
              <a:lnSpc>
                <a:spcPct val="150000"/>
              </a:lnSpc>
            </a:pP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FF00"/>
                </a:solidFill>
                <a:latin typeface="+mj-lt"/>
              </a:rPr>
              <a:t>Sélection de l’échantillon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1196752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fr-FR" b="1" dirty="0" smtClean="0"/>
              <a:t>Allocation de Neyman  ? 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/>
              <a:t> Manque d’information sur les coûts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/>
              <a:t> Sondage à plusieurs degrés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/>
              <a:t> Diversité des thèmes d’enquête</a:t>
            </a:r>
          </a:p>
          <a:p>
            <a:pPr lvl="2">
              <a:lnSpc>
                <a:spcPct val="150000"/>
              </a:lnSpc>
            </a:pPr>
            <a:endParaRPr lang="fr-FR" dirty="0" smtClean="0"/>
          </a:p>
          <a:p>
            <a:r>
              <a:rPr lang="fr-FR" b="1" dirty="0" smtClean="0"/>
              <a:t>Allocation proportionnelle :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Niveau 1 : poids des régions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Niveau 2 : poids des strates</a:t>
            </a:r>
          </a:p>
          <a:p>
            <a:pPr>
              <a:lnSpc>
                <a:spcPct val="200000"/>
              </a:lnSpc>
            </a:pPr>
            <a:endParaRPr lang="fr-FR" b="1" dirty="0" smtClean="0"/>
          </a:p>
          <a:p>
            <a:pPr>
              <a:lnSpc>
                <a:spcPct val="200000"/>
              </a:lnSpc>
            </a:pPr>
            <a:endParaRPr lang="fr-FR" dirty="0" smtClean="0"/>
          </a:p>
          <a:p>
            <a:pPr lvl="2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lnSpc>
                <a:spcPct val="150000"/>
              </a:lnSpc>
            </a:pPr>
            <a:r>
              <a:rPr lang="fr-FR" sz="2400" b="1" dirty="0" smtClean="0">
                <a:solidFill>
                  <a:srgbClr val="FFFF00"/>
                </a:solidFill>
                <a:latin typeface="+mj-lt"/>
              </a:rPr>
              <a:t>Allocation de l’échantillon des UP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2996952"/>
            <a:ext cx="6142772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 smtClean="0"/>
              <a:t>Tirage des UPR:</a:t>
            </a:r>
          </a:p>
          <a:p>
            <a:endParaRPr lang="fr-FR" dirty="0" smtClean="0"/>
          </a:p>
          <a:p>
            <a:r>
              <a:rPr lang="fr-FR" dirty="0" smtClean="0"/>
              <a:t>Deux étapes:</a:t>
            </a:r>
          </a:p>
          <a:p>
            <a:endParaRPr lang="fr-FR" b="1" dirty="0" smtClean="0"/>
          </a:p>
          <a:p>
            <a:pPr>
              <a:lnSpc>
                <a:spcPct val="150000"/>
              </a:lnSpc>
            </a:pPr>
            <a:r>
              <a:rPr lang="fr-FR" b="1" dirty="0" smtClean="0"/>
              <a:t>Première étape:  </a:t>
            </a:r>
            <a:r>
              <a:rPr lang="fr-FR" dirty="0" smtClean="0"/>
              <a:t>tirage systématiques avec PPS des communes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Deuxième étape:</a:t>
            </a:r>
            <a:r>
              <a:rPr lang="fr-FR" dirty="0" smtClean="0"/>
              <a:t> tirage systématique avec PPS des UPR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467544" y="1052736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 smtClean="0"/>
              <a:t>Tirage des UPU: 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Tirage systématique avec probabilité  proportionnelle à la taille des UPU.</a:t>
            </a:r>
          </a:p>
          <a:p>
            <a:pPr algn="ctr">
              <a:lnSpc>
                <a:spcPct val="200000"/>
              </a:lnSpc>
            </a:pPr>
            <a:r>
              <a:rPr lang="fr-FR" dirty="0" smtClean="0"/>
              <a:t>20 % des UP ont été sélectionnées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lnSpc>
                <a:spcPct val="150000"/>
              </a:lnSpc>
            </a:pPr>
            <a:r>
              <a:rPr lang="fr-FR" sz="2400" b="1" dirty="0" smtClean="0">
                <a:solidFill>
                  <a:srgbClr val="FFFF00"/>
                </a:solidFill>
                <a:latin typeface="+mj-lt"/>
              </a:rPr>
              <a:t>Allocation de l’échantillon des UP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lnSpc>
                <a:spcPct val="150000"/>
              </a:lnSpc>
            </a:pPr>
            <a:r>
              <a:rPr lang="fr-FR" sz="2400" b="1" dirty="0" smtClean="0">
                <a:solidFill>
                  <a:srgbClr val="FFFF00"/>
                </a:solidFill>
                <a:latin typeface="+mj-lt"/>
              </a:rPr>
              <a:t>Unités  secondaires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43608" y="1484784"/>
            <a:ext cx="3104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000" dirty="0" smtClean="0">
                <a:latin typeface="+mj-lt"/>
              </a:rPr>
              <a:t>  un grappe de 50 ménages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71600" y="2780928"/>
            <a:ext cx="4741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Tirage : soit  SLS soit avec PPS selon les enquêtes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403648" y="3717032"/>
            <a:ext cx="3463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L’unité d’enquête : c’est le ménage</a:t>
            </a:r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Etapes de la mise en place d’un échantillon maître</a:t>
            </a:r>
            <a:endParaRPr lang="fr-FR" sz="2000" b="1" dirty="0"/>
          </a:p>
        </p:txBody>
      </p:sp>
      <p:graphicFrame>
        <p:nvGraphicFramePr>
          <p:cNvPr id="5" name="Diagramme 4"/>
          <p:cNvGraphicFramePr/>
          <p:nvPr/>
        </p:nvGraphicFramePr>
        <p:xfrm>
          <a:off x="1547664" y="620688"/>
          <a:ext cx="60960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2555776" y="620688"/>
            <a:ext cx="4248472" cy="644312"/>
            <a:chOff x="1452784" y="129737"/>
            <a:chExt cx="3200018" cy="644312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1452784" y="129737"/>
              <a:ext cx="3200018" cy="6443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angle 5"/>
            <p:cNvSpPr/>
            <p:nvPr/>
          </p:nvSpPr>
          <p:spPr>
            <a:xfrm>
              <a:off x="1471655" y="148608"/>
              <a:ext cx="3162276" cy="6065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kern="1200" dirty="0" smtClean="0"/>
                <a:t>Constitution des unités primaires (UP)</a:t>
              </a:r>
              <a:endParaRPr lang="fr-FR" sz="2000" b="1" kern="1200" dirty="0"/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2123728" y="1628800"/>
            <a:ext cx="52297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Dans chaque commune : Fusion de 4 DR en moyenne </a:t>
            </a:r>
          </a:p>
          <a:p>
            <a:pPr algn="ctr"/>
            <a:r>
              <a:rPr lang="fr-FR" dirty="0" smtClean="0"/>
              <a:t>Un DR = 160 ménage en moyenne </a:t>
            </a:r>
          </a:p>
          <a:p>
            <a:pPr algn="ctr"/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3923928" y="2708920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860032" y="2564904"/>
            <a:ext cx="2682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Une UP ≈  600 ménages</a:t>
            </a:r>
            <a:endParaRPr lang="fr-FR" sz="2000" b="1" dirty="0"/>
          </a:p>
        </p:txBody>
      </p:sp>
      <p:grpSp>
        <p:nvGrpSpPr>
          <p:cNvPr id="10" name="Groupe 9"/>
          <p:cNvGrpSpPr/>
          <p:nvPr/>
        </p:nvGrpSpPr>
        <p:grpSpPr>
          <a:xfrm>
            <a:off x="2555776" y="3356992"/>
            <a:ext cx="4392488" cy="1063721"/>
            <a:chOff x="1336215" y="970047"/>
            <a:chExt cx="3423569" cy="1063721"/>
          </a:xfrm>
        </p:grpSpPr>
        <p:sp>
          <p:nvSpPr>
            <p:cNvPr id="11" name="Rectangle à coins arrondis 10"/>
            <p:cNvSpPr/>
            <p:nvPr/>
          </p:nvSpPr>
          <p:spPr>
            <a:xfrm>
              <a:off x="1336215" y="970047"/>
              <a:ext cx="3423569" cy="106372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1367370" y="1001202"/>
              <a:ext cx="3361259" cy="10014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kern="1200" dirty="0" smtClean="0">
                  <a:solidFill>
                    <a:schemeClr val="tx1"/>
                  </a:solidFill>
                </a:rPr>
                <a:t>Préparation du plan de sondage de l’échantillon maître</a:t>
              </a:r>
              <a:endParaRPr lang="fr-FR" sz="20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1763688" y="4653136"/>
            <a:ext cx="58753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L’équipe des cartographe:</a:t>
            </a:r>
          </a:p>
          <a:p>
            <a:endParaRPr lang="fr-FR" b="1" dirty="0" smtClean="0"/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Carte de l’unité primaire;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Feuilles de limites des districts constituant l’unité primaire;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Feuilles de limites des segments (Milieu rural).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2267744" y="548680"/>
            <a:ext cx="4320480" cy="717751"/>
            <a:chOff x="1336215" y="3322395"/>
            <a:chExt cx="3423569" cy="717751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1336215" y="3322395"/>
              <a:ext cx="3423569" cy="7177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1357237" y="3343417"/>
              <a:ext cx="3381525" cy="6757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b="1" kern="1200" dirty="0" smtClean="0">
                  <a:solidFill>
                    <a:schemeClr val="bg1"/>
                  </a:solidFill>
                </a:rPr>
                <a:t>Préparation des dossiers cartographiques des  UP échantillon</a:t>
              </a:r>
              <a:endParaRPr lang="fr-FR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971600" y="1700808"/>
            <a:ext cx="7560840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Vérifier et actualiser sur la carte les limites externes de l’unité primaire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Etablir la fiche de limites de l’unité primaire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Remplir la fiche de dénombrement donnant le nombre de ménages et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de logements par construction au niveau de chaque îlots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Découper l’UP en grappes de 50 ménages en moyenne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Porter les limites des grappes sur la carte et rédiger une fiche de limites pour chaque grappe constituée.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7544" y="1089337"/>
            <a:ext cx="8136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b="1" dirty="0" smtClean="0">
                <a:latin typeface="+mj-lt"/>
              </a:rPr>
              <a:t> Milieu urbain</a:t>
            </a:r>
            <a:r>
              <a:rPr lang="fr-FR" dirty="0" smtClean="0">
                <a:latin typeface="+mj-lt"/>
              </a:rPr>
              <a:t>:</a:t>
            </a:r>
            <a:r>
              <a:rPr lang="fr-FR" sz="1600" dirty="0" smtClean="0"/>
              <a:t> aire géographique ayant une taille moyenne de </a:t>
            </a:r>
            <a:r>
              <a:rPr lang="fr-FR" sz="1600" b="1" dirty="0" smtClean="0"/>
              <a:t>600 ménages </a:t>
            </a:r>
          </a:p>
          <a:p>
            <a:pPr>
              <a:buFont typeface="Wingdings" pitchFamily="2" charset="2"/>
              <a:buChar char="ü"/>
            </a:pPr>
            <a:endParaRPr lang="fr-FR" sz="1600" dirty="0" smtClean="0"/>
          </a:p>
          <a:p>
            <a:pPr>
              <a:buFont typeface="Wingdings" pitchFamily="2" charset="2"/>
              <a:buChar char="ü"/>
            </a:pPr>
            <a:r>
              <a:rPr lang="fr-FR" b="1" dirty="0" smtClean="0"/>
              <a:t> Milieu </a:t>
            </a:r>
            <a:r>
              <a:rPr lang="fr-FR" b="1" dirty="0"/>
              <a:t>rural</a:t>
            </a:r>
            <a:r>
              <a:rPr lang="fr-FR" dirty="0" smtClean="0"/>
              <a:t>:</a:t>
            </a:r>
            <a:r>
              <a:rPr lang="fr-FR" sz="1600" dirty="0" smtClean="0"/>
              <a:t> aire géographique ayant une taille de </a:t>
            </a:r>
            <a:r>
              <a:rPr lang="fr-FR" sz="1600" b="1" dirty="0" smtClean="0"/>
              <a:t>1000 ménages</a:t>
            </a:r>
          </a:p>
          <a:p>
            <a:endParaRPr lang="fr-FR" sz="1600" b="1" dirty="0" smtClean="0"/>
          </a:p>
          <a:p>
            <a:r>
              <a:rPr lang="fr-FR" b="1" dirty="0" smtClean="0"/>
              <a:t>Caractéristiques des UP :</a:t>
            </a:r>
          </a:p>
          <a:p>
            <a:endParaRPr lang="fr-FR" sz="1600" b="1" dirty="0"/>
          </a:p>
          <a:p>
            <a:pPr>
              <a:buFont typeface="Wingdings" pitchFamily="2" charset="2"/>
              <a:buChar char="ü"/>
            </a:pPr>
            <a:r>
              <a:rPr lang="fr-FR" sz="1600" dirty="0" smtClean="0"/>
              <a:t>Etre définies sans aucune ambigüité et  possèdent  des limites claires afin de les identifier </a:t>
            </a:r>
          </a:p>
          <a:p>
            <a:r>
              <a:rPr lang="fr-FR" sz="1600" dirty="0" smtClean="0"/>
              <a:t>    aisément sur le terrain.</a:t>
            </a:r>
          </a:p>
          <a:p>
            <a:endParaRPr lang="fr-FR" sz="1600" dirty="0"/>
          </a:p>
          <a:p>
            <a:pPr>
              <a:buFont typeface="Wingdings" pitchFamily="2" charset="2"/>
              <a:buChar char="ü"/>
            </a:pPr>
            <a:r>
              <a:rPr lang="fr-FR" sz="1600" dirty="0" smtClean="0"/>
              <a:t>Possèdent des informations statistiques pour pouvoir dégager la probabilité de leur sélection</a:t>
            </a:r>
          </a:p>
          <a:p>
            <a:r>
              <a:rPr lang="fr-FR" sz="1600" dirty="0" smtClean="0"/>
              <a:t>   et les stratifier;</a:t>
            </a:r>
          </a:p>
          <a:p>
            <a:endParaRPr lang="fr-FR" sz="1600" dirty="0"/>
          </a:p>
          <a:p>
            <a:pPr>
              <a:buFont typeface="Wingdings" pitchFamily="2" charset="2"/>
              <a:buChar char="ü"/>
            </a:pPr>
            <a:r>
              <a:rPr lang="fr-FR" sz="1600" dirty="0" smtClean="0"/>
              <a:t>Avoir  des unités de taille suffisamment grande pour assurer une certaine hétérogénéité, </a:t>
            </a:r>
          </a:p>
          <a:p>
            <a:r>
              <a:rPr lang="fr-FR" sz="1600" dirty="0" smtClean="0"/>
              <a:t>    en ce qui concerne les caractéristiques à observer pour le programme  d’enquêtes  </a:t>
            </a:r>
          </a:p>
          <a:p>
            <a:endParaRPr lang="fr-FR" sz="1600" dirty="0" smtClean="0"/>
          </a:p>
          <a:p>
            <a:pPr>
              <a:buFont typeface="Wingdings" pitchFamily="2" charset="2"/>
              <a:buChar char="ü"/>
            </a:pPr>
            <a:r>
              <a:rPr lang="fr-FR" sz="1600" dirty="0" smtClean="0"/>
              <a:t> Prendre des tailles assez grandes pour pouvoir mieux contrôler les erreurs d’observation .</a:t>
            </a:r>
          </a:p>
          <a:p>
            <a:pPr>
              <a:buFont typeface="Wingdings" pitchFamily="2" charset="2"/>
              <a:buChar char="ü"/>
            </a:pPr>
            <a:endParaRPr lang="fr-FR" sz="1600" dirty="0" smtClean="0"/>
          </a:p>
          <a:p>
            <a:pPr>
              <a:buFont typeface="Wingdings" pitchFamily="2" charset="2"/>
              <a:buChar char="ü"/>
            </a:pPr>
            <a:r>
              <a:rPr lang="fr-FR" sz="1600" dirty="0" smtClean="0"/>
              <a:t>Avoir une taille suffisante  pour pouvoir mener les différentes  enquêtés  sur  différents échantillon</a:t>
            </a:r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411760" y="188640"/>
            <a:ext cx="4352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FFFF00"/>
                </a:solidFill>
              </a:rPr>
              <a:t>Choix  des  unités  primaires</a:t>
            </a:r>
            <a:endParaRPr lang="fr-FR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979712" y="188640"/>
            <a:ext cx="5285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FFFF00"/>
                </a:solidFill>
              </a:rPr>
              <a:t>Stratification des unités primaires 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1196752"/>
            <a:ext cx="8404352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Contraintes:</a:t>
            </a:r>
          </a:p>
          <a:p>
            <a:endParaRPr lang="fr-FR" b="1" dirty="0" smtClean="0"/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Enquêtes multi-objectif (Consommation, dépenses, emploi, fécondité, mortalité……..) </a:t>
            </a:r>
          </a:p>
          <a:p>
            <a:endParaRPr lang="fr-FR" dirty="0" smtClean="0"/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Critère de stratification  corrélé  avec les caractéristiques  à  étudier</a:t>
            </a:r>
          </a:p>
          <a:p>
            <a:pPr>
              <a:buFont typeface="Wingdings" pitchFamily="2" charset="2"/>
              <a:buChar char="ü"/>
            </a:pPr>
            <a:endParaRPr lang="fr-F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771800" y="2276872"/>
            <a:ext cx="3790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Strates retenues pour le milieu urbain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547664" y="1196752"/>
            <a:ext cx="59874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fr-FR" dirty="0" smtClean="0"/>
              <a:t>Subdivision du territoire national en milieu </a:t>
            </a:r>
            <a:r>
              <a:rPr lang="fr-FR" b="1" dirty="0" smtClean="0"/>
              <a:t>Urbain</a:t>
            </a:r>
            <a:r>
              <a:rPr lang="fr-FR" dirty="0" smtClean="0"/>
              <a:t> et </a:t>
            </a:r>
            <a:r>
              <a:rPr lang="fr-FR" b="1" dirty="0" smtClean="0"/>
              <a:t>rural</a:t>
            </a:r>
          </a:p>
          <a:p>
            <a:pPr marL="342900" indent="-342900">
              <a:buAutoNum type="arabicPeriod"/>
            </a:pPr>
            <a:r>
              <a:rPr lang="fr-FR" dirty="0" smtClean="0"/>
              <a:t>Stratification selon  les </a:t>
            </a:r>
            <a:r>
              <a:rPr lang="fr-FR" b="1" dirty="0" smtClean="0"/>
              <a:t>régions économiques</a:t>
            </a:r>
          </a:p>
          <a:p>
            <a:pPr marL="342900" indent="-342900">
              <a:buAutoNum type="arabicPeriod"/>
            </a:pPr>
            <a:r>
              <a:rPr lang="fr-FR" b="1" dirty="0" smtClean="0">
                <a:solidFill>
                  <a:srgbClr val="FF0000"/>
                </a:solidFill>
              </a:rPr>
              <a:t>Stratification spécifique dans le milieu urbain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67744" y="2852936"/>
          <a:ext cx="489654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482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  Strate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Définition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Luxe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II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Moderne</a:t>
                      </a:r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III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Nouvelle Médina</a:t>
                      </a:r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IV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Quartiers industriels</a:t>
                      </a:r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V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Médina</a:t>
                      </a:r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VI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Bidonvilles</a:t>
                      </a:r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VII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Douars</a:t>
                      </a:r>
                      <a:r>
                        <a:rPr lang="fr-FR" b="0" baseline="0" dirty="0" smtClean="0"/>
                        <a:t> urbains</a:t>
                      </a:r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VIII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Petits</a:t>
                      </a:r>
                      <a:r>
                        <a:rPr lang="fr-FR" b="0" baseline="0" dirty="0" smtClean="0"/>
                        <a:t> centres  &lt;= 10 DR</a:t>
                      </a:r>
                      <a:endParaRPr lang="fr-FR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899592" y="188640"/>
            <a:ext cx="4851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FFFF00"/>
                </a:solidFill>
                <a:latin typeface="+mj-lt"/>
              </a:rPr>
              <a:t>Stratification: En milieu urbain</a:t>
            </a:r>
            <a:endParaRPr lang="fr-FR" sz="28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59632" y="112067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+mj-lt"/>
              </a:rPr>
              <a:t> Deux U.P.U. par strate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3995936" y="1340768"/>
            <a:ext cx="93610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5148064" y="1124744"/>
            <a:ext cx="2523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Erreur d’échantillonnage</a:t>
            </a:r>
            <a:endParaRPr lang="fr-FR" b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195736" y="188640"/>
            <a:ext cx="5023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FF00"/>
                </a:solidFill>
                <a:latin typeface="+mj-lt"/>
              </a:rPr>
              <a:t>Stratification (suite) : En milieu urbain</a:t>
            </a:r>
            <a:endParaRPr lang="fr-FR" sz="2400" b="1" dirty="0">
              <a:solidFill>
                <a:srgbClr val="FFFF00"/>
              </a:solidFill>
              <a:latin typeface="+mj-lt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979712" y="2060848"/>
          <a:ext cx="550912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728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  Strate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Définition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I, II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Luxe , Moderne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III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Nouvelle Médina</a:t>
                      </a:r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IV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Quartiers industriels</a:t>
                      </a:r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V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Médina</a:t>
                      </a:r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VI, VII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Bidonvilles, Douars</a:t>
                      </a:r>
                      <a:r>
                        <a:rPr lang="fr-FR" b="0" baseline="0" dirty="0" smtClean="0"/>
                        <a:t> urbains</a:t>
                      </a:r>
                      <a:endParaRPr lang="fr-FR" b="0" dirty="0" smtClean="0"/>
                    </a:p>
                    <a:p>
                      <a:pPr algn="l"/>
                      <a:endParaRPr lang="fr-F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VIII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/>
                        <a:t>Petits</a:t>
                      </a:r>
                      <a:r>
                        <a:rPr lang="fr-FR" b="0" baseline="0" dirty="0" smtClean="0"/>
                        <a:t> centres  &lt;= 10 DR</a:t>
                      </a:r>
                      <a:endParaRPr lang="fr-FR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195736" y="188640"/>
            <a:ext cx="3911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FF00"/>
                </a:solidFill>
                <a:latin typeface="+mj-lt"/>
              </a:rPr>
              <a:t>Stratification : En milieu rural</a:t>
            </a:r>
            <a:endParaRPr lang="fr-FR" sz="2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9752" y="1772816"/>
            <a:ext cx="379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Chaque province constitue une strate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789</Words>
  <Application>Microsoft Office PowerPoint</Application>
  <PresentationFormat>Affichage à l'écran (4:3)</PresentationFormat>
  <Paragraphs>169</Paragraphs>
  <Slides>14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TAHRI</dc:creator>
  <cp:lastModifiedBy>TAHRI</cp:lastModifiedBy>
  <cp:revision>56</cp:revision>
  <dcterms:created xsi:type="dcterms:W3CDTF">2011-06-21T10:53:25Z</dcterms:created>
  <dcterms:modified xsi:type="dcterms:W3CDTF">2011-06-11T06:37:50Z</dcterms:modified>
</cp:coreProperties>
</file>