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332" r:id="rId3"/>
    <p:sldId id="331" r:id="rId4"/>
    <p:sldId id="334" r:id="rId5"/>
    <p:sldId id="333" r:id="rId6"/>
    <p:sldId id="330" r:id="rId7"/>
    <p:sldId id="259" r:id="rId8"/>
    <p:sldId id="329" r:id="rId9"/>
    <p:sldId id="293" r:id="rId10"/>
    <p:sldId id="308" r:id="rId11"/>
    <p:sldId id="335" r:id="rId12"/>
    <p:sldId id="336" r:id="rId13"/>
  </p:sldIdLst>
  <p:sldSz cx="9144000" cy="6858000" type="screen4x3"/>
  <p:notesSz cx="7023100" cy="9309100"/>
  <p:custDataLst>
    <p:tags r:id="rId16"/>
  </p:custDataLst>
  <p:defaultTextStyle>
    <a:defPPr>
      <a:defRPr lang="en-C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1708D"/>
    <a:srgbClr val="414140"/>
    <a:srgbClr val="4D4D4C"/>
    <a:srgbClr val="6A9BDE"/>
    <a:srgbClr val="003366"/>
    <a:srgbClr val="3677D3"/>
    <a:srgbClr val="FFFFFF"/>
    <a:srgbClr val="DFE9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502" autoAdjust="0"/>
    <p:restoredTop sz="51434" autoAdjust="0"/>
  </p:normalViewPr>
  <p:slideViewPr>
    <p:cSldViewPr>
      <p:cViewPr varScale="1">
        <p:scale>
          <a:sx n="45" d="100"/>
          <a:sy n="45" d="100"/>
        </p:scale>
        <p:origin x="-29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A4B22A-5F1E-4ECD-AEDF-F41046514AF5}" type="doc">
      <dgm:prSet loTypeId="urn:microsoft.com/office/officeart/2005/8/layout/cycle3" loCatId="cycle" qsTypeId="urn:microsoft.com/office/officeart/2005/8/quickstyle/3d1" qsCatId="3D" csTypeId="urn:microsoft.com/office/officeart/2005/8/colors/accent1_4" csCatId="accent1" phldr="1"/>
      <dgm:spPr/>
      <dgm:t>
        <a:bodyPr/>
        <a:lstStyle/>
        <a:p>
          <a:endParaRPr lang="fr-CA"/>
        </a:p>
      </dgm:t>
    </dgm:pt>
    <dgm:pt modelId="{4ABF4052-141B-455E-8374-DE085C2E46F9}">
      <dgm:prSet phldrT="[Text]"/>
      <dgm:spPr>
        <a:solidFill>
          <a:srgbClr val="31708D"/>
        </a:solidFill>
      </dgm:spPr>
      <dgm:t>
        <a:bodyPr/>
        <a:lstStyle/>
        <a:p>
          <a:r>
            <a:rPr lang="en-CA" b="1" dirty="0" smtClean="0">
              <a:effectLst>
                <a:outerShdw blurRad="38100" dist="38100" dir="2700000" algn="tl">
                  <a:srgbClr val="000000">
                    <a:alpha val="43137"/>
                  </a:srgbClr>
                </a:outerShdw>
              </a:effectLst>
            </a:rPr>
            <a:t>ACQUISITION DU TALENT </a:t>
          </a:r>
          <a:r>
            <a:rPr lang="en-CA" b="0" dirty="0" smtClean="0">
              <a:effectLst/>
            </a:rPr>
            <a:t>par un </a:t>
          </a:r>
          <a:r>
            <a:rPr lang="en-CA" b="0" dirty="0" err="1" smtClean="0">
              <a:solidFill>
                <a:srgbClr val="C00000"/>
              </a:solidFill>
              <a:effectLst/>
            </a:rPr>
            <a:t>recrutement</a:t>
          </a:r>
          <a:r>
            <a:rPr lang="en-CA" b="0" dirty="0" smtClean="0">
              <a:solidFill>
                <a:srgbClr val="C00000"/>
              </a:solidFill>
              <a:effectLst/>
            </a:rPr>
            <a:t> </a:t>
          </a:r>
          <a:r>
            <a:rPr lang="en-CA" b="0" dirty="0" err="1" smtClean="0">
              <a:solidFill>
                <a:srgbClr val="C00000"/>
              </a:solidFill>
              <a:effectLst/>
            </a:rPr>
            <a:t>professionnel</a:t>
          </a:r>
          <a:endParaRPr lang="fr-CA" b="0" dirty="0">
            <a:solidFill>
              <a:srgbClr val="C00000"/>
            </a:solidFill>
            <a:effectLst/>
          </a:endParaRPr>
        </a:p>
      </dgm:t>
    </dgm:pt>
    <dgm:pt modelId="{5200660C-4AF9-4831-B88F-F4F82BE30A73}" type="parTrans" cxnId="{A2BC8D14-B6BD-486B-9C66-77001D1945B1}">
      <dgm:prSet/>
      <dgm:spPr/>
      <dgm:t>
        <a:bodyPr/>
        <a:lstStyle/>
        <a:p>
          <a:endParaRPr lang="fr-CA"/>
        </a:p>
      </dgm:t>
    </dgm:pt>
    <dgm:pt modelId="{5C4CE3C4-749A-4B5F-9624-C211655EDFF2}" type="sibTrans" cxnId="{A2BC8D14-B6BD-486B-9C66-77001D1945B1}">
      <dgm:prSet/>
      <dgm:spPr/>
      <dgm:t>
        <a:bodyPr/>
        <a:lstStyle/>
        <a:p>
          <a:endParaRPr lang="fr-CA"/>
        </a:p>
      </dgm:t>
    </dgm:pt>
    <dgm:pt modelId="{40A2F3FA-8ABD-4661-B440-4A3B17C2B0CE}">
      <dgm:prSet phldrT="[Text]"/>
      <dgm:spPr>
        <a:solidFill>
          <a:schemeClr val="accent5">
            <a:lumMod val="50000"/>
          </a:schemeClr>
        </a:solidFill>
      </dgm:spPr>
      <dgm:t>
        <a:bodyPr/>
        <a:lstStyle/>
        <a:p>
          <a:r>
            <a:rPr lang="en-CA" b="1" dirty="0" smtClean="0">
              <a:effectLst>
                <a:outerShdw blurRad="38100" dist="38100" dir="2700000" algn="tl">
                  <a:srgbClr val="000000">
                    <a:alpha val="43137"/>
                  </a:srgbClr>
                </a:outerShdw>
              </a:effectLst>
            </a:rPr>
            <a:t>ENGAGEMENT DU TALENT</a:t>
          </a:r>
          <a:r>
            <a:rPr lang="en-CA" b="1" dirty="0" smtClean="0"/>
            <a:t/>
          </a:r>
          <a:br>
            <a:rPr lang="en-CA" b="1" dirty="0" smtClean="0"/>
          </a:br>
          <a:r>
            <a:rPr lang="en-CA" b="1" dirty="0" smtClean="0"/>
            <a:t>par un milieu de travail </a:t>
          </a:r>
          <a:r>
            <a:rPr lang="en-CA" b="1" dirty="0" err="1" smtClean="0"/>
            <a:t>positif</a:t>
          </a:r>
          <a:endParaRPr lang="fr-CA" dirty="0"/>
        </a:p>
      </dgm:t>
    </dgm:pt>
    <dgm:pt modelId="{E43C45A6-A4D1-4326-B800-C891793C098B}" type="parTrans" cxnId="{A9DC1158-D4CC-4A5D-A28B-E5CC8C73F55B}">
      <dgm:prSet/>
      <dgm:spPr/>
      <dgm:t>
        <a:bodyPr/>
        <a:lstStyle/>
        <a:p>
          <a:endParaRPr lang="fr-CA"/>
        </a:p>
      </dgm:t>
    </dgm:pt>
    <dgm:pt modelId="{55DAA2B8-FF96-40C5-BDEF-B77CFA76B9A9}" type="sibTrans" cxnId="{A9DC1158-D4CC-4A5D-A28B-E5CC8C73F55B}">
      <dgm:prSet/>
      <dgm:spPr/>
      <dgm:t>
        <a:bodyPr/>
        <a:lstStyle/>
        <a:p>
          <a:endParaRPr lang="fr-CA"/>
        </a:p>
      </dgm:t>
    </dgm:pt>
    <dgm:pt modelId="{CE8F1F73-1E18-4117-89F5-78460D2509FD}">
      <dgm:prSet phldrT="[Text]"/>
      <dgm:spPr>
        <a:solidFill>
          <a:schemeClr val="accent1">
            <a:lumMod val="90000"/>
          </a:schemeClr>
        </a:solidFill>
      </dgm:spPr>
      <dgm:t>
        <a:bodyPr/>
        <a:lstStyle/>
        <a:p>
          <a:r>
            <a:rPr lang="en-CA" b="1" dirty="0" smtClean="0">
              <a:effectLst>
                <a:outerShdw blurRad="38100" dist="38100" dir="2700000" algn="tl">
                  <a:srgbClr val="000000">
                    <a:alpha val="43137"/>
                  </a:srgbClr>
                </a:outerShdw>
              </a:effectLst>
            </a:rPr>
            <a:t>DEVELOPMENT DU TALENT</a:t>
          </a:r>
          <a:r>
            <a:rPr lang="en-CA" dirty="0" smtClean="0"/>
            <a:t/>
          </a:r>
          <a:br>
            <a:rPr lang="en-CA" dirty="0" smtClean="0"/>
          </a:br>
          <a:r>
            <a:rPr lang="en-CA" dirty="0" smtClean="0"/>
            <a:t>par </a:t>
          </a:r>
          <a:r>
            <a:rPr lang="en-CA" dirty="0" err="1" smtClean="0"/>
            <a:t>l’apprentiisage</a:t>
          </a:r>
          <a:r>
            <a:rPr lang="en-CA" dirty="0" smtClean="0"/>
            <a:t>, le </a:t>
          </a:r>
          <a:r>
            <a:rPr lang="en-CA" dirty="0" err="1" smtClean="0"/>
            <a:t>perfectionnement</a:t>
          </a:r>
          <a:r>
            <a:rPr lang="en-CA" dirty="0" smtClean="0"/>
            <a:t> et le </a:t>
          </a:r>
          <a:r>
            <a:rPr lang="en-CA" dirty="0" err="1" smtClean="0">
              <a:solidFill>
                <a:srgbClr val="C00000"/>
              </a:solidFill>
            </a:rPr>
            <a:t>développement</a:t>
          </a:r>
          <a:r>
            <a:rPr lang="en-CA" dirty="0" smtClean="0">
              <a:solidFill>
                <a:srgbClr val="C00000"/>
              </a:solidFill>
            </a:rPr>
            <a:t> de </a:t>
          </a:r>
          <a:r>
            <a:rPr lang="en-CA" dirty="0" err="1" smtClean="0">
              <a:solidFill>
                <a:srgbClr val="C00000"/>
              </a:solidFill>
            </a:rPr>
            <a:t>carrière</a:t>
          </a:r>
          <a:endParaRPr lang="fr-CA" dirty="0">
            <a:solidFill>
              <a:srgbClr val="C00000"/>
            </a:solidFill>
          </a:endParaRPr>
        </a:p>
      </dgm:t>
    </dgm:pt>
    <dgm:pt modelId="{8ED0DE83-B9D9-437A-A045-F64EE3EA5ACA}" type="parTrans" cxnId="{D87292B2-4142-43DF-8B69-03A7F65F64E9}">
      <dgm:prSet/>
      <dgm:spPr/>
      <dgm:t>
        <a:bodyPr/>
        <a:lstStyle/>
        <a:p>
          <a:endParaRPr lang="fr-CA"/>
        </a:p>
      </dgm:t>
    </dgm:pt>
    <dgm:pt modelId="{1B5CB42C-5CA7-4F98-81E9-9FDAC130C37F}" type="sibTrans" cxnId="{D87292B2-4142-43DF-8B69-03A7F65F64E9}">
      <dgm:prSet/>
      <dgm:spPr/>
      <dgm:t>
        <a:bodyPr/>
        <a:lstStyle/>
        <a:p>
          <a:endParaRPr lang="fr-CA"/>
        </a:p>
      </dgm:t>
    </dgm:pt>
    <dgm:pt modelId="{C5B3344B-83B3-471F-8E1F-FB7E52202959}" type="pres">
      <dgm:prSet presAssocID="{10A4B22A-5F1E-4ECD-AEDF-F41046514AF5}" presName="Name0" presStyleCnt="0">
        <dgm:presLayoutVars>
          <dgm:dir/>
          <dgm:resizeHandles val="exact"/>
        </dgm:presLayoutVars>
      </dgm:prSet>
      <dgm:spPr/>
      <dgm:t>
        <a:bodyPr/>
        <a:lstStyle/>
        <a:p>
          <a:endParaRPr lang="fr-CA"/>
        </a:p>
      </dgm:t>
    </dgm:pt>
    <dgm:pt modelId="{B630BF78-B4F8-4BBD-9949-83141972E55E}" type="pres">
      <dgm:prSet presAssocID="{10A4B22A-5F1E-4ECD-AEDF-F41046514AF5}" presName="cycle" presStyleCnt="0"/>
      <dgm:spPr/>
    </dgm:pt>
    <dgm:pt modelId="{0BDC7C67-BEAA-402E-B99C-BE51FC6E95C1}" type="pres">
      <dgm:prSet presAssocID="{4ABF4052-141B-455E-8374-DE085C2E46F9}" presName="nodeFirstNode" presStyleLbl="node1" presStyleIdx="0" presStyleCnt="3" custScaleX="95376" custScaleY="67577" custRadScaleRad="119170">
        <dgm:presLayoutVars>
          <dgm:bulletEnabled val="1"/>
        </dgm:presLayoutVars>
      </dgm:prSet>
      <dgm:spPr/>
      <dgm:t>
        <a:bodyPr/>
        <a:lstStyle/>
        <a:p>
          <a:endParaRPr lang="fr-CA"/>
        </a:p>
      </dgm:t>
    </dgm:pt>
    <dgm:pt modelId="{312B5D4F-85A1-4EFE-91C6-C05F5F5AFB99}" type="pres">
      <dgm:prSet presAssocID="{5C4CE3C4-749A-4B5F-9624-C211655EDFF2}" presName="sibTransFirstNode" presStyleLbl="bgShp" presStyleIdx="0" presStyleCnt="1" custLinFactNeighborX="0" custLinFactNeighborY="-314"/>
      <dgm:spPr/>
      <dgm:t>
        <a:bodyPr/>
        <a:lstStyle/>
        <a:p>
          <a:endParaRPr lang="fr-CA"/>
        </a:p>
      </dgm:t>
    </dgm:pt>
    <dgm:pt modelId="{23D0C325-D8AC-4036-B944-6693BA81CE5A}" type="pres">
      <dgm:prSet presAssocID="{40A2F3FA-8ABD-4661-B440-4A3B17C2B0CE}" presName="nodeFollowingNodes" presStyleLbl="node1" presStyleIdx="1" presStyleCnt="3" custScaleX="95376" custScaleY="67577" custRadScaleRad="105160" custRadScaleInc="-27384">
        <dgm:presLayoutVars>
          <dgm:bulletEnabled val="1"/>
        </dgm:presLayoutVars>
      </dgm:prSet>
      <dgm:spPr/>
      <dgm:t>
        <a:bodyPr/>
        <a:lstStyle/>
        <a:p>
          <a:endParaRPr lang="fr-CA"/>
        </a:p>
      </dgm:t>
    </dgm:pt>
    <dgm:pt modelId="{0520DBF1-9663-4543-8B0E-895563C0CBB8}" type="pres">
      <dgm:prSet presAssocID="{CE8F1F73-1E18-4117-89F5-78460D2509FD}" presName="nodeFollowingNodes" presStyleLbl="node1" presStyleIdx="2" presStyleCnt="3" custScaleX="95376" custScaleY="67577" custRadScaleRad="89990" custRadScaleInc="26377">
        <dgm:presLayoutVars>
          <dgm:bulletEnabled val="1"/>
        </dgm:presLayoutVars>
      </dgm:prSet>
      <dgm:spPr/>
      <dgm:t>
        <a:bodyPr/>
        <a:lstStyle/>
        <a:p>
          <a:endParaRPr lang="fr-CA"/>
        </a:p>
      </dgm:t>
    </dgm:pt>
  </dgm:ptLst>
  <dgm:cxnLst>
    <dgm:cxn modelId="{A2BC8D14-B6BD-486B-9C66-77001D1945B1}" srcId="{10A4B22A-5F1E-4ECD-AEDF-F41046514AF5}" destId="{4ABF4052-141B-455E-8374-DE085C2E46F9}" srcOrd="0" destOrd="0" parTransId="{5200660C-4AF9-4831-B88F-F4F82BE30A73}" sibTransId="{5C4CE3C4-749A-4B5F-9624-C211655EDFF2}"/>
    <dgm:cxn modelId="{B132D00E-2950-4DDF-9A81-DAA9D9871552}" type="presOf" srcId="{40A2F3FA-8ABD-4661-B440-4A3B17C2B0CE}" destId="{23D0C325-D8AC-4036-B944-6693BA81CE5A}" srcOrd="0" destOrd="0" presId="urn:microsoft.com/office/officeart/2005/8/layout/cycle3"/>
    <dgm:cxn modelId="{1D95F35D-DB8D-4678-92D3-83696B863043}" type="presOf" srcId="{5C4CE3C4-749A-4B5F-9624-C211655EDFF2}" destId="{312B5D4F-85A1-4EFE-91C6-C05F5F5AFB99}" srcOrd="0" destOrd="0" presId="urn:microsoft.com/office/officeart/2005/8/layout/cycle3"/>
    <dgm:cxn modelId="{EE052ABF-3124-4D00-B88B-FE6FE60FDCB6}" type="presOf" srcId="{10A4B22A-5F1E-4ECD-AEDF-F41046514AF5}" destId="{C5B3344B-83B3-471F-8E1F-FB7E52202959}" srcOrd="0" destOrd="0" presId="urn:microsoft.com/office/officeart/2005/8/layout/cycle3"/>
    <dgm:cxn modelId="{DBBC49B9-3AAA-4E59-9BDC-4522C90F5ABE}" type="presOf" srcId="{CE8F1F73-1E18-4117-89F5-78460D2509FD}" destId="{0520DBF1-9663-4543-8B0E-895563C0CBB8}" srcOrd="0" destOrd="0" presId="urn:microsoft.com/office/officeart/2005/8/layout/cycle3"/>
    <dgm:cxn modelId="{A9DC1158-D4CC-4A5D-A28B-E5CC8C73F55B}" srcId="{10A4B22A-5F1E-4ECD-AEDF-F41046514AF5}" destId="{40A2F3FA-8ABD-4661-B440-4A3B17C2B0CE}" srcOrd="1" destOrd="0" parTransId="{E43C45A6-A4D1-4326-B800-C891793C098B}" sibTransId="{55DAA2B8-FF96-40C5-BDEF-B77CFA76B9A9}"/>
    <dgm:cxn modelId="{8FA014F4-BE4C-48B8-89D1-F854A46A4784}" type="presOf" srcId="{4ABF4052-141B-455E-8374-DE085C2E46F9}" destId="{0BDC7C67-BEAA-402E-B99C-BE51FC6E95C1}" srcOrd="0" destOrd="0" presId="urn:microsoft.com/office/officeart/2005/8/layout/cycle3"/>
    <dgm:cxn modelId="{D87292B2-4142-43DF-8B69-03A7F65F64E9}" srcId="{10A4B22A-5F1E-4ECD-AEDF-F41046514AF5}" destId="{CE8F1F73-1E18-4117-89F5-78460D2509FD}" srcOrd="2" destOrd="0" parTransId="{8ED0DE83-B9D9-437A-A045-F64EE3EA5ACA}" sibTransId="{1B5CB42C-5CA7-4F98-81E9-9FDAC130C37F}"/>
    <dgm:cxn modelId="{A4301E74-4470-4E4C-A65E-7E535D5E6BE2}" type="presParOf" srcId="{C5B3344B-83B3-471F-8E1F-FB7E52202959}" destId="{B630BF78-B4F8-4BBD-9949-83141972E55E}" srcOrd="0" destOrd="0" presId="urn:microsoft.com/office/officeart/2005/8/layout/cycle3"/>
    <dgm:cxn modelId="{FFF260B1-E74F-48E3-8AB3-21F24973BB53}" type="presParOf" srcId="{B630BF78-B4F8-4BBD-9949-83141972E55E}" destId="{0BDC7C67-BEAA-402E-B99C-BE51FC6E95C1}" srcOrd="0" destOrd="0" presId="urn:microsoft.com/office/officeart/2005/8/layout/cycle3"/>
    <dgm:cxn modelId="{7C00824A-845A-443C-A023-A2B536E44BA6}" type="presParOf" srcId="{B630BF78-B4F8-4BBD-9949-83141972E55E}" destId="{312B5D4F-85A1-4EFE-91C6-C05F5F5AFB99}" srcOrd="1" destOrd="0" presId="urn:microsoft.com/office/officeart/2005/8/layout/cycle3"/>
    <dgm:cxn modelId="{78D43303-A3EE-4675-BC49-85B58C2E3A17}" type="presParOf" srcId="{B630BF78-B4F8-4BBD-9949-83141972E55E}" destId="{23D0C325-D8AC-4036-B944-6693BA81CE5A}" srcOrd="2" destOrd="0" presId="urn:microsoft.com/office/officeart/2005/8/layout/cycle3"/>
    <dgm:cxn modelId="{BDA4248D-79C9-4C58-880D-5F03E2BF95F6}" type="presParOf" srcId="{B630BF78-B4F8-4BBD-9949-83141972E55E}" destId="{0520DBF1-9663-4543-8B0E-895563C0CBB8}" srcOrd="3" destOrd="0" presId="urn:microsoft.com/office/officeart/2005/8/layout/cycle3"/>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28403A9-1302-4171-A889-F359A0339734}" type="doc">
      <dgm:prSet loTypeId="urn:microsoft.com/office/officeart/2005/8/layout/orgChart1" loCatId="hierarchy" qsTypeId="urn:microsoft.com/office/officeart/2005/8/quickstyle/3d1" qsCatId="3D" csTypeId="urn:microsoft.com/office/officeart/2005/8/colors/accent1_4" csCatId="accent1" phldr="1"/>
      <dgm:spPr/>
      <dgm:t>
        <a:bodyPr/>
        <a:lstStyle/>
        <a:p>
          <a:endParaRPr lang="fr-CA"/>
        </a:p>
      </dgm:t>
    </dgm:pt>
    <dgm:pt modelId="{74591FDA-B490-4117-A391-6DAE1E98787E}">
      <dgm:prSet phldrT="[Text]" custT="1"/>
      <dgm:spPr/>
      <dgm:t>
        <a:bodyPr/>
        <a:lstStyle/>
        <a:p>
          <a:r>
            <a:rPr lang="en-CA" sz="1400" dirty="0" err="1" smtClean="0">
              <a:solidFill>
                <a:schemeClr val="tx1"/>
              </a:solidFill>
            </a:rPr>
            <a:t>Statisticien</a:t>
          </a:r>
          <a:r>
            <a:rPr lang="en-CA" sz="1400" dirty="0" smtClean="0">
              <a:solidFill>
                <a:schemeClr val="tx1"/>
              </a:solidFill>
            </a:rPr>
            <a:t> en chef du Canada</a:t>
          </a:r>
          <a:endParaRPr lang="fr-CA" sz="1400" dirty="0">
            <a:solidFill>
              <a:schemeClr val="tx1"/>
            </a:solidFill>
          </a:endParaRPr>
        </a:p>
      </dgm:t>
    </dgm:pt>
    <dgm:pt modelId="{FEA87B54-340D-47CE-9B97-B74CFBC05200}" type="parTrans" cxnId="{2298B740-E07A-4B26-B1CB-2720FAE6BA6B}">
      <dgm:prSet/>
      <dgm:spPr/>
      <dgm:t>
        <a:bodyPr/>
        <a:lstStyle/>
        <a:p>
          <a:endParaRPr lang="fr-CA"/>
        </a:p>
      </dgm:t>
    </dgm:pt>
    <dgm:pt modelId="{3438E5FF-2A03-43B0-9B90-0919BF9D6FA3}" type="sibTrans" cxnId="{2298B740-E07A-4B26-B1CB-2720FAE6BA6B}">
      <dgm:prSet/>
      <dgm:spPr/>
      <dgm:t>
        <a:bodyPr/>
        <a:lstStyle/>
        <a:p>
          <a:endParaRPr lang="fr-CA"/>
        </a:p>
      </dgm:t>
    </dgm:pt>
    <dgm:pt modelId="{DC1E54F3-DFD8-4C5F-8017-9FCEDE0C4512}">
      <dgm:prSet phldrT="[Text]" custT="1"/>
      <dgm:spPr/>
      <dgm:t>
        <a:bodyPr/>
        <a:lstStyle/>
        <a:p>
          <a:r>
            <a:rPr lang="en-CA" sz="1400" dirty="0" err="1" smtClean="0">
              <a:solidFill>
                <a:schemeClr val="tx1"/>
              </a:solidFill>
            </a:rPr>
            <a:t>Conseil</a:t>
          </a:r>
          <a:r>
            <a:rPr lang="en-CA" sz="1400" dirty="0" smtClean="0">
              <a:solidFill>
                <a:schemeClr val="tx1"/>
              </a:solidFill>
            </a:rPr>
            <a:t> </a:t>
          </a:r>
          <a:r>
            <a:rPr lang="en-CA" sz="1400" dirty="0" err="1" smtClean="0">
              <a:solidFill>
                <a:schemeClr val="tx1"/>
              </a:solidFill>
            </a:rPr>
            <a:t>exécutif</a:t>
          </a:r>
          <a:r>
            <a:rPr lang="en-CA" sz="1400" dirty="0" smtClean="0">
              <a:solidFill>
                <a:schemeClr val="tx1"/>
              </a:solidFill>
            </a:rPr>
            <a:t> de </a:t>
          </a:r>
          <a:r>
            <a:rPr lang="en-CA" sz="1400" dirty="0" err="1" smtClean="0">
              <a:solidFill>
                <a:schemeClr val="tx1"/>
              </a:solidFill>
            </a:rPr>
            <a:t>gestion</a:t>
          </a:r>
          <a:endParaRPr lang="fr-CA" sz="1400" dirty="0">
            <a:solidFill>
              <a:schemeClr val="tx1"/>
            </a:solidFill>
          </a:endParaRPr>
        </a:p>
      </dgm:t>
    </dgm:pt>
    <dgm:pt modelId="{B9F2B9E1-8ADC-4063-B31C-A3C3FAAD7CA2}" type="parTrans" cxnId="{575ACCBF-2042-4E14-ACC1-32B06BB1F333}">
      <dgm:prSet/>
      <dgm:spPr/>
      <dgm:t>
        <a:bodyPr/>
        <a:lstStyle/>
        <a:p>
          <a:endParaRPr lang="fr-CA"/>
        </a:p>
      </dgm:t>
    </dgm:pt>
    <dgm:pt modelId="{5DDEB4B4-B926-4E0A-9B35-9712B1651661}" type="sibTrans" cxnId="{575ACCBF-2042-4E14-ACC1-32B06BB1F333}">
      <dgm:prSet/>
      <dgm:spPr/>
      <dgm:t>
        <a:bodyPr/>
        <a:lstStyle/>
        <a:p>
          <a:endParaRPr lang="fr-CA"/>
        </a:p>
      </dgm:t>
    </dgm:pt>
    <dgm:pt modelId="{5CAC066E-3DBA-4F63-BAC7-CB73AD38334C}">
      <dgm:prSet phldrT="[Text]" custT="1"/>
      <dgm:spPr/>
      <dgm:t>
        <a:bodyPr/>
        <a:lstStyle/>
        <a:p>
          <a:r>
            <a:rPr lang="en-CA" sz="1400" dirty="0" smtClean="0">
              <a:solidFill>
                <a:schemeClr val="tx1"/>
              </a:solidFill>
            </a:rPr>
            <a:t>Acquisition du talent</a:t>
          </a:r>
          <a:endParaRPr lang="fr-CA" sz="1400" dirty="0">
            <a:solidFill>
              <a:schemeClr val="tx1"/>
            </a:solidFill>
          </a:endParaRPr>
        </a:p>
      </dgm:t>
    </dgm:pt>
    <dgm:pt modelId="{E9D75E71-612C-493F-A3E5-43DF202A6D0D}" type="parTrans" cxnId="{800C9C03-D811-4AE3-99ED-0DC7776B4373}">
      <dgm:prSet/>
      <dgm:spPr/>
      <dgm:t>
        <a:bodyPr/>
        <a:lstStyle/>
        <a:p>
          <a:endParaRPr lang="fr-CA"/>
        </a:p>
      </dgm:t>
    </dgm:pt>
    <dgm:pt modelId="{F57A91CB-50DD-4906-BF07-D7E36FB19DFE}" type="sibTrans" cxnId="{800C9C03-D811-4AE3-99ED-0DC7776B4373}">
      <dgm:prSet/>
      <dgm:spPr/>
      <dgm:t>
        <a:bodyPr/>
        <a:lstStyle/>
        <a:p>
          <a:endParaRPr lang="fr-CA"/>
        </a:p>
      </dgm:t>
    </dgm:pt>
    <dgm:pt modelId="{0F017732-917A-4449-9CBD-9CFF7B666736}">
      <dgm:prSet phldrT="[Text]" custT="1"/>
      <dgm:spPr/>
      <dgm:t>
        <a:bodyPr/>
        <a:lstStyle/>
        <a:p>
          <a:r>
            <a:rPr lang="en-CA" sz="1400" dirty="0" err="1" smtClean="0">
              <a:solidFill>
                <a:schemeClr val="tx1"/>
              </a:solidFill>
            </a:rPr>
            <a:t>Comité</a:t>
          </a:r>
          <a:r>
            <a:rPr lang="en-CA" sz="1400" dirty="0" smtClean="0">
              <a:solidFill>
                <a:schemeClr val="tx1"/>
              </a:solidFill>
            </a:rPr>
            <a:t> des </a:t>
          </a:r>
          <a:r>
            <a:rPr lang="en-CA" sz="1400" dirty="0" err="1" smtClean="0">
              <a:solidFill>
                <a:schemeClr val="tx1"/>
              </a:solidFill>
            </a:rPr>
            <a:t>ressources</a:t>
          </a:r>
          <a:r>
            <a:rPr lang="en-CA" sz="1400" dirty="0" smtClean="0">
              <a:solidFill>
                <a:schemeClr val="tx1"/>
              </a:solidFill>
            </a:rPr>
            <a:t> </a:t>
          </a:r>
          <a:r>
            <a:rPr lang="en-CA" sz="1400" dirty="0" err="1" smtClean="0">
              <a:solidFill>
                <a:schemeClr val="tx1"/>
              </a:solidFill>
            </a:rPr>
            <a:t>humaines</a:t>
          </a:r>
          <a:endParaRPr lang="fr-CA" sz="1400" dirty="0">
            <a:solidFill>
              <a:schemeClr val="tx1"/>
            </a:solidFill>
          </a:endParaRPr>
        </a:p>
      </dgm:t>
    </dgm:pt>
    <dgm:pt modelId="{668A2F67-8C03-4133-B2D6-35E5F0523121}" type="parTrans" cxnId="{3544B4DF-5750-4B26-974E-E278E776AA9D}">
      <dgm:prSet/>
      <dgm:spPr/>
      <dgm:t>
        <a:bodyPr/>
        <a:lstStyle/>
        <a:p>
          <a:endParaRPr lang="fr-CA"/>
        </a:p>
      </dgm:t>
    </dgm:pt>
    <dgm:pt modelId="{37E68F06-194F-43CB-8B70-1829D36C5EE1}" type="sibTrans" cxnId="{3544B4DF-5750-4B26-974E-E278E776AA9D}">
      <dgm:prSet/>
      <dgm:spPr/>
      <dgm:t>
        <a:bodyPr/>
        <a:lstStyle/>
        <a:p>
          <a:endParaRPr lang="fr-CA"/>
        </a:p>
      </dgm:t>
    </dgm:pt>
    <dgm:pt modelId="{EBA10427-D9BC-4611-819E-396653FD23A0}">
      <dgm:prSet phldrT="[Text]" custT="1"/>
      <dgm:spPr/>
      <dgm:t>
        <a:bodyPr/>
        <a:lstStyle/>
        <a:p>
          <a:r>
            <a:rPr lang="en-CA" sz="1400" dirty="0" smtClean="0">
              <a:solidFill>
                <a:schemeClr val="tx1"/>
              </a:solidFill>
            </a:rPr>
            <a:t>Engagement du talent et milieu de travail </a:t>
          </a:r>
          <a:r>
            <a:rPr lang="en-CA" sz="1400" dirty="0" err="1" smtClean="0">
              <a:solidFill>
                <a:schemeClr val="tx1"/>
              </a:solidFill>
            </a:rPr>
            <a:t>moderne</a:t>
          </a:r>
          <a:endParaRPr lang="fr-CA" sz="1400" dirty="0">
            <a:solidFill>
              <a:schemeClr val="tx1"/>
            </a:solidFill>
          </a:endParaRPr>
        </a:p>
      </dgm:t>
    </dgm:pt>
    <dgm:pt modelId="{03FCAE0E-0F47-4463-ABCD-25187ACCD84D}" type="parTrans" cxnId="{A12E17F9-A34C-4CB3-AE1F-66EB2448B11E}">
      <dgm:prSet/>
      <dgm:spPr/>
      <dgm:t>
        <a:bodyPr/>
        <a:lstStyle/>
        <a:p>
          <a:endParaRPr lang="fr-CA"/>
        </a:p>
      </dgm:t>
    </dgm:pt>
    <dgm:pt modelId="{3474AC9C-6870-4A30-8B8D-210A46125CA9}" type="sibTrans" cxnId="{A12E17F9-A34C-4CB3-AE1F-66EB2448B11E}">
      <dgm:prSet/>
      <dgm:spPr/>
      <dgm:t>
        <a:bodyPr/>
        <a:lstStyle/>
        <a:p>
          <a:endParaRPr lang="fr-CA"/>
        </a:p>
      </dgm:t>
    </dgm:pt>
    <dgm:pt modelId="{58A6886D-5344-4CB9-BC92-40512976E3FB}">
      <dgm:prSet phldrT="[Text]" custT="1"/>
      <dgm:spPr/>
      <dgm:t>
        <a:bodyPr/>
        <a:lstStyle/>
        <a:p>
          <a:r>
            <a:rPr lang="en-CA" sz="1400" dirty="0" err="1" smtClean="0">
              <a:solidFill>
                <a:schemeClr val="tx1"/>
              </a:solidFill>
            </a:rPr>
            <a:t>Développement</a:t>
          </a:r>
          <a:r>
            <a:rPr lang="en-CA" sz="1400" dirty="0" smtClean="0">
              <a:solidFill>
                <a:schemeClr val="tx1"/>
              </a:solidFill>
            </a:rPr>
            <a:t> du talent</a:t>
          </a:r>
          <a:endParaRPr lang="fr-CA" sz="1400" dirty="0">
            <a:solidFill>
              <a:schemeClr val="tx1"/>
            </a:solidFill>
          </a:endParaRPr>
        </a:p>
      </dgm:t>
    </dgm:pt>
    <dgm:pt modelId="{3A794751-6321-4B98-B7CE-F3E7827A7D85}" type="parTrans" cxnId="{60EEE74B-0AD3-4319-AD03-BADE855BA59F}">
      <dgm:prSet/>
      <dgm:spPr/>
      <dgm:t>
        <a:bodyPr/>
        <a:lstStyle/>
        <a:p>
          <a:endParaRPr lang="fr-CA"/>
        </a:p>
      </dgm:t>
    </dgm:pt>
    <dgm:pt modelId="{8C0964D5-E6BB-4ADF-BF4B-098F54687BF6}" type="sibTrans" cxnId="{60EEE74B-0AD3-4319-AD03-BADE855BA59F}">
      <dgm:prSet/>
      <dgm:spPr/>
      <dgm:t>
        <a:bodyPr/>
        <a:lstStyle/>
        <a:p>
          <a:endParaRPr lang="fr-CA"/>
        </a:p>
      </dgm:t>
    </dgm:pt>
    <dgm:pt modelId="{9DFFA5C1-F45D-43DA-A352-E14FEEFA9B80}" type="pres">
      <dgm:prSet presAssocID="{728403A9-1302-4171-A889-F359A0339734}" presName="hierChild1" presStyleCnt="0">
        <dgm:presLayoutVars>
          <dgm:orgChart val="1"/>
          <dgm:chPref val="1"/>
          <dgm:dir/>
          <dgm:animOne val="branch"/>
          <dgm:animLvl val="lvl"/>
          <dgm:resizeHandles/>
        </dgm:presLayoutVars>
      </dgm:prSet>
      <dgm:spPr/>
      <dgm:t>
        <a:bodyPr/>
        <a:lstStyle/>
        <a:p>
          <a:endParaRPr lang="fr-CA"/>
        </a:p>
      </dgm:t>
    </dgm:pt>
    <dgm:pt modelId="{10CA6B25-23EB-4FCD-998E-244A24344AEF}" type="pres">
      <dgm:prSet presAssocID="{74591FDA-B490-4117-A391-6DAE1E98787E}" presName="hierRoot1" presStyleCnt="0">
        <dgm:presLayoutVars>
          <dgm:hierBranch val="init"/>
        </dgm:presLayoutVars>
      </dgm:prSet>
      <dgm:spPr/>
    </dgm:pt>
    <dgm:pt modelId="{ECF39DF3-6423-4CDD-A042-FE6E791A6BDD}" type="pres">
      <dgm:prSet presAssocID="{74591FDA-B490-4117-A391-6DAE1E98787E}" presName="rootComposite1" presStyleCnt="0"/>
      <dgm:spPr/>
    </dgm:pt>
    <dgm:pt modelId="{10B95B5D-5381-43C4-BFAA-A05198AB6830}" type="pres">
      <dgm:prSet presAssocID="{74591FDA-B490-4117-A391-6DAE1E98787E}" presName="rootText1" presStyleLbl="node0" presStyleIdx="0" presStyleCnt="1" custScaleX="158558" custScaleY="44539">
        <dgm:presLayoutVars>
          <dgm:chPref val="3"/>
        </dgm:presLayoutVars>
      </dgm:prSet>
      <dgm:spPr/>
      <dgm:t>
        <a:bodyPr/>
        <a:lstStyle/>
        <a:p>
          <a:endParaRPr lang="fr-CA"/>
        </a:p>
      </dgm:t>
    </dgm:pt>
    <dgm:pt modelId="{34E98A32-B651-4A74-910C-5CB2BBF9F088}" type="pres">
      <dgm:prSet presAssocID="{74591FDA-B490-4117-A391-6DAE1E98787E}" presName="rootConnector1" presStyleLbl="node1" presStyleIdx="0" presStyleCnt="0"/>
      <dgm:spPr/>
      <dgm:t>
        <a:bodyPr/>
        <a:lstStyle/>
        <a:p>
          <a:endParaRPr lang="fr-CA"/>
        </a:p>
      </dgm:t>
    </dgm:pt>
    <dgm:pt modelId="{DB3EABA3-9394-4FC2-A7E3-026AF8DED1C0}" type="pres">
      <dgm:prSet presAssocID="{74591FDA-B490-4117-A391-6DAE1E98787E}" presName="hierChild2" presStyleCnt="0"/>
      <dgm:spPr/>
    </dgm:pt>
    <dgm:pt modelId="{651D5D8F-F004-41A5-AD2D-0011E7481196}" type="pres">
      <dgm:prSet presAssocID="{B9F2B9E1-8ADC-4063-B31C-A3C3FAAD7CA2}" presName="Name37" presStyleLbl="parChTrans1D2" presStyleIdx="0" presStyleCnt="1"/>
      <dgm:spPr/>
      <dgm:t>
        <a:bodyPr/>
        <a:lstStyle/>
        <a:p>
          <a:endParaRPr lang="fr-CA"/>
        </a:p>
      </dgm:t>
    </dgm:pt>
    <dgm:pt modelId="{AB3828D3-CC8C-4905-B251-A9798EDDB158}" type="pres">
      <dgm:prSet presAssocID="{DC1E54F3-DFD8-4C5F-8017-9FCEDE0C4512}" presName="hierRoot2" presStyleCnt="0">
        <dgm:presLayoutVars>
          <dgm:hierBranch val="init"/>
        </dgm:presLayoutVars>
      </dgm:prSet>
      <dgm:spPr/>
    </dgm:pt>
    <dgm:pt modelId="{968E2119-DF09-44E8-B184-B0EE7A1EB499}" type="pres">
      <dgm:prSet presAssocID="{DC1E54F3-DFD8-4C5F-8017-9FCEDE0C4512}" presName="rootComposite" presStyleCnt="0"/>
      <dgm:spPr/>
    </dgm:pt>
    <dgm:pt modelId="{75E6B1F8-7AEA-498D-AD00-9EF99A5D6A52}" type="pres">
      <dgm:prSet presAssocID="{DC1E54F3-DFD8-4C5F-8017-9FCEDE0C4512}" presName="rootText" presStyleLbl="node2" presStyleIdx="0" presStyleCnt="1" custScaleX="158558" custScaleY="44539">
        <dgm:presLayoutVars>
          <dgm:chPref val="3"/>
        </dgm:presLayoutVars>
      </dgm:prSet>
      <dgm:spPr/>
      <dgm:t>
        <a:bodyPr/>
        <a:lstStyle/>
        <a:p>
          <a:endParaRPr lang="fr-CA"/>
        </a:p>
      </dgm:t>
    </dgm:pt>
    <dgm:pt modelId="{47E203C6-86D0-4FD0-B050-68962044F30D}" type="pres">
      <dgm:prSet presAssocID="{DC1E54F3-DFD8-4C5F-8017-9FCEDE0C4512}" presName="rootConnector" presStyleLbl="node2" presStyleIdx="0" presStyleCnt="1"/>
      <dgm:spPr/>
      <dgm:t>
        <a:bodyPr/>
        <a:lstStyle/>
        <a:p>
          <a:endParaRPr lang="fr-CA"/>
        </a:p>
      </dgm:t>
    </dgm:pt>
    <dgm:pt modelId="{352398D7-21B6-48F8-BAF1-A8E051B01766}" type="pres">
      <dgm:prSet presAssocID="{DC1E54F3-DFD8-4C5F-8017-9FCEDE0C4512}" presName="hierChild4" presStyleCnt="0"/>
      <dgm:spPr/>
    </dgm:pt>
    <dgm:pt modelId="{8380BE5C-EBDE-4048-8013-36B019CDBED3}" type="pres">
      <dgm:prSet presAssocID="{668A2F67-8C03-4133-B2D6-35E5F0523121}" presName="Name37" presStyleLbl="parChTrans1D3" presStyleIdx="0" presStyleCnt="1"/>
      <dgm:spPr/>
      <dgm:t>
        <a:bodyPr/>
        <a:lstStyle/>
        <a:p>
          <a:endParaRPr lang="fr-CA"/>
        </a:p>
      </dgm:t>
    </dgm:pt>
    <dgm:pt modelId="{A7104687-9B19-413C-AC56-DAA6C9C2D6C2}" type="pres">
      <dgm:prSet presAssocID="{0F017732-917A-4449-9CBD-9CFF7B666736}" presName="hierRoot2" presStyleCnt="0">
        <dgm:presLayoutVars>
          <dgm:hierBranch/>
        </dgm:presLayoutVars>
      </dgm:prSet>
      <dgm:spPr/>
    </dgm:pt>
    <dgm:pt modelId="{AB8444DC-C401-4F7E-BBBA-2356576EAABB}" type="pres">
      <dgm:prSet presAssocID="{0F017732-917A-4449-9CBD-9CFF7B666736}" presName="rootComposite" presStyleCnt="0"/>
      <dgm:spPr/>
    </dgm:pt>
    <dgm:pt modelId="{050EF4EF-3A36-4585-B8C2-64D130083EBE}" type="pres">
      <dgm:prSet presAssocID="{0F017732-917A-4449-9CBD-9CFF7B666736}" presName="rootText" presStyleLbl="node3" presStyleIdx="0" presStyleCnt="1" custScaleX="158558" custScaleY="44539">
        <dgm:presLayoutVars>
          <dgm:chPref val="3"/>
        </dgm:presLayoutVars>
      </dgm:prSet>
      <dgm:spPr/>
      <dgm:t>
        <a:bodyPr/>
        <a:lstStyle/>
        <a:p>
          <a:endParaRPr lang="fr-CA"/>
        </a:p>
      </dgm:t>
    </dgm:pt>
    <dgm:pt modelId="{68788D1D-AEA1-495C-8BFD-EC3A73F4118A}" type="pres">
      <dgm:prSet presAssocID="{0F017732-917A-4449-9CBD-9CFF7B666736}" presName="rootConnector" presStyleLbl="node3" presStyleIdx="0" presStyleCnt="1"/>
      <dgm:spPr/>
      <dgm:t>
        <a:bodyPr/>
        <a:lstStyle/>
        <a:p>
          <a:endParaRPr lang="fr-CA"/>
        </a:p>
      </dgm:t>
    </dgm:pt>
    <dgm:pt modelId="{AB9C09BF-243D-4EE0-8E92-E73DF3848B04}" type="pres">
      <dgm:prSet presAssocID="{0F017732-917A-4449-9CBD-9CFF7B666736}" presName="hierChild4" presStyleCnt="0"/>
      <dgm:spPr/>
    </dgm:pt>
    <dgm:pt modelId="{B2AFA892-A1DC-4076-A685-B3DF412C03F8}" type="pres">
      <dgm:prSet presAssocID="{E9D75E71-612C-493F-A3E5-43DF202A6D0D}" presName="Name35" presStyleLbl="parChTrans1D4" presStyleIdx="0" presStyleCnt="3"/>
      <dgm:spPr/>
      <dgm:t>
        <a:bodyPr/>
        <a:lstStyle/>
        <a:p>
          <a:endParaRPr lang="fr-CA"/>
        </a:p>
      </dgm:t>
    </dgm:pt>
    <dgm:pt modelId="{2975188B-6397-41CF-A7F9-BB737C672CBC}" type="pres">
      <dgm:prSet presAssocID="{5CAC066E-3DBA-4F63-BAC7-CB73AD38334C}" presName="hierRoot2" presStyleCnt="0">
        <dgm:presLayoutVars>
          <dgm:hierBranch val="hang"/>
        </dgm:presLayoutVars>
      </dgm:prSet>
      <dgm:spPr/>
    </dgm:pt>
    <dgm:pt modelId="{14A2EDC5-280F-4BA9-9F4F-A281161845DC}" type="pres">
      <dgm:prSet presAssocID="{5CAC066E-3DBA-4F63-BAC7-CB73AD38334C}" presName="rootComposite" presStyleCnt="0"/>
      <dgm:spPr/>
    </dgm:pt>
    <dgm:pt modelId="{1AB7DF89-DA7A-48DA-A673-44781DEE442F}" type="pres">
      <dgm:prSet presAssocID="{5CAC066E-3DBA-4F63-BAC7-CB73AD38334C}" presName="rootText" presStyleLbl="node4" presStyleIdx="0" presStyleCnt="3">
        <dgm:presLayoutVars>
          <dgm:chPref val="3"/>
        </dgm:presLayoutVars>
      </dgm:prSet>
      <dgm:spPr/>
      <dgm:t>
        <a:bodyPr/>
        <a:lstStyle/>
        <a:p>
          <a:endParaRPr lang="fr-CA"/>
        </a:p>
      </dgm:t>
    </dgm:pt>
    <dgm:pt modelId="{9436E6EF-69C3-44C2-A4E8-79893149EA38}" type="pres">
      <dgm:prSet presAssocID="{5CAC066E-3DBA-4F63-BAC7-CB73AD38334C}" presName="rootConnector" presStyleLbl="node4" presStyleIdx="0" presStyleCnt="3"/>
      <dgm:spPr/>
      <dgm:t>
        <a:bodyPr/>
        <a:lstStyle/>
        <a:p>
          <a:endParaRPr lang="fr-CA"/>
        </a:p>
      </dgm:t>
    </dgm:pt>
    <dgm:pt modelId="{597994CA-73EB-48AA-80D2-8B87E9868413}" type="pres">
      <dgm:prSet presAssocID="{5CAC066E-3DBA-4F63-BAC7-CB73AD38334C}" presName="hierChild4" presStyleCnt="0"/>
      <dgm:spPr/>
    </dgm:pt>
    <dgm:pt modelId="{D38DB756-371B-4F9F-A6DC-6F6EF8A3287E}" type="pres">
      <dgm:prSet presAssocID="{5CAC066E-3DBA-4F63-BAC7-CB73AD38334C}" presName="hierChild5" presStyleCnt="0"/>
      <dgm:spPr/>
    </dgm:pt>
    <dgm:pt modelId="{D0F84D34-219B-4910-8D4C-76DDB587F43E}" type="pres">
      <dgm:prSet presAssocID="{03FCAE0E-0F47-4463-ABCD-25187ACCD84D}" presName="Name35" presStyleLbl="parChTrans1D4" presStyleIdx="1" presStyleCnt="3"/>
      <dgm:spPr/>
      <dgm:t>
        <a:bodyPr/>
        <a:lstStyle/>
        <a:p>
          <a:endParaRPr lang="fr-CA"/>
        </a:p>
      </dgm:t>
    </dgm:pt>
    <dgm:pt modelId="{7B6245AB-0805-480D-8896-49AA357EB9E0}" type="pres">
      <dgm:prSet presAssocID="{EBA10427-D9BC-4611-819E-396653FD23A0}" presName="hierRoot2" presStyleCnt="0">
        <dgm:presLayoutVars>
          <dgm:hierBranch val="hang"/>
        </dgm:presLayoutVars>
      </dgm:prSet>
      <dgm:spPr/>
    </dgm:pt>
    <dgm:pt modelId="{032DC767-F471-44DE-BA34-A27053D1F89C}" type="pres">
      <dgm:prSet presAssocID="{EBA10427-D9BC-4611-819E-396653FD23A0}" presName="rootComposite" presStyleCnt="0"/>
      <dgm:spPr/>
    </dgm:pt>
    <dgm:pt modelId="{B46E2991-4784-42C7-B6A9-0C4460972996}" type="pres">
      <dgm:prSet presAssocID="{EBA10427-D9BC-4611-819E-396653FD23A0}" presName="rootText" presStyleLbl="node4" presStyleIdx="1" presStyleCnt="3">
        <dgm:presLayoutVars>
          <dgm:chPref val="3"/>
        </dgm:presLayoutVars>
      </dgm:prSet>
      <dgm:spPr/>
      <dgm:t>
        <a:bodyPr/>
        <a:lstStyle/>
        <a:p>
          <a:endParaRPr lang="fr-CA"/>
        </a:p>
      </dgm:t>
    </dgm:pt>
    <dgm:pt modelId="{2E9B8ACC-5647-4913-8081-4FDECAF84D23}" type="pres">
      <dgm:prSet presAssocID="{EBA10427-D9BC-4611-819E-396653FD23A0}" presName="rootConnector" presStyleLbl="node4" presStyleIdx="1" presStyleCnt="3"/>
      <dgm:spPr/>
      <dgm:t>
        <a:bodyPr/>
        <a:lstStyle/>
        <a:p>
          <a:endParaRPr lang="fr-CA"/>
        </a:p>
      </dgm:t>
    </dgm:pt>
    <dgm:pt modelId="{896D2E44-CE06-4836-9F93-0D7E159FBCB4}" type="pres">
      <dgm:prSet presAssocID="{EBA10427-D9BC-4611-819E-396653FD23A0}" presName="hierChild4" presStyleCnt="0"/>
      <dgm:spPr/>
    </dgm:pt>
    <dgm:pt modelId="{0ACC3F9F-5F7F-422A-BCDF-D02FDA515904}" type="pres">
      <dgm:prSet presAssocID="{EBA10427-D9BC-4611-819E-396653FD23A0}" presName="hierChild5" presStyleCnt="0"/>
      <dgm:spPr/>
    </dgm:pt>
    <dgm:pt modelId="{4278B150-7241-4BC6-B354-8EB686928EC0}" type="pres">
      <dgm:prSet presAssocID="{3A794751-6321-4B98-B7CE-F3E7827A7D85}" presName="Name35" presStyleLbl="parChTrans1D4" presStyleIdx="2" presStyleCnt="3"/>
      <dgm:spPr/>
      <dgm:t>
        <a:bodyPr/>
        <a:lstStyle/>
        <a:p>
          <a:endParaRPr lang="fr-CA"/>
        </a:p>
      </dgm:t>
    </dgm:pt>
    <dgm:pt modelId="{3DE8C9A7-3410-4D45-8624-9ADB08799E10}" type="pres">
      <dgm:prSet presAssocID="{58A6886D-5344-4CB9-BC92-40512976E3FB}" presName="hierRoot2" presStyleCnt="0">
        <dgm:presLayoutVars>
          <dgm:hierBranch val="hang"/>
        </dgm:presLayoutVars>
      </dgm:prSet>
      <dgm:spPr/>
    </dgm:pt>
    <dgm:pt modelId="{4BF37634-CA84-4E36-94AE-C3CEF58F1F6C}" type="pres">
      <dgm:prSet presAssocID="{58A6886D-5344-4CB9-BC92-40512976E3FB}" presName="rootComposite" presStyleCnt="0"/>
      <dgm:spPr/>
    </dgm:pt>
    <dgm:pt modelId="{1BBC4387-CCDE-430D-AB28-C8EBDC6BF462}" type="pres">
      <dgm:prSet presAssocID="{58A6886D-5344-4CB9-BC92-40512976E3FB}" presName="rootText" presStyleLbl="node4" presStyleIdx="2" presStyleCnt="3">
        <dgm:presLayoutVars>
          <dgm:chPref val="3"/>
        </dgm:presLayoutVars>
      </dgm:prSet>
      <dgm:spPr/>
      <dgm:t>
        <a:bodyPr/>
        <a:lstStyle/>
        <a:p>
          <a:endParaRPr lang="fr-CA"/>
        </a:p>
      </dgm:t>
    </dgm:pt>
    <dgm:pt modelId="{C6DC7AFB-B176-4B9C-A105-C43541EFBCA2}" type="pres">
      <dgm:prSet presAssocID="{58A6886D-5344-4CB9-BC92-40512976E3FB}" presName="rootConnector" presStyleLbl="node4" presStyleIdx="2" presStyleCnt="3"/>
      <dgm:spPr/>
      <dgm:t>
        <a:bodyPr/>
        <a:lstStyle/>
        <a:p>
          <a:endParaRPr lang="fr-CA"/>
        </a:p>
      </dgm:t>
    </dgm:pt>
    <dgm:pt modelId="{45B59479-61CF-4BFA-A5BC-009920EE643B}" type="pres">
      <dgm:prSet presAssocID="{58A6886D-5344-4CB9-BC92-40512976E3FB}" presName="hierChild4" presStyleCnt="0"/>
      <dgm:spPr/>
    </dgm:pt>
    <dgm:pt modelId="{C91C4805-060E-4A1F-821C-ACF45C8541BF}" type="pres">
      <dgm:prSet presAssocID="{58A6886D-5344-4CB9-BC92-40512976E3FB}" presName="hierChild5" presStyleCnt="0"/>
      <dgm:spPr/>
    </dgm:pt>
    <dgm:pt modelId="{AF73036C-C161-497C-8C76-0B895A2FD729}" type="pres">
      <dgm:prSet presAssocID="{0F017732-917A-4449-9CBD-9CFF7B666736}" presName="hierChild5" presStyleCnt="0"/>
      <dgm:spPr/>
    </dgm:pt>
    <dgm:pt modelId="{9C03F6CE-16FD-47EC-AC1E-4C532AF58E3A}" type="pres">
      <dgm:prSet presAssocID="{DC1E54F3-DFD8-4C5F-8017-9FCEDE0C4512}" presName="hierChild5" presStyleCnt="0"/>
      <dgm:spPr/>
    </dgm:pt>
    <dgm:pt modelId="{E476E818-6074-4CC6-9C94-6B4533E2907D}" type="pres">
      <dgm:prSet presAssocID="{74591FDA-B490-4117-A391-6DAE1E98787E}" presName="hierChild3" presStyleCnt="0"/>
      <dgm:spPr/>
    </dgm:pt>
  </dgm:ptLst>
  <dgm:cxnLst>
    <dgm:cxn modelId="{4773CB19-6E81-42F9-A5ED-8E0B6D8CAA4B}" type="presOf" srcId="{74591FDA-B490-4117-A391-6DAE1E98787E}" destId="{10B95B5D-5381-43C4-BFAA-A05198AB6830}" srcOrd="0" destOrd="0" presId="urn:microsoft.com/office/officeart/2005/8/layout/orgChart1"/>
    <dgm:cxn modelId="{29747ED2-EA27-4785-9296-2AF59544F1A5}" type="presOf" srcId="{DC1E54F3-DFD8-4C5F-8017-9FCEDE0C4512}" destId="{75E6B1F8-7AEA-498D-AD00-9EF99A5D6A52}" srcOrd="0" destOrd="0" presId="urn:microsoft.com/office/officeart/2005/8/layout/orgChart1"/>
    <dgm:cxn modelId="{60EEE74B-0AD3-4319-AD03-BADE855BA59F}" srcId="{0F017732-917A-4449-9CBD-9CFF7B666736}" destId="{58A6886D-5344-4CB9-BC92-40512976E3FB}" srcOrd="2" destOrd="0" parTransId="{3A794751-6321-4B98-B7CE-F3E7827A7D85}" sibTransId="{8C0964D5-E6BB-4ADF-BF4B-098F54687BF6}"/>
    <dgm:cxn modelId="{E7EA45BF-D046-48D4-83E6-A5B1AA997ECD}" type="presOf" srcId="{B9F2B9E1-8ADC-4063-B31C-A3C3FAAD7CA2}" destId="{651D5D8F-F004-41A5-AD2D-0011E7481196}" srcOrd="0" destOrd="0" presId="urn:microsoft.com/office/officeart/2005/8/layout/orgChart1"/>
    <dgm:cxn modelId="{575ACCBF-2042-4E14-ACC1-32B06BB1F333}" srcId="{74591FDA-B490-4117-A391-6DAE1E98787E}" destId="{DC1E54F3-DFD8-4C5F-8017-9FCEDE0C4512}" srcOrd="0" destOrd="0" parTransId="{B9F2B9E1-8ADC-4063-B31C-A3C3FAAD7CA2}" sibTransId="{5DDEB4B4-B926-4E0A-9B35-9712B1651661}"/>
    <dgm:cxn modelId="{800C9C03-D811-4AE3-99ED-0DC7776B4373}" srcId="{0F017732-917A-4449-9CBD-9CFF7B666736}" destId="{5CAC066E-3DBA-4F63-BAC7-CB73AD38334C}" srcOrd="0" destOrd="0" parTransId="{E9D75E71-612C-493F-A3E5-43DF202A6D0D}" sibTransId="{F57A91CB-50DD-4906-BF07-D7E36FB19DFE}"/>
    <dgm:cxn modelId="{3544B4DF-5750-4B26-974E-E278E776AA9D}" srcId="{DC1E54F3-DFD8-4C5F-8017-9FCEDE0C4512}" destId="{0F017732-917A-4449-9CBD-9CFF7B666736}" srcOrd="0" destOrd="0" parTransId="{668A2F67-8C03-4133-B2D6-35E5F0523121}" sibTransId="{37E68F06-194F-43CB-8B70-1829D36C5EE1}"/>
    <dgm:cxn modelId="{CA465878-737A-4B6E-9C3B-6BDFC9E7AB9C}" type="presOf" srcId="{58A6886D-5344-4CB9-BC92-40512976E3FB}" destId="{1BBC4387-CCDE-430D-AB28-C8EBDC6BF462}" srcOrd="0" destOrd="0" presId="urn:microsoft.com/office/officeart/2005/8/layout/orgChart1"/>
    <dgm:cxn modelId="{6B336C8F-DE82-4BFF-AEA8-CFF374CEBE0A}" type="presOf" srcId="{EBA10427-D9BC-4611-819E-396653FD23A0}" destId="{2E9B8ACC-5647-4913-8081-4FDECAF84D23}" srcOrd="1" destOrd="0" presId="urn:microsoft.com/office/officeart/2005/8/layout/orgChart1"/>
    <dgm:cxn modelId="{C0F2BFAF-8EF3-40B4-BFEA-353C068F8D78}" type="presOf" srcId="{03FCAE0E-0F47-4463-ABCD-25187ACCD84D}" destId="{D0F84D34-219B-4910-8D4C-76DDB587F43E}" srcOrd="0" destOrd="0" presId="urn:microsoft.com/office/officeart/2005/8/layout/orgChart1"/>
    <dgm:cxn modelId="{3C810D2D-829B-4FB3-B516-23FD75B481AA}" type="presOf" srcId="{5CAC066E-3DBA-4F63-BAC7-CB73AD38334C}" destId="{9436E6EF-69C3-44C2-A4E8-79893149EA38}" srcOrd="1" destOrd="0" presId="urn:microsoft.com/office/officeart/2005/8/layout/orgChart1"/>
    <dgm:cxn modelId="{A12E17F9-A34C-4CB3-AE1F-66EB2448B11E}" srcId="{0F017732-917A-4449-9CBD-9CFF7B666736}" destId="{EBA10427-D9BC-4611-819E-396653FD23A0}" srcOrd="1" destOrd="0" parTransId="{03FCAE0E-0F47-4463-ABCD-25187ACCD84D}" sibTransId="{3474AC9C-6870-4A30-8B8D-210A46125CA9}"/>
    <dgm:cxn modelId="{2BA60990-60C2-44A7-9CB9-556EDE5DF4C4}" type="presOf" srcId="{E9D75E71-612C-493F-A3E5-43DF202A6D0D}" destId="{B2AFA892-A1DC-4076-A685-B3DF412C03F8}" srcOrd="0" destOrd="0" presId="urn:microsoft.com/office/officeart/2005/8/layout/orgChart1"/>
    <dgm:cxn modelId="{ED9AE80B-2027-49BB-A0FB-437C3EB9D288}" type="presOf" srcId="{3A794751-6321-4B98-B7CE-F3E7827A7D85}" destId="{4278B150-7241-4BC6-B354-8EB686928EC0}" srcOrd="0" destOrd="0" presId="urn:microsoft.com/office/officeart/2005/8/layout/orgChart1"/>
    <dgm:cxn modelId="{705C773D-3542-4A55-AD10-D287FBD94F2A}" type="presOf" srcId="{DC1E54F3-DFD8-4C5F-8017-9FCEDE0C4512}" destId="{47E203C6-86D0-4FD0-B050-68962044F30D}" srcOrd="1" destOrd="0" presId="urn:microsoft.com/office/officeart/2005/8/layout/orgChart1"/>
    <dgm:cxn modelId="{DED82C60-B746-472E-9B75-0B1102889730}" type="presOf" srcId="{668A2F67-8C03-4133-B2D6-35E5F0523121}" destId="{8380BE5C-EBDE-4048-8013-36B019CDBED3}" srcOrd="0" destOrd="0" presId="urn:microsoft.com/office/officeart/2005/8/layout/orgChart1"/>
    <dgm:cxn modelId="{0B24FC9C-6FDC-47DE-92BF-37D795456FA8}" type="presOf" srcId="{58A6886D-5344-4CB9-BC92-40512976E3FB}" destId="{C6DC7AFB-B176-4B9C-A105-C43541EFBCA2}" srcOrd="1" destOrd="0" presId="urn:microsoft.com/office/officeart/2005/8/layout/orgChart1"/>
    <dgm:cxn modelId="{B55B9959-F58E-4664-BB0D-CC0573F00EA0}" type="presOf" srcId="{5CAC066E-3DBA-4F63-BAC7-CB73AD38334C}" destId="{1AB7DF89-DA7A-48DA-A673-44781DEE442F}" srcOrd="0" destOrd="0" presId="urn:microsoft.com/office/officeart/2005/8/layout/orgChart1"/>
    <dgm:cxn modelId="{2298B740-E07A-4B26-B1CB-2720FAE6BA6B}" srcId="{728403A9-1302-4171-A889-F359A0339734}" destId="{74591FDA-B490-4117-A391-6DAE1E98787E}" srcOrd="0" destOrd="0" parTransId="{FEA87B54-340D-47CE-9B97-B74CFBC05200}" sibTransId="{3438E5FF-2A03-43B0-9B90-0919BF9D6FA3}"/>
    <dgm:cxn modelId="{E911C011-D8FF-4480-94E5-D808B2227AB2}" type="presOf" srcId="{0F017732-917A-4449-9CBD-9CFF7B666736}" destId="{68788D1D-AEA1-495C-8BFD-EC3A73F4118A}" srcOrd="1" destOrd="0" presId="urn:microsoft.com/office/officeart/2005/8/layout/orgChart1"/>
    <dgm:cxn modelId="{1A7E36E7-DB2D-4304-BE2B-14D5A1DE5358}" type="presOf" srcId="{728403A9-1302-4171-A889-F359A0339734}" destId="{9DFFA5C1-F45D-43DA-A352-E14FEEFA9B80}" srcOrd="0" destOrd="0" presId="urn:microsoft.com/office/officeart/2005/8/layout/orgChart1"/>
    <dgm:cxn modelId="{F29402FC-1C6D-4C7C-A395-F45014BC02FE}" type="presOf" srcId="{74591FDA-B490-4117-A391-6DAE1E98787E}" destId="{34E98A32-B651-4A74-910C-5CB2BBF9F088}" srcOrd="1" destOrd="0" presId="urn:microsoft.com/office/officeart/2005/8/layout/orgChart1"/>
    <dgm:cxn modelId="{06DA6A90-072A-43E2-8715-96525C3D8BA5}" type="presOf" srcId="{EBA10427-D9BC-4611-819E-396653FD23A0}" destId="{B46E2991-4784-42C7-B6A9-0C4460972996}" srcOrd="0" destOrd="0" presId="urn:microsoft.com/office/officeart/2005/8/layout/orgChart1"/>
    <dgm:cxn modelId="{34A474AB-BB01-4291-AF59-B245D334AD2B}" type="presOf" srcId="{0F017732-917A-4449-9CBD-9CFF7B666736}" destId="{050EF4EF-3A36-4585-B8C2-64D130083EBE}" srcOrd="0" destOrd="0" presId="urn:microsoft.com/office/officeart/2005/8/layout/orgChart1"/>
    <dgm:cxn modelId="{95659A9A-8C01-443F-9531-9FAAA8044C59}" type="presParOf" srcId="{9DFFA5C1-F45D-43DA-A352-E14FEEFA9B80}" destId="{10CA6B25-23EB-4FCD-998E-244A24344AEF}" srcOrd="0" destOrd="0" presId="urn:microsoft.com/office/officeart/2005/8/layout/orgChart1"/>
    <dgm:cxn modelId="{0E852F5D-7F18-43DE-937C-22D441A7096F}" type="presParOf" srcId="{10CA6B25-23EB-4FCD-998E-244A24344AEF}" destId="{ECF39DF3-6423-4CDD-A042-FE6E791A6BDD}" srcOrd="0" destOrd="0" presId="urn:microsoft.com/office/officeart/2005/8/layout/orgChart1"/>
    <dgm:cxn modelId="{048DAD81-C29A-437C-A33B-A7EDB20A3F78}" type="presParOf" srcId="{ECF39DF3-6423-4CDD-A042-FE6E791A6BDD}" destId="{10B95B5D-5381-43C4-BFAA-A05198AB6830}" srcOrd="0" destOrd="0" presId="urn:microsoft.com/office/officeart/2005/8/layout/orgChart1"/>
    <dgm:cxn modelId="{A704AC44-F468-4A78-A377-BAED9DD27CC8}" type="presParOf" srcId="{ECF39DF3-6423-4CDD-A042-FE6E791A6BDD}" destId="{34E98A32-B651-4A74-910C-5CB2BBF9F088}" srcOrd="1" destOrd="0" presId="urn:microsoft.com/office/officeart/2005/8/layout/orgChart1"/>
    <dgm:cxn modelId="{DADE4551-9F7D-4F62-BB1A-4D99BE14398F}" type="presParOf" srcId="{10CA6B25-23EB-4FCD-998E-244A24344AEF}" destId="{DB3EABA3-9394-4FC2-A7E3-026AF8DED1C0}" srcOrd="1" destOrd="0" presId="urn:microsoft.com/office/officeart/2005/8/layout/orgChart1"/>
    <dgm:cxn modelId="{AB13D129-2B6E-4CAF-9896-2777E3FB08D2}" type="presParOf" srcId="{DB3EABA3-9394-4FC2-A7E3-026AF8DED1C0}" destId="{651D5D8F-F004-41A5-AD2D-0011E7481196}" srcOrd="0" destOrd="0" presId="urn:microsoft.com/office/officeart/2005/8/layout/orgChart1"/>
    <dgm:cxn modelId="{8A5AC3C3-676F-4890-9E50-1B92FF8D2AC7}" type="presParOf" srcId="{DB3EABA3-9394-4FC2-A7E3-026AF8DED1C0}" destId="{AB3828D3-CC8C-4905-B251-A9798EDDB158}" srcOrd="1" destOrd="0" presId="urn:microsoft.com/office/officeart/2005/8/layout/orgChart1"/>
    <dgm:cxn modelId="{F9ACAFDF-E53E-44A7-BD8B-69C641BA3884}" type="presParOf" srcId="{AB3828D3-CC8C-4905-B251-A9798EDDB158}" destId="{968E2119-DF09-44E8-B184-B0EE7A1EB499}" srcOrd="0" destOrd="0" presId="urn:microsoft.com/office/officeart/2005/8/layout/orgChart1"/>
    <dgm:cxn modelId="{803BB792-ED58-43CE-9607-E44FDB552C03}" type="presParOf" srcId="{968E2119-DF09-44E8-B184-B0EE7A1EB499}" destId="{75E6B1F8-7AEA-498D-AD00-9EF99A5D6A52}" srcOrd="0" destOrd="0" presId="urn:microsoft.com/office/officeart/2005/8/layout/orgChart1"/>
    <dgm:cxn modelId="{10252643-3960-499B-8E9E-B3BD01BCB9F4}" type="presParOf" srcId="{968E2119-DF09-44E8-B184-B0EE7A1EB499}" destId="{47E203C6-86D0-4FD0-B050-68962044F30D}" srcOrd="1" destOrd="0" presId="urn:microsoft.com/office/officeart/2005/8/layout/orgChart1"/>
    <dgm:cxn modelId="{B1C5C342-DF0A-4DE7-B240-45AC9B5AA65C}" type="presParOf" srcId="{AB3828D3-CC8C-4905-B251-A9798EDDB158}" destId="{352398D7-21B6-48F8-BAF1-A8E051B01766}" srcOrd="1" destOrd="0" presId="urn:microsoft.com/office/officeart/2005/8/layout/orgChart1"/>
    <dgm:cxn modelId="{FDEA2622-4B5B-487B-AFDE-E46868A76834}" type="presParOf" srcId="{352398D7-21B6-48F8-BAF1-A8E051B01766}" destId="{8380BE5C-EBDE-4048-8013-36B019CDBED3}" srcOrd="0" destOrd="0" presId="urn:microsoft.com/office/officeart/2005/8/layout/orgChart1"/>
    <dgm:cxn modelId="{918783CC-0D2A-4E15-B542-93D210665A85}" type="presParOf" srcId="{352398D7-21B6-48F8-BAF1-A8E051B01766}" destId="{A7104687-9B19-413C-AC56-DAA6C9C2D6C2}" srcOrd="1" destOrd="0" presId="urn:microsoft.com/office/officeart/2005/8/layout/orgChart1"/>
    <dgm:cxn modelId="{24A2131D-BBCA-4E81-A734-4C7C15C05A46}" type="presParOf" srcId="{A7104687-9B19-413C-AC56-DAA6C9C2D6C2}" destId="{AB8444DC-C401-4F7E-BBBA-2356576EAABB}" srcOrd="0" destOrd="0" presId="urn:microsoft.com/office/officeart/2005/8/layout/orgChart1"/>
    <dgm:cxn modelId="{3A339EA7-8C6E-49C1-82A4-3FC56D039314}" type="presParOf" srcId="{AB8444DC-C401-4F7E-BBBA-2356576EAABB}" destId="{050EF4EF-3A36-4585-B8C2-64D130083EBE}" srcOrd="0" destOrd="0" presId="urn:microsoft.com/office/officeart/2005/8/layout/orgChart1"/>
    <dgm:cxn modelId="{E4F13E5E-C332-4DDE-B625-F0510A2B080B}" type="presParOf" srcId="{AB8444DC-C401-4F7E-BBBA-2356576EAABB}" destId="{68788D1D-AEA1-495C-8BFD-EC3A73F4118A}" srcOrd="1" destOrd="0" presId="urn:microsoft.com/office/officeart/2005/8/layout/orgChart1"/>
    <dgm:cxn modelId="{70C33098-EA22-4D68-A486-10362856AAFE}" type="presParOf" srcId="{A7104687-9B19-413C-AC56-DAA6C9C2D6C2}" destId="{AB9C09BF-243D-4EE0-8E92-E73DF3848B04}" srcOrd="1" destOrd="0" presId="urn:microsoft.com/office/officeart/2005/8/layout/orgChart1"/>
    <dgm:cxn modelId="{AF567A14-E262-4447-B0CE-FB642B783D75}" type="presParOf" srcId="{AB9C09BF-243D-4EE0-8E92-E73DF3848B04}" destId="{B2AFA892-A1DC-4076-A685-B3DF412C03F8}" srcOrd="0" destOrd="0" presId="urn:microsoft.com/office/officeart/2005/8/layout/orgChart1"/>
    <dgm:cxn modelId="{3AAE4003-DD55-4D4E-B1BD-EB12B6DAA016}" type="presParOf" srcId="{AB9C09BF-243D-4EE0-8E92-E73DF3848B04}" destId="{2975188B-6397-41CF-A7F9-BB737C672CBC}" srcOrd="1" destOrd="0" presId="urn:microsoft.com/office/officeart/2005/8/layout/orgChart1"/>
    <dgm:cxn modelId="{26033623-F960-420D-B907-11E15409ABAE}" type="presParOf" srcId="{2975188B-6397-41CF-A7F9-BB737C672CBC}" destId="{14A2EDC5-280F-4BA9-9F4F-A281161845DC}" srcOrd="0" destOrd="0" presId="urn:microsoft.com/office/officeart/2005/8/layout/orgChart1"/>
    <dgm:cxn modelId="{FA575AD5-6E0C-4114-9C8B-E480E0E21C0E}" type="presParOf" srcId="{14A2EDC5-280F-4BA9-9F4F-A281161845DC}" destId="{1AB7DF89-DA7A-48DA-A673-44781DEE442F}" srcOrd="0" destOrd="0" presId="urn:microsoft.com/office/officeart/2005/8/layout/orgChart1"/>
    <dgm:cxn modelId="{325B8E03-ECA0-423F-A073-D635A33DB7CD}" type="presParOf" srcId="{14A2EDC5-280F-4BA9-9F4F-A281161845DC}" destId="{9436E6EF-69C3-44C2-A4E8-79893149EA38}" srcOrd="1" destOrd="0" presId="urn:microsoft.com/office/officeart/2005/8/layout/orgChart1"/>
    <dgm:cxn modelId="{EAF10D48-377A-447F-AB87-D358E6702CF2}" type="presParOf" srcId="{2975188B-6397-41CF-A7F9-BB737C672CBC}" destId="{597994CA-73EB-48AA-80D2-8B87E9868413}" srcOrd="1" destOrd="0" presId="urn:microsoft.com/office/officeart/2005/8/layout/orgChart1"/>
    <dgm:cxn modelId="{20ABB222-4395-440B-88E5-563A16970D65}" type="presParOf" srcId="{2975188B-6397-41CF-A7F9-BB737C672CBC}" destId="{D38DB756-371B-4F9F-A6DC-6F6EF8A3287E}" srcOrd="2" destOrd="0" presId="urn:microsoft.com/office/officeart/2005/8/layout/orgChart1"/>
    <dgm:cxn modelId="{FACF0692-C21C-4B5A-A86D-2543FD58A4C1}" type="presParOf" srcId="{AB9C09BF-243D-4EE0-8E92-E73DF3848B04}" destId="{D0F84D34-219B-4910-8D4C-76DDB587F43E}" srcOrd="2" destOrd="0" presId="urn:microsoft.com/office/officeart/2005/8/layout/orgChart1"/>
    <dgm:cxn modelId="{D8B4CEAC-19F9-4F54-B794-AB3DA62A1912}" type="presParOf" srcId="{AB9C09BF-243D-4EE0-8E92-E73DF3848B04}" destId="{7B6245AB-0805-480D-8896-49AA357EB9E0}" srcOrd="3" destOrd="0" presId="urn:microsoft.com/office/officeart/2005/8/layout/orgChart1"/>
    <dgm:cxn modelId="{C4775680-25D0-473A-9EC5-822E15FCDAAA}" type="presParOf" srcId="{7B6245AB-0805-480D-8896-49AA357EB9E0}" destId="{032DC767-F471-44DE-BA34-A27053D1F89C}" srcOrd="0" destOrd="0" presId="urn:microsoft.com/office/officeart/2005/8/layout/orgChart1"/>
    <dgm:cxn modelId="{2F282131-0CD9-40D4-878C-22951CC3EE4F}" type="presParOf" srcId="{032DC767-F471-44DE-BA34-A27053D1F89C}" destId="{B46E2991-4784-42C7-B6A9-0C4460972996}" srcOrd="0" destOrd="0" presId="urn:microsoft.com/office/officeart/2005/8/layout/orgChart1"/>
    <dgm:cxn modelId="{1C91A741-AFED-4F81-B254-521F444B2E34}" type="presParOf" srcId="{032DC767-F471-44DE-BA34-A27053D1F89C}" destId="{2E9B8ACC-5647-4913-8081-4FDECAF84D23}" srcOrd="1" destOrd="0" presId="urn:microsoft.com/office/officeart/2005/8/layout/orgChart1"/>
    <dgm:cxn modelId="{5141339D-17BF-42E2-B705-3A6C8DFF92F1}" type="presParOf" srcId="{7B6245AB-0805-480D-8896-49AA357EB9E0}" destId="{896D2E44-CE06-4836-9F93-0D7E159FBCB4}" srcOrd="1" destOrd="0" presId="urn:microsoft.com/office/officeart/2005/8/layout/orgChart1"/>
    <dgm:cxn modelId="{52372C3C-751E-4979-809A-8699BDD5AF63}" type="presParOf" srcId="{7B6245AB-0805-480D-8896-49AA357EB9E0}" destId="{0ACC3F9F-5F7F-422A-BCDF-D02FDA515904}" srcOrd="2" destOrd="0" presId="urn:microsoft.com/office/officeart/2005/8/layout/orgChart1"/>
    <dgm:cxn modelId="{E1AE3116-DC44-4D65-AD13-915A3024D426}" type="presParOf" srcId="{AB9C09BF-243D-4EE0-8E92-E73DF3848B04}" destId="{4278B150-7241-4BC6-B354-8EB686928EC0}" srcOrd="4" destOrd="0" presId="urn:microsoft.com/office/officeart/2005/8/layout/orgChart1"/>
    <dgm:cxn modelId="{9DCFCDD2-7A54-4FAB-8EEB-F42F840F25CA}" type="presParOf" srcId="{AB9C09BF-243D-4EE0-8E92-E73DF3848B04}" destId="{3DE8C9A7-3410-4D45-8624-9ADB08799E10}" srcOrd="5" destOrd="0" presId="urn:microsoft.com/office/officeart/2005/8/layout/orgChart1"/>
    <dgm:cxn modelId="{DB2F6C51-509B-4F39-A774-3AE1B40A9F1D}" type="presParOf" srcId="{3DE8C9A7-3410-4D45-8624-9ADB08799E10}" destId="{4BF37634-CA84-4E36-94AE-C3CEF58F1F6C}" srcOrd="0" destOrd="0" presId="urn:microsoft.com/office/officeart/2005/8/layout/orgChart1"/>
    <dgm:cxn modelId="{C9F9762B-DE0A-4527-BDBC-147DBA0C4328}" type="presParOf" srcId="{4BF37634-CA84-4E36-94AE-C3CEF58F1F6C}" destId="{1BBC4387-CCDE-430D-AB28-C8EBDC6BF462}" srcOrd="0" destOrd="0" presId="urn:microsoft.com/office/officeart/2005/8/layout/orgChart1"/>
    <dgm:cxn modelId="{56A75E6C-8F6F-4D9F-BCF1-8652C17CB961}" type="presParOf" srcId="{4BF37634-CA84-4E36-94AE-C3CEF58F1F6C}" destId="{C6DC7AFB-B176-4B9C-A105-C43541EFBCA2}" srcOrd="1" destOrd="0" presId="urn:microsoft.com/office/officeart/2005/8/layout/orgChart1"/>
    <dgm:cxn modelId="{645862E5-9FFD-4ACE-A937-826B6F07491B}" type="presParOf" srcId="{3DE8C9A7-3410-4D45-8624-9ADB08799E10}" destId="{45B59479-61CF-4BFA-A5BC-009920EE643B}" srcOrd="1" destOrd="0" presId="urn:microsoft.com/office/officeart/2005/8/layout/orgChart1"/>
    <dgm:cxn modelId="{7A5C19BE-B55B-4CA4-A456-CB7D4ECD1459}" type="presParOf" srcId="{3DE8C9A7-3410-4D45-8624-9ADB08799E10}" destId="{C91C4805-060E-4A1F-821C-ACF45C8541BF}" srcOrd="2" destOrd="0" presId="urn:microsoft.com/office/officeart/2005/8/layout/orgChart1"/>
    <dgm:cxn modelId="{DDF0D7E9-4837-4135-B917-CC0ADAEF9A87}" type="presParOf" srcId="{A7104687-9B19-413C-AC56-DAA6C9C2D6C2}" destId="{AF73036C-C161-497C-8C76-0B895A2FD729}" srcOrd="2" destOrd="0" presId="urn:microsoft.com/office/officeart/2005/8/layout/orgChart1"/>
    <dgm:cxn modelId="{847A1D02-C80A-470C-9DAD-40019E5E0022}" type="presParOf" srcId="{AB3828D3-CC8C-4905-B251-A9798EDDB158}" destId="{9C03F6CE-16FD-47EC-AC1E-4C532AF58E3A}" srcOrd="2" destOrd="0" presId="urn:microsoft.com/office/officeart/2005/8/layout/orgChart1"/>
    <dgm:cxn modelId="{96ABDC43-5DE4-43F3-B989-0373F00C9E63}" type="presParOf" srcId="{10CA6B25-23EB-4FCD-998E-244A24344AEF}" destId="{E476E818-6074-4CC6-9C94-6B4533E2907D}" srcOrd="2" destOrd="0" presId="urn:microsoft.com/office/officeart/2005/8/layout/orgChart1"/>
  </dgm:cxnLst>
  <dgm:bg/>
  <dgm:whole/>
  <dgm:extLst>
    <a:ext uri="http://schemas.microsoft.com/office/drawing/2008/diagram">
      <dsp:dataModelExt xmlns=""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2B5D4F-85A1-4EFE-91C6-C05F5F5AFB99}">
      <dsp:nvSpPr>
        <dsp:cNvPr id="0" name=""/>
        <dsp:cNvSpPr/>
      </dsp:nvSpPr>
      <dsp:spPr>
        <a:xfrm>
          <a:off x="1114838" y="-235120"/>
          <a:ext cx="4827107" cy="4827107"/>
        </a:xfrm>
        <a:prstGeom prst="circularArrow">
          <a:avLst>
            <a:gd name="adj1" fmla="val 5689"/>
            <a:gd name="adj2" fmla="val 340510"/>
            <a:gd name="adj3" fmla="val 12634041"/>
            <a:gd name="adj4" fmla="val 18120226"/>
            <a:gd name="adj5" fmla="val 5908"/>
          </a:avLst>
        </a:prstGeom>
        <a:gradFill rotWithShape="0">
          <a:gsLst>
            <a:gs pos="0">
              <a:schemeClr val="accent1">
                <a:tint val="55000"/>
                <a:hueOff val="0"/>
                <a:satOff val="0"/>
                <a:lumOff val="0"/>
                <a:alphaOff val="0"/>
                <a:satMod val="103000"/>
                <a:lumMod val="102000"/>
                <a:tint val="94000"/>
              </a:schemeClr>
            </a:gs>
            <a:gs pos="50000">
              <a:schemeClr val="accent1">
                <a:tint val="55000"/>
                <a:hueOff val="0"/>
                <a:satOff val="0"/>
                <a:lumOff val="0"/>
                <a:alphaOff val="0"/>
                <a:satMod val="110000"/>
                <a:lumMod val="100000"/>
                <a:shade val="100000"/>
              </a:schemeClr>
            </a:gs>
            <a:gs pos="100000">
              <a:schemeClr val="accent1">
                <a:tint val="55000"/>
                <a:hueOff val="0"/>
                <a:satOff val="0"/>
                <a:lumOff val="0"/>
                <a:alphaOff val="0"/>
                <a:lumMod val="99000"/>
                <a:satMod val="120000"/>
                <a:shade val="78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0BDC7C67-BEAA-402E-B99C-BE51FC6E95C1}">
      <dsp:nvSpPr>
        <dsp:cNvPr id="0" name=""/>
        <dsp:cNvSpPr/>
      </dsp:nvSpPr>
      <dsp:spPr>
        <a:xfrm>
          <a:off x="1908213" y="231285"/>
          <a:ext cx="3240357" cy="1147949"/>
        </a:xfrm>
        <a:prstGeom prst="roundRect">
          <a:avLst/>
        </a:prstGeom>
        <a:solidFill>
          <a:srgbClr val="31708D"/>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b="1" kern="1200" dirty="0" smtClean="0">
              <a:effectLst>
                <a:outerShdw blurRad="38100" dist="38100" dir="2700000" algn="tl">
                  <a:srgbClr val="000000">
                    <a:alpha val="43137"/>
                  </a:srgbClr>
                </a:outerShdw>
              </a:effectLst>
            </a:rPr>
            <a:t>ACQUISITION DU TALENT </a:t>
          </a:r>
          <a:r>
            <a:rPr lang="en-CA" sz="1700" b="0" kern="1200" dirty="0" smtClean="0">
              <a:effectLst/>
            </a:rPr>
            <a:t>par un </a:t>
          </a:r>
          <a:r>
            <a:rPr lang="en-CA" sz="1700" b="0" kern="1200" dirty="0" err="1" smtClean="0">
              <a:solidFill>
                <a:srgbClr val="C00000"/>
              </a:solidFill>
              <a:effectLst/>
            </a:rPr>
            <a:t>recrutement</a:t>
          </a:r>
          <a:r>
            <a:rPr lang="en-CA" sz="1700" b="0" kern="1200" dirty="0" smtClean="0">
              <a:solidFill>
                <a:srgbClr val="C00000"/>
              </a:solidFill>
              <a:effectLst/>
            </a:rPr>
            <a:t> </a:t>
          </a:r>
          <a:r>
            <a:rPr lang="en-CA" sz="1700" b="0" kern="1200" dirty="0" err="1" smtClean="0">
              <a:solidFill>
                <a:srgbClr val="C00000"/>
              </a:solidFill>
              <a:effectLst/>
            </a:rPr>
            <a:t>professionnel</a:t>
          </a:r>
          <a:endParaRPr lang="fr-CA" sz="1700" b="0" kern="1200" dirty="0">
            <a:solidFill>
              <a:srgbClr val="C00000"/>
            </a:solidFill>
            <a:effectLst/>
          </a:endParaRPr>
        </a:p>
      </dsp:txBody>
      <dsp:txXfrm>
        <a:off x="1908213" y="231285"/>
        <a:ext cx="3240357" cy="1147949"/>
      </dsp:txXfrm>
    </dsp:sp>
    <dsp:sp modelId="{23D0C325-D8AC-4036-B944-6693BA81CE5A}">
      <dsp:nvSpPr>
        <dsp:cNvPr id="0" name=""/>
        <dsp:cNvSpPr/>
      </dsp:nvSpPr>
      <dsp:spPr>
        <a:xfrm>
          <a:off x="3816426" y="2956079"/>
          <a:ext cx="3240357" cy="1147949"/>
        </a:xfrm>
        <a:prstGeom prst="roundRect">
          <a:avLst/>
        </a:prstGeom>
        <a:solidFill>
          <a:schemeClr val="accent5">
            <a:lumMod val="5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b="1" kern="1200" dirty="0" smtClean="0">
              <a:effectLst>
                <a:outerShdw blurRad="38100" dist="38100" dir="2700000" algn="tl">
                  <a:srgbClr val="000000">
                    <a:alpha val="43137"/>
                  </a:srgbClr>
                </a:outerShdw>
              </a:effectLst>
            </a:rPr>
            <a:t>ENGAGEMENT DU TALENT</a:t>
          </a:r>
          <a:r>
            <a:rPr lang="en-CA" sz="1700" b="1" kern="1200" dirty="0" smtClean="0"/>
            <a:t/>
          </a:r>
          <a:br>
            <a:rPr lang="en-CA" sz="1700" b="1" kern="1200" dirty="0" smtClean="0"/>
          </a:br>
          <a:r>
            <a:rPr lang="en-CA" sz="1700" b="1" kern="1200" dirty="0" smtClean="0"/>
            <a:t>par un milieu de travail </a:t>
          </a:r>
          <a:r>
            <a:rPr lang="en-CA" sz="1700" b="1" kern="1200" dirty="0" err="1" smtClean="0"/>
            <a:t>positif</a:t>
          </a:r>
          <a:endParaRPr lang="fr-CA" sz="1700" kern="1200" dirty="0"/>
        </a:p>
      </dsp:txBody>
      <dsp:txXfrm>
        <a:off x="3816426" y="2956079"/>
        <a:ext cx="3240357" cy="1147949"/>
      </dsp:txXfrm>
    </dsp:sp>
    <dsp:sp modelId="{0520DBF1-9663-4543-8B0E-895563C0CBB8}">
      <dsp:nvSpPr>
        <dsp:cNvPr id="0" name=""/>
        <dsp:cNvSpPr/>
      </dsp:nvSpPr>
      <dsp:spPr>
        <a:xfrm>
          <a:off x="18494" y="2956090"/>
          <a:ext cx="3240357" cy="1147949"/>
        </a:xfrm>
        <a:prstGeom prst="roundRect">
          <a:avLst/>
        </a:prstGeom>
        <a:solidFill>
          <a:schemeClr val="accent1">
            <a:lumMod val="90000"/>
          </a:schemeClr>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CA" sz="1700" b="1" kern="1200" dirty="0" smtClean="0">
              <a:effectLst>
                <a:outerShdw blurRad="38100" dist="38100" dir="2700000" algn="tl">
                  <a:srgbClr val="000000">
                    <a:alpha val="43137"/>
                  </a:srgbClr>
                </a:outerShdw>
              </a:effectLst>
            </a:rPr>
            <a:t>DEVELOPMENT DU TALENT</a:t>
          </a:r>
          <a:r>
            <a:rPr lang="en-CA" sz="1700" kern="1200" dirty="0" smtClean="0"/>
            <a:t/>
          </a:r>
          <a:br>
            <a:rPr lang="en-CA" sz="1700" kern="1200" dirty="0" smtClean="0"/>
          </a:br>
          <a:r>
            <a:rPr lang="en-CA" sz="1700" kern="1200" dirty="0" smtClean="0"/>
            <a:t>par </a:t>
          </a:r>
          <a:r>
            <a:rPr lang="en-CA" sz="1700" kern="1200" dirty="0" err="1" smtClean="0"/>
            <a:t>l’apprentiisage</a:t>
          </a:r>
          <a:r>
            <a:rPr lang="en-CA" sz="1700" kern="1200" dirty="0" smtClean="0"/>
            <a:t>, le </a:t>
          </a:r>
          <a:r>
            <a:rPr lang="en-CA" sz="1700" kern="1200" dirty="0" err="1" smtClean="0"/>
            <a:t>perfectionnement</a:t>
          </a:r>
          <a:r>
            <a:rPr lang="en-CA" sz="1700" kern="1200" dirty="0" smtClean="0"/>
            <a:t> et le </a:t>
          </a:r>
          <a:r>
            <a:rPr lang="en-CA" sz="1700" kern="1200" dirty="0" err="1" smtClean="0">
              <a:solidFill>
                <a:srgbClr val="C00000"/>
              </a:solidFill>
            </a:rPr>
            <a:t>développement</a:t>
          </a:r>
          <a:r>
            <a:rPr lang="en-CA" sz="1700" kern="1200" dirty="0" smtClean="0">
              <a:solidFill>
                <a:srgbClr val="C00000"/>
              </a:solidFill>
            </a:rPr>
            <a:t> de </a:t>
          </a:r>
          <a:r>
            <a:rPr lang="en-CA" sz="1700" kern="1200" dirty="0" err="1" smtClean="0">
              <a:solidFill>
                <a:srgbClr val="C00000"/>
              </a:solidFill>
            </a:rPr>
            <a:t>carrière</a:t>
          </a:r>
          <a:endParaRPr lang="fr-CA" sz="1700" kern="1200" dirty="0">
            <a:solidFill>
              <a:srgbClr val="C00000"/>
            </a:solidFill>
          </a:endParaRPr>
        </a:p>
      </dsp:txBody>
      <dsp:txXfrm>
        <a:off x="18494" y="2956090"/>
        <a:ext cx="3240357" cy="114794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78B150-7241-4BC6-B354-8EB686928EC0}">
      <dsp:nvSpPr>
        <dsp:cNvPr id="0" name=""/>
        <dsp:cNvSpPr/>
      </dsp:nvSpPr>
      <dsp:spPr>
        <a:xfrm>
          <a:off x="3047999" y="2368914"/>
          <a:ext cx="2156482" cy="374265"/>
        </a:xfrm>
        <a:custGeom>
          <a:avLst/>
          <a:gdLst/>
          <a:ahLst/>
          <a:cxnLst/>
          <a:rect l="0" t="0" r="0" b="0"/>
          <a:pathLst>
            <a:path>
              <a:moveTo>
                <a:pt x="0" y="0"/>
              </a:moveTo>
              <a:lnTo>
                <a:pt x="0" y="187132"/>
              </a:lnTo>
              <a:lnTo>
                <a:pt x="2156482" y="187132"/>
              </a:lnTo>
              <a:lnTo>
                <a:pt x="2156482" y="374265"/>
              </a:lnTo>
            </a:path>
          </a:pathLst>
        </a:custGeom>
        <a:noFill/>
        <a:ln w="12700" cap="flat" cmpd="sng" algn="ctr">
          <a:solidFill>
            <a:schemeClr val="accent1">
              <a:tint val="5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0F84D34-219B-4910-8D4C-76DDB587F43E}">
      <dsp:nvSpPr>
        <dsp:cNvPr id="0" name=""/>
        <dsp:cNvSpPr/>
      </dsp:nvSpPr>
      <dsp:spPr>
        <a:xfrm>
          <a:off x="3002279" y="2368914"/>
          <a:ext cx="91440" cy="374265"/>
        </a:xfrm>
        <a:custGeom>
          <a:avLst/>
          <a:gdLst/>
          <a:ahLst/>
          <a:cxnLst/>
          <a:rect l="0" t="0" r="0" b="0"/>
          <a:pathLst>
            <a:path>
              <a:moveTo>
                <a:pt x="45720" y="0"/>
              </a:moveTo>
              <a:lnTo>
                <a:pt x="45720" y="374265"/>
              </a:lnTo>
            </a:path>
          </a:pathLst>
        </a:custGeom>
        <a:noFill/>
        <a:ln w="12700" cap="flat" cmpd="sng" algn="ctr">
          <a:solidFill>
            <a:schemeClr val="accent1">
              <a:tint val="5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2AFA892-A1DC-4076-A685-B3DF412C03F8}">
      <dsp:nvSpPr>
        <dsp:cNvPr id="0" name=""/>
        <dsp:cNvSpPr/>
      </dsp:nvSpPr>
      <dsp:spPr>
        <a:xfrm>
          <a:off x="891517" y="2368914"/>
          <a:ext cx="2156482" cy="374265"/>
        </a:xfrm>
        <a:custGeom>
          <a:avLst/>
          <a:gdLst/>
          <a:ahLst/>
          <a:cxnLst/>
          <a:rect l="0" t="0" r="0" b="0"/>
          <a:pathLst>
            <a:path>
              <a:moveTo>
                <a:pt x="2156482" y="0"/>
              </a:moveTo>
              <a:lnTo>
                <a:pt x="2156482" y="187132"/>
              </a:lnTo>
              <a:lnTo>
                <a:pt x="0" y="187132"/>
              </a:lnTo>
              <a:lnTo>
                <a:pt x="0" y="374265"/>
              </a:lnTo>
            </a:path>
          </a:pathLst>
        </a:custGeom>
        <a:noFill/>
        <a:ln w="12700" cap="flat" cmpd="sng" algn="ctr">
          <a:solidFill>
            <a:schemeClr val="accent1">
              <a:tint val="5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380BE5C-EBDE-4048-8013-36B019CDBED3}">
      <dsp:nvSpPr>
        <dsp:cNvPr id="0" name=""/>
        <dsp:cNvSpPr/>
      </dsp:nvSpPr>
      <dsp:spPr>
        <a:xfrm>
          <a:off x="3002279" y="1597758"/>
          <a:ext cx="91440" cy="374265"/>
        </a:xfrm>
        <a:custGeom>
          <a:avLst/>
          <a:gdLst/>
          <a:ahLst/>
          <a:cxnLst/>
          <a:rect l="0" t="0" r="0" b="0"/>
          <a:pathLst>
            <a:path>
              <a:moveTo>
                <a:pt x="45720" y="0"/>
              </a:moveTo>
              <a:lnTo>
                <a:pt x="45720" y="374265"/>
              </a:lnTo>
            </a:path>
          </a:pathLst>
        </a:custGeom>
        <a:noFill/>
        <a:ln w="12700" cap="flat" cmpd="sng" algn="ctr">
          <a:solidFill>
            <a:schemeClr val="accent1">
              <a:tint val="7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651D5D8F-F004-41A5-AD2D-0011E7481196}">
      <dsp:nvSpPr>
        <dsp:cNvPr id="0" name=""/>
        <dsp:cNvSpPr/>
      </dsp:nvSpPr>
      <dsp:spPr>
        <a:xfrm>
          <a:off x="3002279" y="826602"/>
          <a:ext cx="91440" cy="374265"/>
        </a:xfrm>
        <a:custGeom>
          <a:avLst/>
          <a:gdLst/>
          <a:ahLst/>
          <a:cxnLst/>
          <a:rect l="0" t="0" r="0" b="0"/>
          <a:pathLst>
            <a:path>
              <a:moveTo>
                <a:pt x="45720" y="0"/>
              </a:moveTo>
              <a:lnTo>
                <a:pt x="45720" y="374265"/>
              </a:lnTo>
            </a:path>
          </a:pathLst>
        </a:custGeom>
        <a:noFill/>
        <a:ln w="12700" cap="flat" cmpd="sng" algn="ctr">
          <a:solidFill>
            <a:schemeClr val="accent1">
              <a:tint val="9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0B95B5D-5381-43C4-BFAA-A05198AB6830}">
      <dsp:nvSpPr>
        <dsp:cNvPr id="0" name=""/>
        <dsp:cNvSpPr/>
      </dsp:nvSpPr>
      <dsp:spPr>
        <a:xfrm>
          <a:off x="1635076" y="429711"/>
          <a:ext cx="2825847" cy="396890"/>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err="1" smtClean="0">
              <a:solidFill>
                <a:schemeClr val="tx1"/>
              </a:solidFill>
            </a:rPr>
            <a:t>Statisticien</a:t>
          </a:r>
          <a:r>
            <a:rPr lang="en-CA" sz="1400" kern="1200" dirty="0" smtClean="0">
              <a:solidFill>
                <a:schemeClr val="tx1"/>
              </a:solidFill>
            </a:rPr>
            <a:t> en chef du Canada</a:t>
          </a:r>
          <a:endParaRPr lang="fr-CA" sz="1400" kern="1200" dirty="0">
            <a:solidFill>
              <a:schemeClr val="tx1"/>
            </a:solidFill>
          </a:endParaRPr>
        </a:p>
      </dsp:txBody>
      <dsp:txXfrm>
        <a:off x="1635076" y="429711"/>
        <a:ext cx="2825847" cy="396890"/>
      </dsp:txXfrm>
    </dsp:sp>
    <dsp:sp modelId="{75E6B1F8-7AEA-498D-AD00-9EF99A5D6A52}">
      <dsp:nvSpPr>
        <dsp:cNvPr id="0" name=""/>
        <dsp:cNvSpPr/>
      </dsp:nvSpPr>
      <dsp:spPr>
        <a:xfrm>
          <a:off x="1635076" y="1200867"/>
          <a:ext cx="2825847" cy="396890"/>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err="1" smtClean="0">
              <a:solidFill>
                <a:schemeClr val="tx1"/>
              </a:solidFill>
            </a:rPr>
            <a:t>Conseil</a:t>
          </a:r>
          <a:r>
            <a:rPr lang="en-CA" sz="1400" kern="1200" dirty="0" smtClean="0">
              <a:solidFill>
                <a:schemeClr val="tx1"/>
              </a:solidFill>
            </a:rPr>
            <a:t> </a:t>
          </a:r>
          <a:r>
            <a:rPr lang="en-CA" sz="1400" kern="1200" dirty="0" err="1" smtClean="0">
              <a:solidFill>
                <a:schemeClr val="tx1"/>
              </a:solidFill>
            </a:rPr>
            <a:t>exécutif</a:t>
          </a:r>
          <a:r>
            <a:rPr lang="en-CA" sz="1400" kern="1200" dirty="0" smtClean="0">
              <a:solidFill>
                <a:schemeClr val="tx1"/>
              </a:solidFill>
            </a:rPr>
            <a:t> de </a:t>
          </a:r>
          <a:r>
            <a:rPr lang="en-CA" sz="1400" kern="1200" dirty="0" err="1" smtClean="0">
              <a:solidFill>
                <a:schemeClr val="tx1"/>
              </a:solidFill>
            </a:rPr>
            <a:t>gestion</a:t>
          </a:r>
          <a:endParaRPr lang="fr-CA" sz="1400" kern="1200" dirty="0">
            <a:solidFill>
              <a:schemeClr val="tx1"/>
            </a:solidFill>
          </a:endParaRPr>
        </a:p>
      </dsp:txBody>
      <dsp:txXfrm>
        <a:off x="1635076" y="1200867"/>
        <a:ext cx="2825847" cy="396890"/>
      </dsp:txXfrm>
    </dsp:sp>
    <dsp:sp modelId="{050EF4EF-3A36-4585-B8C2-64D130083EBE}">
      <dsp:nvSpPr>
        <dsp:cNvPr id="0" name=""/>
        <dsp:cNvSpPr/>
      </dsp:nvSpPr>
      <dsp:spPr>
        <a:xfrm>
          <a:off x="1635076" y="1972023"/>
          <a:ext cx="2825847" cy="396890"/>
        </a:xfrm>
        <a:prstGeom prst="rect">
          <a:avLst/>
        </a:prstGeom>
        <a:gradFill rotWithShape="0">
          <a:gsLst>
            <a:gs pos="0">
              <a:schemeClr val="accent1">
                <a:tint val="99000"/>
                <a:hueOff val="0"/>
                <a:satOff val="0"/>
                <a:lumOff val="0"/>
                <a:alphaOff val="0"/>
                <a:satMod val="103000"/>
                <a:lumMod val="102000"/>
                <a:tint val="94000"/>
              </a:schemeClr>
            </a:gs>
            <a:gs pos="50000">
              <a:schemeClr val="accent1">
                <a:tint val="99000"/>
                <a:hueOff val="0"/>
                <a:satOff val="0"/>
                <a:lumOff val="0"/>
                <a:alphaOff val="0"/>
                <a:satMod val="110000"/>
                <a:lumMod val="100000"/>
                <a:shade val="100000"/>
              </a:schemeClr>
            </a:gs>
            <a:gs pos="100000">
              <a:schemeClr val="accent1">
                <a:tint val="99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err="1" smtClean="0">
              <a:solidFill>
                <a:schemeClr val="tx1"/>
              </a:solidFill>
            </a:rPr>
            <a:t>Comité</a:t>
          </a:r>
          <a:r>
            <a:rPr lang="en-CA" sz="1400" kern="1200" dirty="0" smtClean="0">
              <a:solidFill>
                <a:schemeClr val="tx1"/>
              </a:solidFill>
            </a:rPr>
            <a:t> des </a:t>
          </a:r>
          <a:r>
            <a:rPr lang="en-CA" sz="1400" kern="1200" dirty="0" err="1" smtClean="0">
              <a:solidFill>
                <a:schemeClr val="tx1"/>
              </a:solidFill>
            </a:rPr>
            <a:t>ressources</a:t>
          </a:r>
          <a:r>
            <a:rPr lang="en-CA" sz="1400" kern="1200" dirty="0" smtClean="0">
              <a:solidFill>
                <a:schemeClr val="tx1"/>
              </a:solidFill>
            </a:rPr>
            <a:t> </a:t>
          </a:r>
          <a:r>
            <a:rPr lang="en-CA" sz="1400" kern="1200" dirty="0" err="1" smtClean="0">
              <a:solidFill>
                <a:schemeClr val="tx1"/>
              </a:solidFill>
            </a:rPr>
            <a:t>humaines</a:t>
          </a:r>
          <a:endParaRPr lang="fr-CA" sz="1400" kern="1200" dirty="0">
            <a:solidFill>
              <a:schemeClr val="tx1"/>
            </a:solidFill>
          </a:endParaRPr>
        </a:p>
      </dsp:txBody>
      <dsp:txXfrm>
        <a:off x="1635076" y="1972023"/>
        <a:ext cx="2825847" cy="396890"/>
      </dsp:txXfrm>
    </dsp:sp>
    <dsp:sp modelId="{1AB7DF89-DA7A-48DA-A673-44781DEE442F}">
      <dsp:nvSpPr>
        <dsp:cNvPr id="0" name=""/>
        <dsp:cNvSpPr/>
      </dsp:nvSpPr>
      <dsp:spPr>
        <a:xfrm>
          <a:off x="409" y="2743180"/>
          <a:ext cx="1782216" cy="891108"/>
        </a:xfrm>
        <a:prstGeom prst="rect">
          <a:avLst/>
        </a:prstGeom>
        <a:gradFill rotWithShape="0">
          <a:gsLst>
            <a:gs pos="0">
              <a:schemeClr val="accent1">
                <a:tint val="70000"/>
                <a:hueOff val="0"/>
                <a:satOff val="0"/>
                <a:lumOff val="0"/>
                <a:alphaOff val="0"/>
                <a:satMod val="103000"/>
                <a:lumMod val="102000"/>
                <a:tint val="94000"/>
              </a:schemeClr>
            </a:gs>
            <a:gs pos="50000">
              <a:schemeClr val="accent1">
                <a:tint val="70000"/>
                <a:hueOff val="0"/>
                <a:satOff val="0"/>
                <a:lumOff val="0"/>
                <a:alphaOff val="0"/>
                <a:satMod val="110000"/>
                <a:lumMod val="100000"/>
                <a:shade val="100000"/>
              </a:schemeClr>
            </a:gs>
            <a:gs pos="100000">
              <a:schemeClr val="accent1">
                <a:tint val="7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smtClean="0">
              <a:solidFill>
                <a:schemeClr val="tx1"/>
              </a:solidFill>
            </a:rPr>
            <a:t>Acquisition du talent</a:t>
          </a:r>
          <a:endParaRPr lang="fr-CA" sz="1400" kern="1200" dirty="0">
            <a:solidFill>
              <a:schemeClr val="tx1"/>
            </a:solidFill>
          </a:endParaRPr>
        </a:p>
      </dsp:txBody>
      <dsp:txXfrm>
        <a:off x="409" y="2743180"/>
        <a:ext cx="1782216" cy="891108"/>
      </dsp:txXfrm>
    </dsp:sp>
    <dsp:sp modelId="{B46E2991-4784-42C7-B6A9-0C4460972996}">
      <dsp:nvSpPr>
        <dsp:cNvPr id="0" name=""/>
        <dsp:cNvSpPr/>
      </dsp:nvSpPr>
      <dsp:spPr>
        <a:xfrm>
          <a:off x="2156891" y="2743180"/>
          <a:ext cx="1782216" cy="891108"/>
        </a:xfrm>
        <a:prstGeom prst="rect">
          <a:avLst/>
        </a:prstGeom>
        <a:gradFill rotWithShape="0">
          <a:gsLst>
            <a:gs pos="0">
              <a:schemeClr val="accent1">
                <a:tint val="70000"/>
                <a:hueOff val="0"/>
                <a:satOff val="0"/>
                <a:lumOff val="0"/>
                <a:alphaOff val="0"/>
                <a:satMod val="103000"/>
                <a:lumMod val="102000"/>
                <a:tint val="94000"/>
              </a:schemeClr>
            </a:gs>
            <a:gs pos="50000">
              <a:schemeClr val="accent1">
                <a:tint val="70000"/>
                <a:hueOff val="0"/>
                <a:satOff val="0"/>
                <a:lumOff val="0"/>
                <a:alphaOff val="0"/>
                <a:satMod val="110000"/>
                <a:lumMod val="100000"/>
                <a:shade val="100000"/>
              </a:schemeClr>
            </a:gs>
            <a:gs pos="100000">
              <a:schemeClr val="accent1">
                <a:tint val="7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smtClean="0">
              <a:solidFill>
                <a:schemeClr val="tx1"/>
              </a:solidFill>
            </a:rPr>
            <a:t>Engagement du talent et milieu de travail </a:t>
          </a:r>
          <a:r>
            <a:rPr lang="en-CA" sz="1400" kern="1200" dirty="0" err="1" smtClean="0">
              <a:solidFill>
                <a:schemeClr val="tx1"/>
              </a:solidFill>
            </a:rPr>
            <a:t>moderne</a:t>
          </a:r>
          <a:endParaRPr lang="fr-CA" sz="1400" kern="1200" dirty="0">
            <a:solidFill>
              <a:schemeClr val="tx1"/>
            </a:solidFill>
          </a:endParaRPr>
        </a:p>
      </dsp:txBody>
      <dsp:txXfrm>
        <a:off x="2156891" y="2743180"/>
        <a:ext cx="1782216" cy="891108"/>
      </dsp:txXfrm>
    </dsp:sp>
    <dsp:sp modelId="{1BBC4387-CCDE-430D-AB28-C8EBDC6BF462}">
      <dsp:nvSpPr>
        <dsp:cNvPr id="0" name=""/>
        <dsp:cNvSpPr/>
      </dsp:nvSpPr>
      <dsp:spPr>
        <a:xfrm>
          <a:off x="4313373" y="2743180"/>
          <a:ext cx="1782216" cy="891108"/>
        </a:xfrm>
        <a:prstGeom prst="rect">
          <a:avLst/>
        </a:prstGeom>
        <a:gradFill rotWithShape="0">
          <a:gsLst>
            <a:gs pos="0">
              <a:schemeClr val="accent1">
                <a:tint val="70000"/>
                <a:hueOff val="0"/>
                <a:satOff val="0"/>
                <a:lumOff val="0"/>
                <a:alphaOff val="0"/>
                <a:satMod val="103000"/>
                <a:lumMod val="102000"/>
                <a:tint val="94000"/>
              </a:schemeClr>
            </a:gs>
            <a:gs pos="50000">
              <a:schemeClr val="accent1">
                <a:tint val="70000"/>
                <a:hueOff val="0"/>
                <a:satOff val="0"/>
                <a:lumOff val="0"/>
                <a:alphaOff val="0"/>
                <a:satMod val="110000"/>
                <a:lumMod val="100000"/>
                <a:shade val="100000"/>
              </a:schemeClr>
            </a:gs>
            <a:gs pos="100000">
              <a:schemeClr val="accent1">
                <a:tint val="7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CA" sz="1400" kern="1200" dirty="0" err="1" smtClean="0">
              <a:solidFill>
                <a:schemeClr val="tx1"/>
              </a:solidFill>
            </a:rPr>
            <a:t>Développement</a:t>
          </a:r>
          <a:r>
            <a:rPr lang="en-CA" sz="1400" kern="1200" dirty="0" smtClean="0">
              <a:solidFill>
                <a:schemeClr val="tx1"/>
              </a:solidFill>
            </a:rPr>
            <a:t> du talent</a:t>
          </a:r>
          <a:endParaRPr lang="fr-CA" sz="1400" kern="1200" dirty="0">
            <a:solidFill>
              <a:schemeClr val="tx1"/>
            </a:solidFill>
          </a:endParaRPr>
        </a:p>
      </dsp:txBody>
      <dsp:txXfrm>
        <a:off x="4313373" y="2743180"/>
        <a:ext cx="1782216" cy="89110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7363"/>
          </a:xfrm>
          <a:prstGeom prst="rect">
            <a:avLst/>
          </a:prstGeom>
        </p:spPr>
        <p:txBody>
          <a:bodyPr vert="horz" lIns="91577" tIns="45789" rIns="91577" bIns="457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7531" y="0"/>
            <a:ext cx="3043979" cy="467363"/>
          </a:xfrm>
          <a:prstGeom prst="rect">
            <a:avLst/>
          </a:prstGeom>
        </p:spPr>
        <p:txBody>
          <a:bodyPr vert="horz" lIns="91577" tIns="45789" rIns="91577" bIns="45789" rtlCol="0"/>
          <a:lstStyle>
            <a:lvl1pPr algn="r">
              <a:defRPr sz="1200">
                <a:latin typeface="Arial" charset="0"/>
              </a:defRPr>
            </a:lvl1pPr>
          </a:lstStyle>
          <a:p>
            <a:pPr>
              <a:defRPr/>
            </a:pPr>
            <a:fld id="{D5285885-422A-47CC-BDE8-FFFDA697E90F}" type="datetimeFigureOut">
              <a:rPr lang="en-US"/>
              <a:pPr>
                <a:defRPr/>
              </a:pPr>
              <a:t>9/27/2018</a:t>
            </a:fld>
            <a:endParaRPr lang="en-US"/>
          </a:p>
        </p:txBody>
      </p:sp>
      <p:sp>
        <p:nvSpPr>
          <p:cNvPr id="4" name="Footer Placeholder 3"/>
          <p:cNvSpPr>
            <a:spLocks noGrp="1"/>
          </p:cNvSpPr>
          <p:nvPr>
            <p:ph type="ftr" sz="quarter" idx="2"/>
          </p:nvPr>
        </p:nvSpPr>
        <p:spPr>
          <a:xfrm>
            <a:off x="1" y="8841738"/>
            <a:ext cx="3043979" cy="467363"/>
          </a:xfrm>
          <a:prstGeom prst="rect">
            <a:avLst/>
          </a:prstGeom>
        </p:spPr>
        <p:txBody>
          <a:bodyPr vert="horz" lIns="91577" tIns="45789" rIns="91577" bIns="457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7531" y="8841738"/>
            <a:ext cx="3043979" cy="467363"/>
          </a:xfrm>
          <a:prstGeom prst="rect">
            <a:avLst/>
          </a:prstGeom>
        </p:spPr>
        <p:txBody>
          <a:bodyPr vert="horz" lIns="91577" tIns="45789" rIns="91577" bIns="45789" rtlCol="0" anchor="b"/>
          <a:lstStyle>
            <a:lvl1pPr algn="r">
              <a:defRPr sz="1200">
                <a:latin typeface="Arial" charset="0"/>
              </a:defRPr>
            </a:lvl1pPr>
          </a:lstStyle>
          <a:p>
            <a:pPr>
              <a:defRPr/>
            </a:pPr>
            <a:fld id="{66940723-0062-43A2-8DF2-CFE8BE3B7258}" type="slidenum">
              <a:rPr lang="en-US"/>
              <a:pPr>
                <a:defRPr/>
              </a:pPr>
              <a:t>‹N°›</a:t>
            </a:fld>
            <a:endParaRPr lang="en-US"/>
          </a:p>
        </p:txBody>
      </p:sp>
    </p:spTree>
    <p:extLst>
      <p:ext uri="{BB962C8B-B14F-4D97-AF65-F5344CB8AC3E}">
        <p14:creationId xmlns="" xmlns:p14="http://schemas.microsoft.com/office/powerpoint/2010/main" val="296413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2390" cy="464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12" tIns="46656" rIns="93312" bIns="46656" numCol="1" anchor="t" anchorCtr="0" compatLnSpc="1">
            <a:prstTxWarp prst="textNoShape">
              <a:avLst/>
            </a:prstTxWarp>
          </a:bodyPr>
          <a:lstStyle>
            <a:lvl1pPr defTabSz="933261" eaLnBrk="1" hangingPunct="1">
              <a:defRPr sz="1200"/>
            </a:lvl1pPr>
          </a:lstStyle>
          <a:p>
            <a:endParaRPr lang="en-CA" altLang="en-US"/>
          </a:p>
        </p:txBody>
      </p:sp>
      <p:sp>
        <p:nvSpPr>
          <p:cNvPr id="3075" name="Rectangle 3"/>
          <p:cNvSpPr>
            <a:spLocks noGrp="1" noChangeArrowheads="1"/>
          </p:cNvSpPr>
          <p:nvPr>
            <p:ph type="dt" idx="1"/>
          </p:nvPr>
        </p:nvSpPr>
        <p:spPr bwMode="auto">
          <a:xfrm>
            <a:off x="3979120" y="0"/>
            <a:ext cx="3042390" cy="464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12" tIns="46656" rIns="93312" bIns="46656" numCol="1" anchor="t" anchorCtr="0" compatLnSpc="1">
            <a:prstTxWarp prst="textNoShape">
              <a:avLst/>
            </a:prstTxWarp>
          </a:bodyPr>
          <a:lstStyle>
            <a:lvl1pPr algn="r" defTabSz="933261" eaLnBrk="1" hangingPunct="1">
              <a:defRPr sz="1200"/>
            </a:lvl1pPr>
          </a:lstStyle>
          <a:p>
            <a:endParaRPr lang="en-CA" altLang="en-US"/>
          </a:p>
        </p:txBody>
      </p:sp>
      <p:sp>
        <p:nvSpPr>
          <p:cNvPr id="2052" name="Rectangle 4"/>
          <p:cNvSpPr>
            <a:spLocks noGrp="1" noRot="1" noChangeAspect="1" noChangeArrowheads="1" noTextEdit="1"/>
          </p:cNvSpPr>
          <p:nvPr>
            <p:ph type="sldImg" idx="2"/>
          </p:nvPr>
        </p:nvSpPr>
        <p:spPr bwMode="auto">
          <a:xfrm>
            <a:off x="1184275" y="700088"/>
            <a:ext cx="4654550" cy="3490912"/>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3077" name="Rectangle 5"/>
          <p:cNvSpPr>
            <a:spLocks noGrp="1" noChangeArrowheads="1"/>
          </p:cNvSpPr>
          <p:nvPr>
            <p:ph type="body" sz="quarter" idx="3"/>
          </p:nvPr>
        </p:nvSpPr>
        <p:spPr bwMode="auto">
          <a:xfrm>
            <a:off x="701357" y="4422459"/>
            <a:ext cx="5620388" cy="41871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12" tIns="46656" rIns="93312" bIns="46656" numCol="1" anchor="t" anchorCtr="0" compatLnSpc="1">
            <a:prstTxWarp prst="textNoShape">
              <a:avLst/>
            </a:prstTxWarp>
          </a:bodyPr>
          <a:lstStyle/>
          <a:p>
            <a:pPr lvl="0"/>
            <a:r>
              <a:rPr lang="en-CA" altLang="en-US" noProof="0" smtClean="0"/>
              <a:t>Click to edit Master text styles</a:t>
            </a:r>
          </a:p>
          <a:p>
            <a:pPr lvl="1"/>
            <a:r>
              <a:rPr lang="en-CA" altLang="en-US" noProof="0" smtClean="0"/>
              <a:t>Second level</a:t>
            </a:r>
          </a:p>
          <a:p>
            <a:pPr lvl="2"/>
            <a:r>
              <a:rPr lang="en-CA" altLang="en-US" noProof="0" smtClean="0"/>
              <a:t>Third level</a:t>
            </a:r>
          </a:p>
          <a:p>
            <a:pPr lvl="3"/>
            <a:r>
              <a:rPr lang="en-CA" altLang="en-US" noProof="0" smtClean="0"/>
              <a:t>Fourth level</a:t>
            </a:r>
          </a:p>
          <a:p>
            <a:pPr lvl="4"/>
            <a:r>
              <a:rPr lang="en-CA" altLang="en-US" noProof="0" smtClean="0"/>
              <a:t>Fifth level</a:t>
            </a:r>
          </a:p>
        </p:txBody>
      </p:sp>
      <p:sp>
        <p:nvSpPr>
          <p:cNvPr id="3078" name="Rectangle 6"/>
          <p:cNvSpPr>
            <a:spLocks noGrp="1" noChangeArrowheads="1"/>
          </p:cNvSpPr>
          <p:nvPr>
            <p:ph type="ftr" sz="quarter" idx="4"/>
          </p:nvPr>
        </p:nvSpPr>
        <p:spPr bwMode="auto">
          <a:xfrm>
            <a:off x="0" y="8843328"/>
            <a:ext cx="3042390" cy="464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12" tIns="46656" rIns="93312" bIns="46656" numCol="1" anchor="b" anchorCtr="0" compatLnSpc="1">
            <a:prstTxWarp prst="textNoShape">
              <a:avLst/>
            </a:prstTxWarp>
          </a:bodyPr>
          <a:lstStyle>
            <a:lvl1pPr defTabSz="933261" eaLnBrk="1" hangingPunct="1">
              <a:defRPr sz="1200"/>
            </a:lvl1pPr>
          </a:lstStyle>
          <a:p>
            <a:endParaRPr lang="en-CA" altLang="en-US"/>
          </a:p>
        </p:txBody>
      </p:sp>
      <p:sp>
        <p:nvSpPr>
          <p:cNvPr id="3079" name="Rectangle 7"/>
          <p:cNvSpPr>
            <a:spLocks noGrp="1" noChangeArrowheads="1"/>
          </p:cNvSpPr>
          <p:nvPr>
            <p:ph type="sldNum" sz="quarter" idx="5"/>
          </p:nvPr>
        </p:nvSpPr>
        <p:spPr bwMode="auto">
          <a:xfrm>
            <a:off x="3979120" y="8843328"/>
            <a:ext cx="3042390" cy="464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312" tIns="46656" rIns="93312" bIns="46656" numCol="1" anchor="b" anchorCtr="0" compatLnSpc="1">
            <a:prstTxWarp prst="textNoShape">
              <a:avLst/>
            </a:prstTxWarp>
          </a:bodyPr>
          <a:lstStyle>
            <a:lvl1pPr algn="r" defTabSz="933261" eaLnBrk="1" hangingPunct="1">
              <a:defRPr sz="1200"/>
            </a:lvl1pPr>
          </a:lstStyle>
          <a:p>
            <a:fld id="{C0987A74-FFBE-4B34-9683-7FAA52725A62}" type="slidenum">
              <a:rPr lang="en-CA" altLang="en-US"/>
              <a:pPr/>
              <a:t>‹N°›</a:t>
            </a:fld>
            <a:endParaRPr lang="en-CA" altLang="en-US"/>
          </a:p>
        </p:txBody>
      </p:sp>
    </p:spTree>
    <p:extLst>
      <p:ext uri="{BB962C8B-B14F-4D97-AF65-F5344CB8AC3E}">
        <p14:creationId xmlns="" xmlns:p14="http://schemas.microsoft.com/office/powerpoint/2010/main" val="2117785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altLang="en-US" sz="1200" dirty="0" smtClean="0"/>
              <a:t>Statistique Canada reconnaît que le personnel est son principal atout pour mener à bien son mandat. Une stratégie de planification et de gestion des RH est indispensable pour s'acquitter de sa mission. Les principes de planification et de gestion efficace des RH s'articulent autour des volets suivants :</a:t>
            </a:r>
          </a:p>
          <a:p>
            <a:pPr marL="268288" indent="-268288" eaLnBrk="1" hangingPunct="1">
              <a:buClr>
                <a:srgbClr val="31708D"/>
              </a:buClr>
              <a:defRPr/>
            </a:pPr>
            <a:r>
              <a:rPr lang="fr-CA" altLang="en-US" sz="1200" dirty="0" smtClean="0"/>
              <a:t>établissement d'une stratégie de gestion des RH ainsi qu'un plan qui énonce concrètement les stratégies, les mesures et les mécanismes requis pour répondre aux</a:t>
            </a:r>
            <a:r>
              <a:rPr lang="fr-CA" altLang="en-US" sz="1200" baseline="0" dirty="0" smtClean="0"/>
              <a:t> </a:t>
            </a:r>
            <a:r>
              <a:rPr lang="fr-CA" altLang="en-US" sz="1200" dirty="0" smtClean="0"/>
              <a:t>besoins en RH de l'organisme;</a:t>
            </a:r>
          </a:p>
          <a:p>
            <a:pPr marL="228600" indent="-228600" eaLnBrk="1" hangingPunct="1">
              <a:buClr>
                <a:srgbClr val="31708D"/>
              </a:buClr>
              <a:buFont typeface="+mj-lt"/>
              <a:buAutoNum type="arabicPeriod"/>
              <a:defRPr/>
            </a:pPr>
            <a:r>
              <a:rPr lang="fr-CA" altLang="en-US" sz="1200" dirty="0" smtClean="0"/>
              <a:t>reconnaissance que cette gestion des RH est une responsabilité partagée entre la fonction centralisée des RH (comme service interne) et les gestionnaires de l'organisme;</a:t>
            </a:r>
          </a:p>
          <a:p>
            <a:pPr marL="228600" indent="-228600" eaLnBrk="1" hangingPunct="1">
              <a:buClr>
                <a:srgbClr val="31708D"/>
              </a:buClr>
              <a:buFont typeface="+mj-lt"/>
              <a:buAutoNum type="arabicPeriod"/>
              <a:defRPr/>
            </a:pPr>
            <a:r>
              <a:rPr lang="fr-CA" altLang="en-US" sz="1200" dirty="0" smtClean="0"/>
              <a:t>adoption d'une structure de gouvernance en matière de RH qui est cohérente avec la notion de responsabilité partagée, en créant, entre autres, différents comités sous le leadership des experts en RH, mais soutenus par des membres représentant les différents secteurs de l'organisme;</a:t>
            </a:r>
          </a:p>
          <a:p>
            <a:pPr marL="228600" indent="-228600" eaLnBrk="1" hangingPunct="1">
              <a:buClr>
                <a:srgbClr val="31708D"/>
              </a:buClr>
              <a:buFont typeface="+mj-lt"/>
              <a:buAutoNum type="arabicPeriod"/>
              <a:defRPr/>
            </a:pPr>
            <a:r>
              <a:rPr lang="fr-CA" altLang="en-US" sz="1200" dirty="0" smtClean="0"/>
              <a:t>approche intégrée de parcours professionnel : recrutement, formation, perfectionnement professionnel, engagement, développement de carrière et services de RH organisés en fonction de cette approche;</a:t>
            </a:r>
          </a:p>
          <a:p>
            <a:pPr marL="228600" indent="-228600" eaLnBrk="1" hangingPunct="1">
              <a:buClr>
                <a:srgbClr val="31708D"/>
              </a:buClr>
              <a:buFont typeface="+mj-lt"/>
              <a:buAutoNum type="arabicPeriod"/>
              <a:defRPr/>
            </a:pPr>
            <a:r>
              <a:rPr lang="fr-CA" altLang="en-US" sz="1200" dirty="0" smtClean="0"/>
              <a:t>mise en œuvre d'un milieu de travail positif, diversifié </a:t>
            </a:r>
          </a:p>
          <a:p>
            <a:pPr marL="228600" indent="-228600" eaLnBrk="1" hangingPunct="1">
              <a:buClr>
                <a:srgbClr val="31708D"/>
              </a:buClr>
              <a:buFont typeface="+mj-lt"/>
              <a:buAutoNum type="arabicPeriod"/>
              <a:defRPr/>
            </a:pPr>
            <a:endParaRPr lang="en-CA" sz="1200" dirty="0" smtClean="0"/>
          </a:p>
          <a:p>
            <a:pPr eaLnBrk="1" hangingPunct="1">
              <a:buFontTx/>
              <a:buChar char="•"/>
            </a:pPr>
            <a:r>
              <a:rPr lang="en-CA" dirty="0" smtClean="0"/>
              <a:t>Since then, we developed a comprehensive strategy centred around:</a:t>
            </a:r>
          </a:p>
          <a:p>
            <a:pPr lvl="1" eaLnBrk="1" hangingPunct="1">
              <a:buFontTx/>
              <a:buChar char="•"/>
            </a:pPr>
            <a:r>
              <a:rPr lang="en-CA" dirty="0" smtClean="0"/>
              <a:t> recruiting and hiring talent;</a:t>
            </a:r>
          </a:p>
          <a:p>
            <a:pPr lvl="1" eaLnBrk="1" hangingPunct="1">
              <a:buFontTx/>
              <a:buChar char="•"/>
            </a:pPr>
            <a:r>
              <a:rPr lang="en-CA" dirty="0" smtClean="0"/>
              <a:t> creating a positive work environment which engage and promotes productivity and retention</a:t>
            </a:r>
            <a:r>
              <a:rPr lang="en-CA" baseline="0" dirty="0" smtClean="0"/>
              <a:t> through </a:t>
            </a:r>
            <a:r>
              <a:rPr lang="en-CA" baseline="0" dirty="0" err="1" smtClean="0"/>
              <a:t>onboarding</a:t>
            </a:r>
            <a:r>
              <a:rPr lang="en-CA" baseline="0" dirty="0" smtClean="0"/>
              <a:t>, wellness, recognition as well as respectful, inclusive workplace relations;</a:t>
            </a:r>
          </a:p>
          <a:p>
            <a:pPr lvl="1" eaLnBrk="1" hangingPunct="1">
              <a:buFontTx/>
              <a:buChar char="•"/>
            </a:pPr>
            <a:r>
              <a:rPr lang="en-CA" baseline="0" dirty="0" smtClean="0"/>
              <a:t> </a:t>
            </a:r>
            <a:r>
              <a:rPr lang="en-CA" dirty="0" smtClean="0"/>
              <a:t>training the Agency's workforce in the up-to-date skills necessary for their job (e.g., survey skills, data analysis, etc.), supporting</a:t>
            </a:r>
            <a:r>
              <a:rPr lang="en-CA" baseline="0" dirty="0" smtClean="0"/>
              <a:t> their performance and </a:t>
            </a:r>
            <a:r>
              <a:rPr lang="en-CA" dirty="0" smtClean="0"/>
              <a:t>developing their long-term career potential through career broadening assignments and opportunities.</a:t>
            </a:r>
          </a:p>
          <a:p>
            <a:pPr marL="228600" indent="-228600" eaLnBrk="1" hangingPunct="1">
              <a:buClr>
                <a:srgbClr val="31708D"/>
              </a:buClr>
              <a:buFont typeface="+mj-lt"/>
              <a:buAutoNum type="arabicPeriod"/>
              <a:defRPr/>
            </a:pPr>
            <a:endParaRPr lang="fr-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pPr/>
              <a:t>2</a:t>
            </a:fld>
            <a:endParaRPr lang="en-C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il faut reconnaître que la gestion des RH au sein d'un organisme statistique est également influencée par les lois et les règlements en vigueur. Par exemple, en ce qui a trait au cadre législatif canadien, l'effectif de Statistique Canada est embauché en vertu de deux cadres législatifs importants : 1) la </a:t>
            </a:r>
            <a:r>
              <a:rPr lang="fr-CA" i="1" dirty="0" smtClean="0"/>
              <a:t>Loi sur l'emploi dans la fonction publique</a:t>
            </a:r>
            <a:r>
              <a:rPr lang="fr-CA" dirty="0" smtClean="0"/>
              <a:t>, qui vise les fonctionnaires; 2) la </a:t>
            </a:r>
            <a:r>
              <a:rPr lang="fr-CA" i="1" dirty="0" smtClean="0"/>
              <a:t>Loi sur la statistique</a:t>
            </a:r>
            <a:r>
              <a:rPr lang="fr-CA" dirty="0" smtClean="0"/>
              <a:t>, qui vise à la fois les employés des Opérations des enquêtes statistiques et ceux qui travaillent aux activités du recensement.</a:t>
            </a:r>
          </a:p>
          <a:p>
            <a:endParaRPr lang="fr-CA" dirty="0" smtClean="0"/>
          </a:p>
          <a:p>
            <a:r>
              <a:rPr lang="fr-CA" dirty="0" smtClean="0"/>
              <a:t>La </a:t>
            </a:r>
            <a:r>
              <a:rPr lang="fr-CA" i="1" dirty="0" smtClean="0"/>
              <a:t>Loi sur l'emploi dans la fonction publique</a:t>
            </a:r>
            <a:r>
              <a:rPr lang="fr-CA" dirty="0" smtClean="0"/>
              <a:t> fournit une approche plus intégrée à l'égard de la planification des besoins en personnel et de leur harmonisation avec les besoins opérationnels et les budgets, tout en veillant à ce que les gestionnaires soient responsables de leurs activités de dotation, et qu'ils en rendent compte.</a:t>
            </a:r>
          </a:p>
          <a:p>
            <a:endParaRPr lang="fr-CA" dirty="0" smtClean="0"/>
          </a:p>
          <a:p>
            <a:r>
              <a:rPr lang="fr-CA" dirty="0" smtClean="0"/>
              <a:t>La </a:t>
            </a:r>
            <a:r>
              <a:rPr lang="fr-CA" i="1" dirty="0" smtClean="0"/>
              <a:t>Loi sur la statistique</a:t>
            </a:r>
            <a:r>
              <a:rPr lang="fr-CA" dirty="0" smtClean="0"/>
              <a:t> est le cadre législatif qui permet à Statistique Canada de procéder à des embauches temporaires pour le compte du Recensement de la population, du Recensement de l'agriculture et de l'Enquête nationale auprès des ménages. Environ 35 000 personnes sont recrutées temporairement pendant la période des recensements.</a:t>
            </a:r>
          </a:p>
          <a:p>
            <a:endParaRPr lang="en-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solidFill>
                  <a:srgbClr val="000000"/>
                </a:solidFill>
              </a:rPr>
              <a:pPr/>
              <a:t>11</a:t>
            </a:fld>
            <a:endParaRPr lang="en-CA" altLang="en-US">
              <a:solidFill>
                <a:srgbClr val="000000"/>
              </a:solidFill>
            </a:endParaRPr>
          </a:p>
        </p:txBody>
      </p:sp>
    </p:spTree>
    <p:extLst>
      <p:ext uri="{BB962C8B-B14F-4D97-AF65-F5344CB8AC3E}">
        <p14:creationId xmlns="" xmlns:p14="http://schemas.microsoft.com/office/powerpoint/2010/main" val="3731388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smtClean="0"/>
              <a:t>il faut reconnaître que la gestion des RH au sein d'un organisme statistique est également influencée par les lois et les règlements en vigueur. Par exemple, en ce qui a trait au cadre législatif canadien, l'effectif de Statistique Canada est embauché en vertu de deux cadres législatifs importants : 1) la </a:t>
            </a:r>
            <a:r>
              <a:rPr lang="fr-CA" i="1" dirty="0" smtClean="0"/>
              <a:t>Loi sur l'emploi dans la fonction publique</a:t>
            </a:r>
            <a:r>
              <a:rPr lang="fr-CA" dirty="0" smtClean="0"/>
              <a:t>, qui vise les fonctionnaires; 2) la </a:t>
            </a:r>
            <a:r>
              <a:rPr lang="fr-CA" i="1" dirty="0" smtClean="0"/>
              <a:t>Loi sur la statistique</a:t>
            </a:r>
            <a:r>
              <a:rPr lang="fr-CA" dirty="0" smtClean="0"/>
              <a:t>, qui vise à la fois les employés des Opérations des enquêtes statistiques et ceux qui travaillent aux activités du recensement.</a:t>
            </a:r>
          </a:p>
          <a:p>
            <a:endParaRPr lang="fr-CA" dirty="0" smtClean="0"/>
          </a:p>
          <a:p>
            <a:r>
              <a:rPr lang="fr-CA" dirty="0" smtClean="0"/>
              <a:t>La </a:t>
            </a:r>
            <a:r>
              <a:rPr lang="fr-CA" i="1" dirty="0" smtClean="0"/>
              <a:t>Loi sur l'emploi dans la fonction publique</a:t>
            </a:r>
            <a:r>
              <a:rPr lang="fr-CA" dirty="0" smtClean="0"/>
              <a:t> fournit une approche plus intégrée à l'égard de la planification des besoins en personnel et de leur harmonisation avec les besoins opérationnels et les budgets, tout en veillant à ce que les gestionnaires soient responsables de leurs activités de dotation, et qu'ils en rendent compte.</a:t>
            </a:r>
          </a:p>
          <a:p>
            <a:endParaRPr lang="fr-CA" smtClean="0"/>
          </a:p>
          <a:p>
            <a:r>
              <a:rPr lang="fr-CA" smtClean="0"/>
              <a:t>La </a:t>
            </a:r>
            <a:r>
              <a:rPr lang="fr-CA" i="1" dirty="0" smtClean="0"/>
              <a:t>Loi sur la statistique</a:t>
            </a:r>
            <a:r>
              <a:rPr lang="fr-CA" dirty="0" smtClean="0"/>
              <a:t> est le cadre législatif qui permet à Statistique Canada de procéder à des embauches temporaires pour le compte du Recensement de la population, du Recensement de l'agriculture et de l'Enquête nationale auprès des ménages. Environ 35 000 personnes sont recrutées temporairement pendant la période des recensements.</a:t>
            </a:r>
          </a:p>
          <a:p>
            <a:endParaRPr lang="en-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solidFill>
                  <a:srgbClr val="000000"/>
                </a:solidFill>
              </a:rPr>
              <a:pPr/>
              <a:t>12</a:t>
            </a:fld>
            <a:endParaRPr lang="en-CA" altLang="en-US">
              <a:solidFill>
                <a:srgbClr val="000000"/>
              </a:solidFill>
            </a:endParaRPr>
          </a:p>
        </p:txBody>
      </p:sp>
    </p:spTree>
    <p:extLst>
      <p:ext uri="{BB962C8B-B14F-4D97-AF65-F5344CB8AC3E}">
        <p14:creationId xmlns="" xmlns:p14="http://schemas.microsoft.com/office/powerpoint/2010/main" val="3731388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dirty="0" err="1" smtClean="0"/>
              <a:t>Cheminement</a:t>
            </a:r>
            <a:r>
              <a:rPr lang="en-CA" dirty="0" smtClean="0"/>
              <a:t> </a:t>
            </a:r>
            <a:r>
              <a:rPr lang="en-CA" dirty="0" err="1" smtClean="0"/>
              <a:t>professionnel</a:t>
            </a:r>
            <a:r>
              <a:rPr lang="en-CA" dirty="0" smtClean="0"/>
              <a:t>?</a:t>
            </a:r>
            <a:r>
              <a:rPr lang="en-CA" baseline="0" dirty="0" smtClean="0"/>
              <a:t> </a:t>
            </a:r>
            <a:r>
              <a:rPr lang="en-CA" baseline="0" dirty="0" err="1" smtClean="0"/>
              <a:t>Avancement</a:t>
            </a:r>
            <a:r>
              <a:rPr lang="en-CA" baseline="0" dirty="0" smtClean="0"/>
              <a:t> </a:t>
            </a:r>
            <a:r>
              <a:rPr lang="en-CA" baseline="0" dirty="0" err="1" smtClean="0"/>
              <a:t>professionnel</a:t>
            </a:r>
            <a:r>
              <a:rPr lang="en-CA" baseline="0" dirty="0" smtClean="0"/>
              <a:t>?</a:t>
            </a:r>
          </a:p>
          <a:p>
            <a:endParaRPr lang="en-CA" baseline="0" dirty="0" smtClean="0"/>
          </a:p>
          <a:p>
            <a:r>
              <a:rPr lang="fr-CA" dirty="0" smtClean="0"/>
              <a:t>L'objectif de Statistique Canada en matière de planification des RH est de se doter et de maintenir un effectif compétent, motivé et flexible qui peut être réaffecté afin de répondre aux besoins changeants de l'organisme. À cette fin, Statistique Canada a établi un certain nombre de pratiques et de mécanismes de RH qui forment aujourd'hui sa stratégie de gestion des RH. Les éléments de cette stratégie sont les suivants:</a:t>
            </a:r>
          </a:p>
          <a:p>
            <a:pPr marL="228600" indent="-228600">
              <a:buFont typeface="+mj-lt"/>
              <a:buAutoNum type="arabicPeriod"/>
            </a:pPr>
            <a:r>
              <a:rPr lang="fr-CA" dirty="0" smtClean="0"/>
              <a:t>Recrutement : embaucher les employés les plus prometteurs.</a:t>
            </a:r>
          </a:p>
          <a:p>
            <a:pPr marL="228600" indent="-228600">
              <a:buFont typeface="+mj-lt"/>
              <a:buAutoNum type="arabicPeriod"/>
            </a:pPr>
            <a:r>
              <a:rPr lang="fr-CA" dirty="0" smtClean="0"/>
              <a:t>Apprentissage et perfectionnement : instaurer une culture d'apprentissage continu et offrir des activités de formation afin d'avoir des groupes d'employés flexibles, polyvalents et mobiles à tous les échelons de l'organisme qui sont prêts à intervenir au besoin.</a:t>
            </a:r>
          </a:p>
          <a:p>
            <a:pPr marL="228600" indent="-228600">
              <a:buFont typeface="+mj-lt"/>
              <a:buAutoNum type="arabicPeriod"/>
            </a:pPr>
            <a:r>
              <a:rPr lang="fr-CA" dirty="0" smtClean="0"/>
              <a:t>Cheminement professionnel : fournir des occasions d'avancement à long terme pour les employés au moyen, entre autres, d'affectations spéciales.</a:t>
            </a:r>
          </a:p>
          <a:p>
            <a:pPr marL="228600" indent="-228600">
              <a:buFont typeface="+mj-lt"/>
              <a:buAutoNum type="arabicPeriod"/>
            </a:pPr>
            <a:r>
              <a:rPr lang="fr-CA" dirty="0" smtClean="0"/>
              <a:t>Milieu de travail positif : favoriser le mieux-être des employés en les encourageant à s'engager et en intégrant les principes de l'équité en matière d'emploi aux opérations quotidiennes.</a:t>
            </a:r>
          </a:p>
          <a:p>
            <a:pPr marL="228600" indent="-228600">
              <a:buFont typeface="+mj-lt"/>
              <a:buAutoNum type="arabicPeriod"/>
            </a:pPr>
            <a:r>
              <a:rPr lang="fr-CA" dirty="0" smtClean="0"/>
              <a:t>Bilinguisme : prendre les mesures nécessaires pour satisfaire aux obligations linguistiques de Statistique Canada envers ses employés et le public canadien.</a:t>
            </a:r>
          </a:p>
          <a:p>
            <a:pPr marL="228600" indent="-228600">
              <a:buFont typeface="+mj-lt"/>
              <a:buAutoNum type="arabicPeriod"/>
            </a:pPr>
            <a:r>
              <a:rPr lang="fr-CA" dirty="0" smtClean="0"/>
              <a:t>Avancement professionnel : mettre en œuvre des mécanismes permettant aux employés de l'organisme d'accéder à des postes d'un niveau hiérarchique supérieur et leur apporter un soutien à cet égard.</a:t>
            </a:r>
          </a:p>
          <a:p>
            <a:endParaRPr lang="fr-CA" dirty="0" smtClean="0"/>
          </a:p>
          <a:p>
            <a:r>
              <a:rPr lang="fr-CA" dirty="0" smtClean="0"/>
              <a:t>Au fil du temps, la stratégie de gestion des RH a permis de créer un sentiment d'appartenance collective qui aide à motiver le personnel, favorise la productivité, soutient le bilinguisme et encourage l'avancement professionnel. Cette stratégie a engendré d'importantes initiatives en matière de RH, y compris le recrutement centralisé de diplômés universitaires et collégiaux, des programmes de mentorat, des conseillers en orientation professionnelle, des initiatives de mieux-être au travail, ainsi qu'un institut de formation sur place qui offre des activités de formation internes, y compris la formation linguistique. La stratégie a inspiré une grande confiance et un sentiment d'appartenance envers l'organisme et elle favorise le maintien en poste des employés tout au long de leur carrière.</a:t>
            </a:r>
          </a:p>
          <a:p>
            <a:endParaRPr lang="fr-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pPr/>
              <a:t>3</a:t>
            </a:fld>
            <a:endParaRPr lang="en-C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fr-FR" dirty="0" smtClean="0">
                <a:effectLst/>
              </a:rPr>
              <a:t>Statistique Canada a une structure de gouvernance qui assure une approche intégrée à l’égard de l’établissement des priorités stratégiques, de la prise de décisions et de la responsabilité. Le Comité des ressources humaines coordonne les activités des sous-comités de gestion des ressources humaines et il assure la planification stratégique de leur structure. Il recommande les propositions des sous-comités au Conseil exécutif de gestion, le plus haut comité exécutif de Statistique Canada. Les décisions finales sont rendues par le statisticien en chef. </a:t>
            </a:r>
          </a:p>
          <a:p>
            <a:r>
              <a:rPr lang="fr-FR" dirty="0" smtClean="0">
                <a:effectLst/>
              </a:rPr>
              <a:t>Les comités des ressources humaines, sont composés de statisticiens en chef adjoints, de directeurs généraux, de directeurs et de directeurs adjoints, sont chargés de diriger un important programme de ressources humaines. Ces comités forment un réseau qui reflète la structure de gestion matricielle de l’organisme; les membres représentent leur secteur et ils sont responsables de faire connaître les enjeux sectoriels aux comités et d’informer leurs collègues des décisions prises par ces derniers.</a:t>
            </a:r>
          </a:p>
          <a:p>
            <a:endParaRPr lang="fr-CA" dirty="0" smtClean="0"/>
          </a:p>
          <a:p>
            <a:endParaRPr lang="fr-CA" dirty="0" smtClean="0"/>
          </a:p>
          <a:p>
            <a:r>
              <a:rPr lang="fr-CA" dirty="0" err="1" smtClean="0"/>
              <a:t>Integrated</a:t>
            </a:r>
            <a:r>
              <a:rPr lang="fr-CA" dirty="0" smtClean="0"/>
              <a:t> </a:t>
            </a:r>
            <a:r>
              <a:rPr lang="fr-CA" dirty="0" err="1" smtClean="0"/>
              <a:t>approach</a:t>
            </a:r>
            <a:r>
              <a:rPr lang="fr-CA" dirty="0" smtClean="0"/>
              <a:t> for</a:t>
            </a:r>
            <a:r>
              <a:rPr lang="fr-CA" baseline="0" dirty="0" smtClean="0"/>
              <a:t> </a:t>
            </a:r>
            <a:r>
              <a:rPr lang="fr-CA" baseline="0" dirty="0" err="1" smtClean="0"/>
              <a:t>strategic</a:t>
            </a:r>
            <a:r>
              <a:rPr lang="fr-CA" baseline="0" dirty="0" smtClean="0"/>
              <a:t> </a:t>
            </a:r>
            <a:r>
              <a:rPr lang="fr-CA" baseline="0" dirty="0" err="1" smtClean="0"/>
              <a:t>priorities</a:t>
            </a:r>
            <a:r>
              <a:rPr lang="fr-CA" baseline="0" dirty="0" smtClean="0"/>
              <a:t> setting, </a:t>
            </a:r>
            <a:r>
              <a:rPr lang="fr-CA" baseline="0" dirty="0" err="1" smtClean="0"/>
              <a:t>decision</a:t>
            </a:r>
            <a:r>
              <a:rPr lang="fr-CA" baseline="0" dirty="0" smtClean="0"/>
              <a:t> </a:t>
            </a:r>
            <a:r>
              <a:rPr lang="fr-CA" baseline="0" dirty="0" err="1" smtClean="0"/>
              <a:t>taking</a:t>
            </a:r>
            <a:r>
              <a:rPr lang="fr-CA" baseline="0" dirty="0" smtClean="0"/>
              <a:t> and </a:t>
            </a:r>
            <a:r>
              <a:rPr lang="fr-CA" baseline="0" dirty="0" err="1" smtClean="0"/>
              <a:t>accountability</a:t>
            </a:r>
            <a:r>
              <a:rPr lang="fr-CA" baseline="0" dirty="0" smtClean="0"/>
              <a:t>: </a:t>
            </a:r>
          </a:p>
          <a:p>
            <a:endParaRPr lang="fr-CA" baseline="0" dirty="0" smtClean="0"/>
          </a:p>
          <a:p>
            <a:r>
              <a:rPr lang="fr-CA" dirty="0" smtClean="0"/>
              <a:t>•EMB: </a:t>
            </a:r>
            <a:r>
              <a:rPr lang="en-CA" dirty="0" smtClean="0"/>
              <a:t>most senior executive committee in Statistics Canada, leads the agency’s governance system. The committee provides strategic direction for the organization, and acts as the body for all decision-making related to the corporate-level management of the agency.</a:t>
            </a:r>
            <a:r>
              <a:rPr lang="en-CA" baseline="0" dirty="0" smtClean="0"/>
              <a:t> Final decisions are made by the Chief Statistician of Canada.</a:t>
            </a:r>
            <a:r>
              <a:rPr lang="fr-CA" dirty="0" smtClean="0"/>
              <a:t> </a:t>
            </a:r>
          </a:p>
          <a:p>
            <a:endParaRPr lang="fr-CA" dirty="0" smtClean="0"/>
          </a:p>
          <a:p>
            <a:r>
              <a:rPr lang="fr-CA" dirty="0" smtClean="0"/>
              <a:t>•HRC </a:t>
            </a:r>
            <a:r>
              <a:rPr lang="en-CA" dirty="0" smtClean="0"/>
              <a:t>provides direction on workforce and workplace measures regarding the acquisition, training, deployment, career development and retention of employees at Statistics Canada. This committee reviews and recommends official reports to the Chief Statistician, including the Departmental Staffing Accountability Report.HR management is driven by committees of line managers representing each major field of operation, supported by HR professionals.</a:t>
            </a:r>
            <a:endParaRPr lang="fr-CA" dirty="0" smtClean="0"/>
          </a:p>
          <a:p>
            <a:endParaRPr lang="en-CA" dirty="0" smtClean="0"/>
          </a:p>
          <a:p>
            <a:pPr>
              <a:buFont typeface="Arial" pitchFamily="34" charset="0"/>
              <a:buChar char="•"/>
            </a:pPr>
            <a:r>
              <a:rPr lang="en-US" dirty="0" smtClean="0">
                <a:solidFill>
                  <a:schemeClr val="tx1"/>
                </a:solidFill>
              </a:rPr>
              <a:t>The Human Resources Branch, along with existing working groups, ad hoc committees and employee groups, support these committees to </a:t>
            </a:r>
            <a:r>
              <a:rPr lang="en-US" dirty="0" err="1" smtClean="0">
                <a:solidFill>
                  <a:schemeClr val="tx1"/>
                </a:solidFill>
              </a:rPr>
              <a:t>operationalize</a:t>
            </a:r>
            <a:r>
              <a:rPr lang="en-US" dirty="0" smtClean="0">
                <a:solidFill>
                  <a:schemeClr val="tx1"/>
                </a:solidFill>
              </a:rPr>
              <a:t> identified strategies and programs in consultations with champions and stakeholders. They support the strategic direction and the priority setting through the delivery of operational, activity-based outputs, focusing on developing and implementing plans and supporting activities. </a:t>
            </a:r>
            <a:r>
              <a:rPr lang="en-US" baseline="0" dirty="0" smtClean="0">
                <a:solidFill>
                  <a:schemeClr val="tx1"/>
                </a:solidFill>
              </a:rPr>
              <a:t> </a:t>
            </a:r>
            <a:endParaRPr lang="en-US" dirty="0" smtClean="0">
              <a:solidFill>
                <a:schemeClr val="tx1"/>
              </a:solidFill>
            </a:endParaRPr>
          </a:p>
          <a:p>
            <a:pPr>
              <a:buFont typeface="Arial" pitchFamily="34" charset="0"/>
              <a:buChar char="•"/>
            </a:pPr>
            <a:endParaRPr lang="en-CA" dirty="0" smtClean="0">
              <a:solidFill>
                <a:schemeClr val="tx1"/>
              </a:solidFill>
            </a:endParaRPr>
          </a:p>
          <a:p>
            <a:pPr>
              <a:buFont typeface="Arial" pitchFamily="34" charset="0"/>
              <a:buChar char="•"/>
            </a:pPr>
            <a:endParaRPr lang="fr-CA" dirty="0" smtClean="0"/>
          </a:p>
          <a:p>
            <a:endParaRPr lang="en-CA" baseline="0" dirty="0" smtClean="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pPr/>
              <a:t>4</a:t>
            </a:fld>
            <a:endParaRPr lang="en-C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Map of Employees</a:t>
            </a:r>
            <a:endParaRPr lang="en-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solidFill>
                  <a:srgbClr val="000000"/>
                </a:solidFill>
              </a:rPr>
              <a:pPr/>
              <a:t>5</a:t>
            </a:fld>
            <a:endParaRPr lang="en-CA" altLang="en-US">
              <a:solidFill>
                <a:srgbClr val="000000"/>
              </a:solidFill>
            </a:endParaRPr>
          </a:p>
        </p:txBody>
      </p:sp>
    </p:spTree>
    <p:extLst>
      <p:ext uri="{BB962C8B-B14F-4D97-AF65-F5344CB8AC3E}">
        <p14:creationId xmlns="" xmlns:p14="http://schemas.microsoft.com/office/powerpoint/2010/main" val="14798382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Map of Employees</a:t>
            </a:r>
            <a:endParaRPr lang="en-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solidFill>
                  <a:srgbClr val="000000"/>
                </a:solidFill>
              </a:rPr>
              <a:pPr/>
              <a:t>6</a:t>
            </a:fld>
            <a:endParaRPr lang="en-CA" altLang="en-US">
              <a:solidFill>
                <a:srgbClr val="000000"/>
              </a:solidFill>
            </a:endParaRPr>
          </a:p>
        </p:txBody>
      </p:sp>
    </p:spTree>
    <p:extLst>
      <p:ext uri="{BB962C8B-B14F-4D97-AF65-F5344CB8AC3E}">
        <p14:creationId xmlns="" xmlns:p14="http://schemas.microsoft.com/office/powerpoint/2010/main" val="14798382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dirty="0" smtClean="0"/>
              <a:t>Cette intégration est essentielle pour que l'organisme puisse s'acquitter de son mandat et de ses responsabilités et établir ses priorités de manière éclairée. </a:t>
            </a:r>
            <a:endParaRPr lang="en-CA" dirty="0" smtClean="0"/>
          </a:p>
          <a:p>
            <a:endParaRPr lang="fr-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pPr/>
              <a:t>7</a:t>
            </a:fld>
            <a:endParaRPr lang="en-C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solidFill>
                  <a:srgbClr val="000000"/>
                </a:solidFill>
              </a:rPr>
              <a:pPr/>
              <a:t>8</a:t>
            </a:fld>
            <a:endParaRPr lang="en-CA" altLang="en-US">
              <a:solidFill>
                <a:srgbClr val="000000"/>
              </a:solidFill>
            </a:endParaRPr>
          </a:p>
        </p:txBody>
      </p:sp>
    </p:spTree>
    <p:extLst>
      <p:ext uri="{BB962C8B-B14F-4D97-AF65-F5344CB8AC3E}">
        <p14:creationId xmlns="" xmlns:p14="http://schemas.microsoft.com/office/powerpoint/2010/main" val="3731388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CA" dirty="0" smtClean="0"/>
              <a:t>Note:</a:t>
            </a:r>
            <a:r>
              <a:rPr lang="en-CA" baseline="0" dirty="0" smtClean="0"/>
              <a:t> </a:t>
            </a:r>
            <a:r>
              <a:rPr lang="en-US" sz="1200" dirty="0" smtClean="0"/>
              <a:t>Policies and employment equity considerations that may require special training or recruiting efforts</a:t>
            </a:r>
          </a:p>
          <a:p>
            <a:endParaRPr lang="en-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solidFill>
                  <a:srgbClr val="000000"/>
                </a:solidFill>
              </a:rPr>
              <a:pPr/>
              <a:t>9</a:t>
            </a:fld>
            <a:endParaRPr lang="en-CA" altLang="en-US">
              <a:solidFill>
                <a:srgbClr val="000000"/>
              </a:solidFill>
            </a:endParaRPr>
          </a:p>
        </p:txBody>
      </p:sp>
    </p:spTree>
    <p:extLst>
      <p:ext uri="{BB962C8B-B14F-4D97-AF65-F5344CB8AC3E}">
        <p14:creationId xmlns="" xmlns:p14="http://schemas.microsoft.com/office/powerpoint/2010/main" val="3412278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Map of Employees</a:t>
            </a:r>
            <a:endParaRPr lang="en-CA" dirty="0"/>
          </a:p>
        </p:txBody>
      </p:sp>
      <p:sp>
        <p:nvSpPr>
          <p:cNvPr id="4" name="Slide Number Placeholder 3"/>
          <p:cNvSpPr>
            <a:spLocks noGrp="1"/>
          </p:cNvSpPr>
          <p:nvPr>
            <p:ph type="sldNum" sz="quarter" idx="10"/>
          </p:nvPr>
        </p:nvSpPr>
        <p:spPr/>
        <p:txBody>
          <a:bodyPr/>
          <a:lstStyle/>
          <a:p>
            <a:fld id="{C0987A74-FFBE-4B34-9683-7FAA52725A62}" type="slidenum">
              <a:rPr lang="en-CA" altLang="en-US" smtClean="0">
                <a:solidFill>
                  <a:srgbClr val="000000"/>
                </a:solidFill>
              </a:rPr>
              <a:pPr/>
              <a:t>10</a:t>
            </a:fld>
            <a:endParaRPr lang="en-CA" altLang="en-US">
              <a:solidFill>
                <a:srgbClr val="000000"/>
              </a:solidFill>
            </a:endParaRPr>
          </a:p>
        </p:txBody>
      </p:sp>
    </p:spTree>
    <p:extLst>
      <p:ext uri="{BB962C8B-B14F-4D97-AF65-F5344CB8AC3E}">
        <p14:creationId xmlns="" xmlns:p14="http://schemas.microsoft.com/office/powerpoint/2010/main" val="158034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fld id="{2F7E38A6-2482-4729-B609-6543D80E848A}" type="datetime1">
              <a:rPr lang="en-CA" altLang="en-US"/>
              <a:pPr/>
              <a:t>27/09/2018</a:t>
            </a:fld>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5709BCCE-6980-4048-B50B-23E159D53A15}" type="slidenum">
              <a:rPr lang="en-CA" altLang="en-US"/>
              <a:pPr/>
              <a:t>‹N°›</a:t>
            </a:fld>
            <a:endParaRPr lang="en-CA" altLang="en-US"/>
          </a:p>
        </p:txBody>
      </p:sp>
    </p:spTree>
    <p:extLst>
      <p:ext uri="{BB962C8B-B14F-4D97-AF65-F5344CB8AC3E}">
        <p14:creationId xmlns="" xmlns:p14="http://schemas.microsoft.com/office/powerpoint/2010/main" val="41033301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01B671B1-C99B-441A-A1AA-1F88DE850B6B}" type="datetime1">
              <a:rPr lang="en-CA" altLang="en-US"/>
              <a:pPr/>
              <a:t>27/09/2018</a:t>
            </a:fld>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7C14FF42-EE2E-4575-A56F-2EF70220A9D5}" type="slidenum">
              <a:rPr lang="en-CA" altLang="en-US"/>
              <a:pPr/>
              <a:t>‹N°›</a:t>
            </a:fld>
            <a:endParaRPr lang="en-CA" altLang="en-US"/>
          </a:p>
        </p:txBody>
      </p:sp>
    </p:spTree>
    <p:extLst>
      <p:ext uri="{BB962C8B-B14F-4D97-AF65-F5344CB8AC3E}">
        <p14:creationId xmlns="" xmlns:p14="http://schemas.microsoft.com/office/powerpoint/2010/main" val="3528388896"/>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DB5E7DAE-08FE-43A6-B95E-9B9420366F1D}" type="datetime1">
              <a:rPr lang="en-CA" altLang="en-US"/>
              <a:pPr/>
              <a:t>27/09/2018</a:t>
            </a:fld>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A7A812BC-F1CA-4237-81E9-E3BCE33B8110}" type="slidenum">
              <a:rPr lang="en-CA" altLang="en-US"/>
              <a:pPr/>
              <a:t>‹N°›</a:t>
            </a:fld>
            <a:endParaRPr lang="en-CA" altLang="en-US"/>
          </a:p>
        </p:txBody>
      </p:sp>
    </p:spTree>
    <p:extLst>
      <p:ext uri="{BB962C8B-B14F-4D97-AF65-F5344CB8AC3E}">
        <p14:creationId xmlns="" xmlns:p14="http://schemas.microsoft.com/office/powerpoint/2010/main" val="254233922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fld id="{7798A4F9-28F8-44D9-B9BE-02C163A16BE6}" type="datetime1">
              <a:rPr lang="en-CA" altLang="en-US"/>
              <a:pPr/>
              <a:t>27/09/2018</a:t>
            </a:fld>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ABA56423-5892-4466-8A73-C85381912F02}" type="slidenum">
              <a:rPr lang="en-CA" altLang="en-US"/>
              <a:pPr/>
              <a:t>‹N°›</a:t>
            </a:fld>
            <a:endParaRPr lang="en-CA" altLang="en-US"/>
          </a:p>
        </p:txBody>
      </p:sp>
    </p:spTree>
    <p:extLst>
      <p:ext uri="{BB962C8B-B14F-4D97-AF65-F5344CB8AC3E}">
        <p14:creationId xmlns="" xmlns:p14="http://schemas.microsoft.com/office/powerpoint/2010/main" val="41192496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48AF266-279F-4F2C-BA5F-7C8B58DDB63D}" type="datetime1">
              <a:rPr lang="en-CA" altLang="en-US"/>
              <a:pPr/>
              <a:t>27/09/2018</a:t>
            </a:fld>
            <a:endParaRPr lang="en-CA"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6" name="Rectangle 6"/>
          <p:cNvSpPr>
            <a:spLocks noGrp="1" noChangeArrowheads="1"/>
          </p:cNvSpPr>
          <p:nvPr>
            <p:ph type="sldNum" sz="quarter" idx="12"/>
          </p:nvPr>
        </p:nvSpPr>
        <p:spPr>
          <a:ln/>
        </p:spPr>
        <p:txBody>
          <a:bodyPr/>
          <a:lstStyle>
            <a:lvl1pPr>
              <a:defRPr/>
            </a:lvl1pPr>
          </a:lstStyle>
          <a:p>
            <a:fld id="{2C8D2F8A-925B-458D-9D60-A65A3B92BC24}" type="slidenum">
              <a:rPr lang="en-CA" altLang="en-US"/>
              <a:pPr/>
              <a:t>‹N°›</a:t>
            </a:fld>
            <a:endParaRPr lang="en-CA" altLang="en-US"/>
          </a:p>
        </p:txBody>
      </p:sp>
    </p:spTree>
    <p:extLst>
      <p:ext uri="{BB962C8B-B14F-4D97-AF65-F5344CB8AC3E}">
        <p14:creationId xmlns="" xmlns:p14="http://schemas.microsoft.com/office/powerpoint/2010/main" val="4285230969"/>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fld id="{CB5B1918-E777-4429-97DA-F7936779B47B}" type="datetime1">
              <a:rPr lang="en-CA" altLang="en-US"/>
              <a:pPr/>
              <a:t>27/09/2018</a:t>
            </a:fld>
            <a:endParaRPr lang="en-CA"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C3380DF3-F58C-4DED-A347-0DAA488CFD83}" type="slidenum">
              <a:rPr lang="en-CA" altLang="en-US"/>
              <a:pPr/>
              <a:t>‹N°›</a:t>
            </a:fld>
            <a:endParaRPr lang="en-CA" altLang="en-US"/>
          </a:p>
        </p:txBody>
      </p:sp>
    </p:spTree>
    <p:extLst>
      <p:ext uri="{BB962C8B-B14F-4D97-AF65-F5344CB8AC3E}">
        <p14:creationId xmlns="" xmlns:p14="http://schemas.microsoft.com/office/powerpoint/2010/main" val="215713867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fld id="{C79EEB59-AE8E-445E-8B2B-6CE830B27368}" type="datetime1">
              <a:rPr lang="en-CA" altLang="en-US"/>
              <a:pPr/>
              <a:t>27/09/2018</a:t>
            </a:fld>
            <a:endParaRPr lang="en-CA"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9" name="Rectangle 6"/>
          <p:cNvSpPr>
            <a:spLocks noGrp="1" noChangeArrowheads="1"/>
          </p:cNvSpPr>
          <p:nvPr>
            <p:ph type="sldNum" sz="quarter" idx="12"/>
          </p:nvPr>
        </p:nvSpPr>
        <p:spPr>
          <a:ln/>
        </p:spPr>
        <p:txBody>
          <a:bodyPr/>
          <a:lstStyle>
            <a:lvl1pPr>
              <a:defRPr/>
            </a:lvl1pPr>
          </a:lstStyle>
          <a:p>
            <a:fld id="{D2FD117E-8B9C-48F7-87B5-D5DEEAAC668E}" type="slidenum">
              <a:rPr lang="en-CA" altLang="en-US"/>
              <a:pPr/>
              <a:t>‹N°›</a:t>
            </a:fld>
            <a:endParaRPr lang="en-CA" altLang="en-US"/>
          </a:p>
        </p:txBody>
      </p:sp>
    </p:spTree>
    <p:extLst>
      <p:ext uri="{BB962C8B-B14F-4D97-AF65-F5344CB8AC3E}">
        <p14:creationId xmlns="" xmlns:p14="http://schemas.microsoft.com/office/powerpoint/2010/main" val="27254331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fld id="{05423193-124A-46EF-A0C0-194760192772}" type="datetime1">
              <a:rPr lang="en-CA" altLang="en-US"/>
              <a:pPr/>
              <a:t>27/09/2018</a:t>
            </a:fld>
            <a:endParaRPr lang="en-CA"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5" name="Rectangle 6"/>
          <p:cNvSpPr>
            <a:spLocks noGrp="1" noChangeArrowheads="1"/>
          </p:cNvSpPr>
          <p:nvPr>
            <p:ph type="sldNum" sz="quarter" idx="12"/>
          </p:nvPr>
        </p:nvSpPr>
        <p:spPr>
          <a:ln/>
        </p:spPr>
        <p:txBody>
          <a:bodyPr/>
          <a:lstStyle>
            <a:lvl1pPr>
              <a:defRPr/>
            </a:lvl1pPr>
          </a:lstStyle>
          <a:p>
            <a:fld id="{94A5F759-C477-4B62-BAE4-4D5E1B4BDC39}" type="slidenum">
              <a:rPr lang="en-CA" altLang="en-US"/>
              <a:pPr/>
              <a:t>‹N°›</a:t>
            </a:fld>
            <a:endParaRPr lang="en-CA" altLang="en-US"/>
          </a:p>
        </p:txBody>
      </p:sp>
    </p:spTree>
    <p:extLst>
      <p:ext uri="{BB962C8B-B14F-4D97-AF65-F5344CB8AC3E}">
        <p14:creationId xmlns="" xmlns:p14="http://schemas.microsoft.com/office/powerpoint/2010/main" val="101577670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055472F-F644-4CF7-BF86-47D67AE69472}" type="datetime1">
              <a:rPr lang="en-CA" altLang="en-US"/>
              <a:pPr/>
              <a:t>27/09/2018</a:t>
            </a:fld>
            <a:endParaRPr lang="en-CA"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4" name="Rectangle 6"/>
          <p:cNvSpPr>
            <a:spLocks noGrp="1" noChangeArrowheads="1"/>
          </p:cNvSpPr>
          <p:nvPr>
            <p:ph type="sldNum" sz="quarter" idx="12"/>
          </p:nvPr>
        </p:nvSpPr>
        <p:spPr>
          <a:ln/>
        </p:spPr>
        <p:txBody>
          <a:bodyPr/>
          <a:lstStyle>
            <a:lvl1pPr>
              <a:defRPr/>
            </a:lvl1pPr>
          </a:lstStyle>
          <a:p>
            <a:fld id="{41AA42C6-7B9E-4800-B56C-53F8C38984FD}" type="slidenum">
              <a:rPr lang="en-CA" altLang="en-US"/>
              <a:pPr/>
              <a:t>‹N°›</a:t>
            </a:fld>
            <a:endParaRPr lang="en-CA" altLang="en-US"/>
          </a:p>
        </p:txBody>
      </p:sp>
    </p:spTree>
    <p:extLst>
      <p:ext uri="{BB962C8B-B14F-4D97-AF65-F5344CB8AC3E}">
        <p14:creationId xmlns="" xmlns:p14="http://schemas.microsoft.com/office/powerpoint/2010/main" val="90088114"/>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F1688C3-C998-49B6-9F90-DB572187EB4C}" type="datetime1">
              <a:rPr lang="en-CA" altLang="en-US"/>
              <a:pPr/>
              <a:t>27/09/2018</a:t>
            </a:fld>
            <a:endParaRPr lang="en-CA"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07B4F35A-FD85-467C-BFD4-88F6A056F0EA}" type="slidenum">
              <a:rPr lang="en-CA" altLang="en-US"/>
              <a:pPr/>
              <a:t>‹N°›</a:t>
            </a:fld>
            <a:endParaRPr lang="en-CA" altLang="en-US"/>
          </a:p>
        </p:txBody>
      </p:sp>
    </p:spTree>
    <p:extLst>
      <p:ext uri="{BB962C8B-B14F-4D97-AF65-F5344CB8AC3E}">
        <p14:creationId xmlns="" xmlns:p14="http://schemas.microsoft.com/office/powerpoint/2010/main" val="2588713025"/>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585AE81-2D49-47AD-909A-B422C732088D}" type="datetime1">
              <a:rPr lang="en-CA" altLang="en-US"/>
              <a:pPr/>
              <a:t>27/09/2018</a:t>
            </a:fld>
            <a:endParaRPr lang="en-CA"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CA" altLang="en-US"/>
              <a:t>Statistics Canada • Statistique Canada</a:t>
            </a:r>
          </a:p>
        </p:txBody>
      </p:sp>
      <p:sp>
        <p:nvSpPr>
          <p:cNvPr id="7" name="Rectangle 6"/>
          <p:cNvSpPr>
            <a:spLocks noGrp="1" noChangeArrowheads="1"/>
          </p:cNvSpPr>
          <p:nvPr>
            <p:ph type="sldNum" sz="quarter" idx="12"/>
          </p:nvPr>
        </p:nvSpPr>
        <p:spPr>
          <a:ln/>
        </p:spPr>
        <p:txBody>
          <a:bodyPr/>
          <a:lstStyle>
            <a:lvl1pPr>
              <a:defRPr/>
            </a:lvl1pPr>
          </a:lstStyle>
          <a:p>
            <a:fld id="{197ACA1B-5562-4F5F-AC20-0CB56375FEF6}" type="slidenum">
              <a:rPr lang="en-CA" altLang="en-US"/>
              <a:pPr/>
              <a:t>‹N°›</a:t>
            </a:fld>
            <a:endParaRPr lang="en-CA" altLang="en-US"/>
          </a:p>
        </p:txBody>
      </p:sp>
    </p:spTree>
    <p:extLst>
      <p:ext uri="{BB962C8B-B14F-4D97-AF65-F5344CB8AC3E}">
        <p14:creationId xmlns="" xmlns:p14="http://schemas.microsoft.com/office/powerpoint/2010/main" val="376615557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7451725" y="6380163"/>
            <a:ext cx="12700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accent2"/>
                </a:solidFill>
              </a:defRPr>
            </a:lvl1pPr>
          </a:lstStyle>
          <a:p>
            <a:fld id="{62E0374F-F53C-4F5A-AE29-4CD77D64DB08}" type="datetime1">
              <a:rPr lang="en-CA" altLang="en-US"/>
              <a:pPr/>
              <a:t>27/09/2018</a:t>
            </a:fld>
            <a:endParaRPr lang="en-CA" altLang="en-US"/>
          </a:p>
        </p:txBody>
      </p:sp>
      <p:sp>
        <p:nvSpPr>
          <p:cNvPr id="1029" name="Rectangle 5"/>
          <p:cNvSpPr>
            <a:spLocks noGrp="1" noChangeArrowheads="1"/>
          </p:cNvSpPr>
          <p:nvPr>
            <p:ph type="ftr" sz="quarter" idx="3"/>
          </p:nvPr>
        </p:nvSpPr>
        <p:spPr bwMode="auto">
          <a:xfrm>
            <a:off x="2700338" y="6388100"/>
            <a:ext cx="3889375"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solidFill>
                  <a:schemeClr val="accent2"/>
                </a:solidFill>
                <a:latin typeface="Arial" panose="020B0604020202020204" pitchFamily="34" charset="0"/>
              </a:defRPr>
            </a:lvl1pPr>
          </a:lstStyle>
          <a:p>
            <a:pPr>
              <a:defRPr/>
            </a:pPr>
            <a:r>
              <a:rPr lang="en-CA" altLang="en-US"/>
              <a:t>Statistics Canada • Statistique Canada</a:t>
            </a:r>
          </a:p>
        </p:txBody>
      </p:sp>
      <p:sp>
        <p:nvSpPr>
          <p:cNvPr id="1030" name="Rectangle 6"/>
          <p:cNvSpPr>
            <a:spLocks noGrp="1" noChangeArrowheads="1"/>
          </p:cNvSpPr>
          <p:nvPr>
            <p:ph type="sldNum" sz="quarter" idx="4"/>
          </p:nvPr>
        </p:nvSpPr>
        <p:spPr bwMode="auto">
          <a:xfrm>
            <a:off x="395288" y="6408738"/>
            <a:ext cx="1522412"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solidFill>
                  <a:schemeClr val="accent2"/>
                </a:solidFill>
              </a:defRPr>
            </a:lvl1pPr>
          </a:lstStyle>
          <a:p>
            <a:fld id="{EC351671-4458-4418-A390-191E62526418}" type="slidenum">
              <a:rPr lang="en-CA" altLang="en-US"/>
              <a:pPr/>
              <a:t>‹N°›</a:t>
            </a:fld>
            <a:endParaRPr lang="en-CA"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p:txStyles>
    <p:titleStyle>
      <a:lvl1pPr algn="l" rtl="0" eaLnBrk="0" fontAlgn="base" hangingPunct="0">
        <a:spcBef>
          <a:spcPct val="0"/>
        </a:spcBef>
        <a:spcAft>
          <a:spcPct val="0"/>
        </a:spcAft>
        <a:defRPr sz="3200" kern="1200">
          <a:solidFill>
            <a:schemeClr val="accent2"/>
          </a:solidFill>
          <a:latin typeface="+mj-lt"/>
          <a:ea typeface="+mj-ea"/>
          <a:cs typeface="+mj-cs"/>
        </a:defRPr>
      </a:lvl1pPr>
      <a:lvl2pPr algn="l" rtl="0" eaLnBrk="0" fontAlgn="base" hangingPunct="0">
        <a:spcBef>
          <a:spcPct val="0"/>
        </a:spcBef>
        <a:spcAft>
          <a:spcPct val="0"/>
        </a:spcAft>
        <a:defRPr sz="3200">
          <a:solidFill>
            <a:schemeClr val="accent2"/>
          </a:solidFill>
          <a:latin typeface="Arial Black" panose="020B0A04020102020204" pitchFamily="34" charset="0"/>
        </a:defRPr>
      </a:lvl2pPr>
      <a:lvl3pPr algn="l" rtl="0" eaLnBrk="0" fontAlgn="base" hangingPunct="0">
        <a:spcBef>
          <a:spcPct val="0"/>
        </a:spcBef>
        <a:spcAft>
          <a:spcPct val="0"/>
        </a:spcAft>
        <a:defRPr sz="3200">
          <a:solidFill>
            <a:schemeClr val="accent2"/>
          </a:solidFill>
          <a:latin typeface="Arial Black" panose="020B0A04020102020204" pitchFamily="34" charset="0"/>
        </a:defRPr>
      </a:lvl3pPr>
      <a:lvl4pPr algn="l" rtl="0" eaLnBrk="0" fontAlgn="base" hangingPunct="0">
        <a:spcBef>
          <a:spcPct val="0"/>
        </a:spcBef>
        <a:spcAft>
          <a:spcPct val="0"/>
        </a:spcAft>
        <a:defRPr sz="3200">
          <a:solidFill>
            <a:schemeClr val="accent2"/>
          </a:solidFill>
          <a:latin typeface="Arial Black" panose="020B0A04020102020204" pitchFamily="34" charset="0"/>
        </a:defRPr>
      </a:lvl4pPr>
      <a:lvl5pPr algn="l" rtl="0" eaLnBrk="0" fontAlgn="base" hangingPunct="0">
        <a:spcBef>
          <a:spcPct val="0"/>
        </a:spcBef>
        <a:spcAft>
          <a:spcPct val="0"/>
        </a:spcAft>
        <a:defRPr sz="3200">
          <a:solidFill>
            <a:schemeClr val="accent2"/>
          </a:solidFill>
          <a:latin typeface="Arial Black" panose="020B0A04020102020204" pitchFamily="34" charset="0"/>
        </a:defRPr>
      </a:lvl5pPr>
      <a:lvl6pPr marL="457200" algn="l" rtl="0" fontAlgn="base">
        <a:spcBef>
          <a:spcPct val="0"/>
        </a:spcBef>
        <a:spcAft>
          <a:spcPct val="0"/>
        </a:spcAft>
        <a:defRPr sz="3200">
          <a:solidFill>
            <a:schemeClr val="accent2"/>
          </a:solidFill>
          <a:latin typeface="Arial Black" panose="020B0A04020102020204" pitchFamily="34" charset="0"/>
        </a:defRPr>
      </a:lvl6pPr>
      <a:lvl7pPr marL="914400" algn="l" rtl="0" fontAlgn="base">
        <a:spcBef>
          <a:spcPct val="0"/>
        </a:spcBef>
        <a:spcAft>
          <a:spcPct val="0"/>
        </a:spcAft>
        <a:defRPr sz="3200">
          <a:solidFill>
            <a:schemeClr val="accent2"/>
          </a:solidFill>
          <a:latin typeface="Arial Black" panose="020B0A04020102020204" pitchFamily="34" charset="0"/>
        </a:defRPr>
      </a:lvl7pPr>
      <a:lvl8pPr marL="1371600" algn="l" rtl="0" fontAlgn="base">
        <a:spcBef>
          <a:spcPct val="0"/>
        </a:spcBef>
        <a:spcAft>
          <a:spcPct val="0"/>
        </a:spcAft>
        <a:defRPr sz="3200">
          <a:solidFill>
            <a:schemeClr val="accent2"/>
          </a:solidFill>
          <a:latin typeface="Arial Black" panose="020B0A04020102020204" pitchFamily="34" charset="0"/>
        </a:defRPr>
      </a:lvl8pPr>
      <a:lvl9pPr marL="1828800" algn="l" rtl="0" fontAlgn="base">
        <a:spcBef>
          <a:spcPct val="0"/>
        </a:spcBef>
        <a:spcAft>
          <a:spcPct val="0"/>
        </a:spcAft>
        <a:defRPr sz="3200">
          <a:solidFill>
            <a:schemeClr val="accent2"/>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Wingdings" panose="05000000000000000000" pitchFamily="2" charset="2"/>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ext Box 7"/>
          <p:cNvSpPr txBox="1">
            <a:spLocks noChangeArrowheads="1"/>
          </p:cNvSpPr>
          <p:nvPr/>
        </p:nvSpPr>
        <p:spPr bwMode="auto">
          <a:xfrm>
            <a:off x="6443663" y="2943225"/>
            <a:ext cx="3205162" cy="523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CA" altLang="en-US" sz="1400" dirty="0" err="1">
                <a:solidFill>
                  <a:srgbClr val="4D4D4C"/>
                </a:solidFill>
                <a:latin typeface="Century Gothic" charset="0"/>
                <a:ea typeface="Century Gothic" charset="0"/>
                <a:cs typeface="Century Gothic" charset="0"/>
              </a:rPr>
              <a:t>L’histoire</a:t>
            </a:r>
            <a:r>
              <a:rPr lang="en-CA" altLang="en-US" sz="1400" dirty="0">
                <a:solidFill>
                  <a:srgbClr val="4D4D4C"/>
                </a:solidFill>
                <a:latin typeface="Century Gothic" charset="0"/>
                <a:ea typeface="Century Gothic" charset="0"/>
                <a:cs typeface="Century Gothic" charset="0"/>
              </a:rPr>
              <a:t> du Canada </a:t>
            </a:r>
            <a:r>
              <a:rPr lang="en-CA" altLang="en-US" sz="1400" dirty="0" smtClean="0">
                <a:solidFill>
                  <a:srgbClr val="4D4D4C"/>
                </a:solidFill>
                <a:latin typeface="Century Gothic" charset="0"/>
                <a:ea typeface="Century Gothic" charset="0"/>
                <a:cs typeface="Century Gothic" charset="0"/>
              </a:rPr>
              <a:t/>
            </a:r>
            <a:br>
              <a:rPr lang="en-CA" altLang="en-US" sz="1400" dirty="0" smtClean="0">
                <a:solidFill>
                  <a:srgbClr val="4D4D4C"/>
                </a:solidFill>
                <a:latin typeface="Century Gothic" charset="0"/>
                <a:ea typeface="Century Gothic" charset="0"/>
                <a:cs typeface="Century Gothic" charset="0"/>
              </a:rPr>
            </a:br>
            <a:r>
              <a:rPr lang="en-CA" altLang="en-US" sz="1400" dirty="0" err="1" smtClean="0">
                <a:solidFill>
                  <a:srgbClr val="4D4D4C"/>
                </a:solidFill>
                <a:latin typeface="Century Gothic" charset="0"/>
                <a:ea typeface="Century Gothic" charset="0"/>
                <a:cs typeface="Century Gothic" charset="0"/>
              </a:rPr>
              <a:t>racontée</a:t>
            </a:r>
            <a:r>
              <a:rPr lang="en-CA" altLang="en-US" sz="1400" dirty="0" smtClean="0">
                <a:solidFill>
                  <a:srgbClr val="4D4D4C"/>
                </a:solidFill>
                <a:latin typeface="Century Gothic" charset="0"/>
                <a:ea typeface="Century Gothic" charset="0"/>
                <a:cs typeface="Century Gothic" charset="0"/>
              </a:rPr>
              <a:t> </a:t>
            </a:r>
            <a:r>
              <a:rPr lang="en-CA" altLang="en-US" sz="1400" dirty="0" err="1">
                <a:solidFill>
                  <a:srgbClr val="4D4D4C"/>
                </a:solidFill>
                <a:latin typeface="Century Gothic" charset="0"/>
                <a:ea typeface="Century Gothic" charset="0"/>
                <a:cs typeface="Century Gothic" charset="0"/>
              </a:rPr>
              <a:t>en</a:t>
            </a:r>
            <a:r>
              <a:rPr lang="en-CA" altLang="en-US" sz="1400" dirty="0">
                <a:solidFill>
                  <a:srgbClr val="4D4D4C"/>
                </a:solidFill>
                <a:latin typeface="Century Gothic" charset="0"/>
                <a:ea typeface="Century Gothic" charset="0"/>
                <a:cs typeface="Century Gothic" charset="0"/>
              </a:rPr>
              <a:t> </a:t>
            </a:r>
            <a:r>
              <a:rPr lang="en-CA" altLang="en-US" sz="1400" dirty="0" err="1">
                <a:solidFill>
                  <a:srgbClr val="4D4D4C"/>
                </a:solidFill>
                <a:latin typeface="Century Gothic" charset="0"/>
                <a:ea typeface="Century Gothic" charset="0"/>
                <a:cs typeface="Century Gothic" charset="0"/>
              </a:rPr>
              <a:t>chiffres</a:t>
            </a:r>
            <a:endParaRPr lang="en-CA" altLang="en-US" sz="1400" dirty="0" smtClean="0">
              <a:solidFill>
                <a:srgbClr val="4D4D4C"/>
              </a:solidFill>
              <a:latin typeface="Century Gothic" charset="0"/>
              <a:ea typeface="Century Gothic" charset="0"/>
              <a:cs typeface="Century Gothic" charset="0"/>
            </a:endParaRPr>
          </a:p>
        </p:txBody>
      </p:sp>
      <p:sp>
        <p:nvSpPr>
          <p:cNvPr id="3075" name="Text Box 8"/>
          <p:cNvSpPr txBox="1">
            <a:spLocks noChangeArrowheads="1"/>
          </p:cNvSpPr>
          <p:nvPr/>
        </p:nvSpPr>
        <p:spPr bwMode="auto">
          <a:xfrm>
            <a:off x="5867400" y="4192588"/>
            <a:ext cx="2881313"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200"/>
              </a:spcBef>
              <a:defRPr/>
            </a:pPr>
            <a:r>
              <a:rPr lang="en-CA" altLang="en-US" sz="1200" b="1" dirty="0" smtClean="0">
                <a:solidFill>
                  <a:srgbClr val="414140"/>
                </a:solidFill>
                <a:latin typeface="Century Gothic" charset="0"/>
                <a:ea typeface="Century Gothic" charset="0"/>
                <a:cs typeface="Century Gothic" charset="0"/>
              </a:rPr>
              <a:t>Michelle-Sophie </a:t>
            </a:r>
            <a:r>
              <a:rPr lang="en-CA" altLang="en-US" sz="1200" b="1" dirty="0" err="1" smtClean="0">
                <a:solidFill>
                  <a:srgbClr val="414140"/>
                </a:solidFill>
                <a:latin typeface="Century Gothic" charset="0"/>
                <a:ea typeface="Century Gothic" charset="0"/>
                <a:cs typeface="Century Gothic" charset="0"/>
              </a:rPr>
              <a:t>Roberge</a:t>
            </a:r>
            <a:r>
              <a:rPr lang="en-CA" altLang="en-US" sz="1200" b="1" dirty="0" smtClean="0">
                <a:solidFill>
                  <a:srgbClr val="414140"/>
                </a:solidFill>
                <a:latin typeface="Century Gothic" charset="0"/>
                <a:ea typeface="Century Gothic" charset="0"/>
                <a:cs typeface="Century Gothic" charset="0"/>
              </a:rPr>
              <a:t/>
            </a:r>
            <a:br>
              <a:rPr lang="en-CA" altLang="en-US" sz="1200" b="1" dirty="0" smtClean="0">
                <a:solidFill>
                  <a:srgbClr val="414140"/>
                </a:solidFill>
                <a:latin typeface="Century Gothic" charset="0"/>
                <a:ea typeface="Century Gothic" charset="0"/>
                <a:cs typeface="Century Gothic" charset="0"/>
              </a:rPr>
            </a:br>
            <a:endParaRPr lang="en-CA" altLang="en-US" sz="1200" b="1" dirty="0">
              <a:solidFill>
                <a:srgbClr val="414140"/>
              </a:solidFill>
              <a:latin typeface="Century Gothic" charset="0"/>
              <a:ea typeface="Century Gothic" charset="0"/>
              <a:cs typeface="Century Gothic" charset="0"/>
            </a:endParaRPr>
          </a:p>
        </p:txBody>
      </p:sp>
      <p:sp>
        <p:nvSpPr>
          <p:cNvPr id="3076" name="Text Box 9"/>
          <p:cNvSpPr txBox="1">
            <a:spLocks noChangeArrowheads="1"/>
          </p:cNvSpPr>
          <p:nvPr/>
        </p:nvSpPr>
        <p:spPr bwMode="auto">
          <a:xfrm>
            <a:off x="5867400" y="5300663"/>
            <a:ext cx="2881313" cy="2778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CA" altLang="en-US" sz="1200" dirty="0" smtClean="0">
                <a:solidFill>
                  <a:srgbClr val="414140"/>
                </a:solidFill>
                <a:latin typeface="Century Gothic" charset="0"/>
                <a:ea typeface="Century Gothic" charset="0"/>
                <a:cs typeface="Century Gothic" charset="0"/>
              </a:rPr>
              <a:t>29 </a:t>
            </a:r>
            <a:r>
              <a:rPr lang="en-CA" altLang="en-US" sz="1200" dirty="0" err="1" smtClean="0">
                <a:solidFill>
                  <a:srgbClr val="414140"/>
                </a:solidFill>
                <a:latin typeface="Century Gothic" charset="0"/>
                <a:ea typeface="Century Gothic" charset="0"/>
                <a:cs typeface="Century Gothic" charset="0"/>
              </a:rPr>
              <a:t>mai</a:t>
            </a:r>
            <a:r>
              <a:rPr lang="en-CA" altLang="en-US" sz="1200" dirty="0" smtClean="0">
                <a:solidFill>
                  <a:srgbClr val="414140"/>
                </a:solidFill>
                <a:latin typeface="Century Gothic" charset="0"/>
                <a:ea typeface="Century Gothic" charset="0"/>
                <a:cs typeface="Century Gothic" charset="0"/>
              </a:rPr>
              <a:t> 2017</a:t>
            </a:r>
          </a:p>
        </p:txBody>
      </p:sp>
      <p:sp>
        <p:nvSpPr>
          <p:cNvPr id="3077" name="Text Box 17"/>
          <p:cNvSpPr txBox="1">
            <a:spLocks noChangeArrowheads="1"/>
          </p:cNvSpPr>
          <p:nvPr/>
        </p:nvSpPr>
        <p:spPr bwMode="auto">
          <a:xfrm>
            <a:off x="5796136" y="0"/>
            <a:ext cx="3347864" cy="21236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fr-CA" sz="3300" dirty="0" smtClean="0">
                <a:latin typeface="Century Gothic" charset="0"/>
                <a:ea typeface="Century Gothic" charset="0"/>
                <a:cs typeface="Century Gothic" charset="0"/>
              </a:rPr>
              <a:t>Évaluation des besoins en ressources humaines</a:t>
            </a:r>
            <a:endParaRPr lang="en-US" sz="3300" spc="-150" dirty="0">
              <a:latin typeface="Century Gothic" charset="0"/>
              <a:ea typeface="Century Gothic" charset="0"/>
              <a:cs typeface="Century Gothic" charset="0"/>
            </a:endParaRPr>
          </a:p>
        </p:txBody>
      </p:sp>
      <p:sp>
        <p:nvSpPr>
          <p:cNvPr id="6" name="Text Box 17"/>
          <p:cNvSpPr txBox="1">
            <a:spLocks noChangeArrowheads="1"/>
          </p:cNvSpPr>
          <p:nvPr/>
        </p:nvSpPr>
        <p:spPr bwMode="auto">
          <a:xfrm>
            <a:off x="5795963" y="2092325"/>
            <a:ext cx="3384550"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2000" dirty="0" err="1" smtClean="0">
                <a:solidFill>
                  <a:srgbClr val="31708D"/>
                </a:solidFill>
                <a:latin typeface="Century Gothic" charset="0"/>
                <a:ea typeface="Century Gothic" charset="0"/>
                <a:cs typeface="Century Gothic" charset="0"/>
              </a:rPr>
              <a:t>www.statcan.gc.ca</a:t>
            </a:r>
            <a:endParaRPr lang="en-US" sz="2000" spc="300" dirty="0">
              <a:solidFill>
                <a:srgbClr val="31708D"/>
              </a:solidFill>
              <a:latin typeface="Century Gothic" charset="0"/>
              <a:ea typeface="Century Gothic" charset="0"/>
              <a:cs typeface="Century Gothic" charset="0"/>
            </a:endParaRPr>
          </a:p>
        </p:txBody>
      </p:sp>
      <p:pic>
        <p:nvPicPr>
          <p:cNvPr id="15367" name="Picture 1"/>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867400" y="2924175"/>
            <a:ext cx="493713"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10</a:t>
            </a:fld>
            <a:endParaRPr lang="en-CA" altLang="en-US" dirty="0">
              <a:solidFill>
                <a:srgbClr val="414140"/>
              </a:solidFill>
            </a:endParaRPr>
          </a:p>
        </p:txBody>
      </p:sp>
      <p:sp>
        <p:nvSpPr>
          <p:cNvPr id="4101" name="Rectangle 4"/>
          <p:cNvSpPr>
            <a:spLocks noGrp="1" noChangeArrowheads="1"/>
          </p:cNvSpPr>
          <p:nvPr>
            <p:ph type="title"/>
          </p:nvPr>
        </p:nvSpPr>
        <p:spPr bwMode="auto">
          <a:xfrm>
            <a:off x="462757" y="908720"/>
            <a:ext cx="8218487"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en-CA" altLang="en-US" b="1" dirty="0" smtClean="0">
                <a:solidFill>
                  <a:srgbClr val="31708D"/>
                </a:solidFill>
                <a:latin typeface="Century Gothic" charset="0"/>
                <a:ea typeface="Century Gothic" charset="0"/>
                <a:cs typeface="Century Gothic" charset="0"/>
              </a:rPr>
              <a:t>Questions</a:t>
            </a:r>
            <a:endParaRPr lang="en-CA" altLang="en-US" b="1" dirty="0">
              <a:solidFill>
                <a:srgbClr val="31708D"/>
              </a:solidFill>
              <a:latin typeface="Century Gothic" charset="0"/>
              <a:ea typeface="Century Gothic" charset="0"/>
              <a:cs typeface="Century Gothic" charset="0"/>
            </a:endParaRPr>
          </a:p>
        </p:txBody>
      </p:sp>
      <p:sp>
        <p:nvSpPr>
          <p:cNvPr id="2" name="Content Placeholder 1"/>
          <p:cNvSpPr>
            <a:spLocks noGrp="1"/>
          </p:cNvSpPr>
          <p:nvPr>
            <p:ph idx="1"/>
          </p:nvPr>
        </p:nvSpPr>
        <p:spPr/>
        <p:txBody>
          <a:bodyPr/>
          <a:lstStyle/>
          <a:p>
            <a:endParaRPr lang="en-CA"/>
          </a:p>
        </p:txBody>
      </p:sp>
      <p:pic>
        <p:nvPicPr>
          <p:cNvPr id="7" name="Picture 6"/>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0" y="1471007"/>
            <a:ext cx="9144000" cy="4821844"/>
          </a:xfrm>
          <a:prstGeom prst="rect">
            <a:avLst/>
          </a:prstGeom>
        </p:spPr>
      </p:pic>
    </p:spTree>
    <p:extLst>
      <p:ext uri="{BB962C8B-B14F-4D97-AF65-F5344CB8AC3E}">
        <p14:creationId xmlns="" xmlns:p14="http://schemas.microsoft.com/office/powerpoint/2010/main" val="339054578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11</a:t>
            </a:fld>
            <a:endParaRPr lang="en-CA" altLang="en-US" dirty="0">
              <a:solidFill>
                <a:srgbClr val="414140"/>
              </a:solidFill>
            </a:endParaRPr>
          </a:p>
        </p:txBody>
      </p:sp>
      <p:sp>
        <p:nvSpPr>
          <p:cNvPr id="4101" name="Rectangle 4"/>
          <p:cNvSpPr>
            <a:spLocks noGrp="1" noChangeArrowheads="1"/>
          </p:cNvSpPr>
          <p:nvPr>
            <p:ph type="title"/>
          </p:nvPr>
        </p:nvSpPr>
        <p:spPr bwMode="auto">
          <a:xfrm>
            <a:off x="323528" y="836712"/>
            <a:ext cx="8357715"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fr-FR" altLang="en-US" b="1" dirty="0" smtClean="0">
                <a:solidFill>
                  <a:srgbClr val="31708D"/>
                </a:solidFill>
                <a:latin typeface="Century Gothic" charset="0"/>
                <a:ea typeface="Century Gothic" charset="0"/>
                <a:cs typeface="Century Gothic" charset="0"/>
              </a:rPr>
              <a:t>Annexe : Cadre législatif</a:t>
            </a:r>
            <a:endParaRPr lang="fr-FR" altLang="en-US" b="1" dirty="0">
              <a:solidFill>
                <a:srgbClr val="31708D"/>
              </a:solidFill>
              <a:latin typeface="Century Gothic" charset="0"/>
              <a:ea typeface="Century Gothic" charset="0"/>
              <a:cs typeface="Century Gothic" charset="0"/>
            </a:endParaRPr>
          </a:p>
        </p:txBody>
      </p:sp>
      <p:sp>
        <p:nvSpPr>
          <p:cNvPr id="4102" name="Rectangle 5"/>
          <p:cNvSpPr>
            <a:spLocks noGrp="1" noChangeArrowheads="1"/>
          </p:cNvSpPr>
          <p:nvPr>
            <p:ph type="body" idx="1"/>
          </p:nvPr>
        </p:nvSpPr>
        <p:spPr bwMode="auto">
          <a:xfrm>
            <a:off x="323528" y="2060848"/>
            <a:ext cx="8229600" cy="3493169"/>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buClr>
                <a:srgbClr val="31708D"/>
              </a:buClr>
              <a:buFont typeface="Arial" charset="0"/>
              <a:buChar char="•"/>
              <a:defRPr/>
            </a:pPr>
            <a:r>
              <a:rPr lang="en-CA" sz="2400" i="1" dirty="0" err="1" smtClean="0"/>
              <a:t>Loi</a:t>
            </a:r>
            <a:r>
              <a:rPr lang="en-CA" sz="2400" i="1" dirty="0" smtClean="0"/>
              <a:t> </a:t>
            </a:r>
            <a:r>
              <a:rPr lang="en-CA" sz="2400" i="1" dirty="0" err="1" smtClean="0"/>
              <a:t>sur</a:t>
            </a:r>
            <a:r>
              <a:rPr lang="en-CA" sz="2400" i="1" dirty="0" smtClean="0"/>
              <a:t> </a:t>
            </a:r>
            <a:r>
              <a:rPr lang="en-CA" sz="2400" i="1" dirty="0" err="1" smtClean="0"/>
              <a:t>l’emploi</a:t>
            </a:r>
            <a:r>
              <a:rPr lang="en-CA" sz="2400" i="1" dirty="0" smtClean="0"/>
              <a:t> </a:t>
            </a:r>
            <a:r>
              <a:rPr lang="en-CA" sz="2400" i="1" dirty="0" err="1" smtClean="0"/>
              <a:t>dans</a:t>
            </a:r>
            <a:r>
              <a:rPr lang="en-CA" sz="2400" i="1" dirty="0" smtClean="0"/>
              <a:t> la </a:t>
            </a:r>
            <a:r>
              <a:rPr lang="en-CA" sz="2400" i="1" dirty="0" err="1" smtClean="0"/>
              <a:t>fonction</a:t>
            </a:r>
            <a:r>
              <a:rPr lang="en-CA" sz="2400" i="1" dirty="0" smtClean="0"/>
              <a:t> </a:t>
            </a:r>
            <a:r>
              <a:rPr lang="en-CA" sz="2400" i="1" dirty="0" err="1" smtClean="0"/>
              <a:t>publique</a:t>
            </a:r>
            <a:endParaRPr lang="en-CA" altLang="en-US" sz="2400" i="1" dirty="0" smtClean="0">
              <a:solidFill>
                <a:srgbClr val="000000"/>
              </a:solidFill>
            </a:endParaRPr>
          </a:p>
          <a:p>
            <a:pPr eaLnBrk="1" hangingPunct="1">
              <a:buClr>
                <a:srgbClr val="31708D"/>
              </a:buClr>
              <a:buFont typeface="Arial" charset="0"/>
              <a:buChar char="•"/>
              <a:defRPr/>
            </a:pPr>
            <a:r>
              <a:rPr lang="en-CA" sz="2400" i="1" dirty="0" err="1" smtClean="0">
                <a:solidFill>
                  <a:srgbClr val="000000"/>
                </a:solidFill>
              </a:rPr>
              <a:t>Loi</a:t>
            </a:r>
            <a:r>
              <a:rPr lang="en-CA" sz="2400" i="1" dirty="0" smtClean="0">
                <a:solidFill>
                  <a:srgbClr val="000000"/>
                </a:solidFill>
              </a:rPr>
              <a:t> </a:t>
            </a:r>
            <a:r>
              <a:rPr lang="en-CA" sz="2400" i="1" dirty="0" err="1" smtClean="0">
                <a:solidFill>
                  <a:srgbClr val="000000"/>
                </a:solidFill>
              </a:rPr>
              <a:t>sur</a:t>
            </a:r>
            <a:r>
              <a:rPr lang="en-CA" sz="2400" i="1" dirty="0" smtClean="0">
                <a:solidFill>
                  <a:srgbClr val="000000"/>
                </a:solidFill>
              </a:rPr>
              <a:t> la </a:t>
            </a:r>
            <a:r>
              <a:rPr lang="en-CA" sz="2400" i="1" dirty="0" err="1" smtClean="0">
                <a:solidFill>
                  <a:srgbClr val="000000"/>
                </a:solidFill>
              </a:rPr>
              <a:t>statistique</a:t>
            </a:r>
            <a:endParaRPr lang="en-CA" sz="2400" i="1" dirty="0" smtClean="0">
              <a:solidFill>
                <a:srgbClr val="000000"/>
              </a:solidFill>
            </a:endParaRPr>
          </a:p>
          <a:p>
            <a:pPr eaLnBrk="1" hangingPunct="1">
              <a:buClr>
                <a:srgbClr val="31708D"/>
              </a:buClr>
              <a:buFont typeface="Arial" charset="0"/>
              <a:buChar char="•"/>
              <a:defRPr/>
            </a:pPr>
            <a:r>
              <a:rPr lang="en-CA" sz="2400" i="1" dirty="0" err="1" smtClean="0"/>
              <a:t>Décret</a:t>
            </a:r>
            <a:r>
              <a:rPr lang="en-CA" sz="2400" i="1" dirty="0" smtClean="0"/>
              <a:t> </a:t>
            </a:r>
            <a:r>
              <a:rPr lang="en-CA" sz="2400" i="1" dirty="0" err="1" smtClean="0"/>
              <a:t>d’exemption</a:t>
            </a:r>
            <a:r>
              <a:rPr lang="en-CA" sz="2400" i="1" dirty="0" smtClean="0"/>
              <a:t> </a:t>
            </a:r>
            <a:r>
              <a:rPr lang="en-CA" sz="2400" i="1" dirty="0" err="1" smtClean="0"/>
              <a:t>sur</a:t>
            </a:r>
            <a:r>
              <a:rPr lang="en-CA" sz="2400" i="1" dirty="0" smtClean="0"/>
              <a:t> </a:t>
            </a:r>
            <a:r>
              <a:rPr lang="en-CA" sz="2400" i="1" dirty="0" err="1" smtClean="0"/>
              <a:t>l’emploi</a:t>
            </a:r>
            <a:r>
              <a:rPr lang="en-CA" sz="2400" i="1" dirty="0" smtClean="0"/>
              <a:t> pour </a:t>
            </a:r>
            <a:r>
              <a:rPr lang="en-CA" sz="2400" i="1" dirty="0" err="1" smtClean="0"/>
              <a:t>une</a:t>
            </a:r>
            <a:r>
              <a:rPr lang="en-CA" sz="2400" i="1" dirty="0" smtClean="0"/>
              <a:t> </a:t>
            </a:r>
            <a:r>
              <a:rPr lang="en-CA" sz="2400" i="1" dirty="0" err="1" smtClean="0"/>
              <a:t>durée</a:t>
            </a:r>
            <a:r>
              <a:rPr lang="en-CA" sz="2400" i="1" dirty="0" smtClean="0"/>
              <a:t> </a:t>
            </a:r>
            <a:r>
              <a:rPr lang="en-CA" sz="2400" i="1" dirty="0" err="1" smtClean="0"/>
              <a:t>déterminée</a:t>
            </a:r>
            <a:r>
              <a:rPr lang="en-CA" sz="2400" i="1" dirty="0" smtClean="0"/>
              <a:t> à </a:t>
            </a:r>
            <a:r>
              <a:rPr lang="en-CA" sz="2400" i="1" dirty="0" err="1" smtClean="0"/>
              <a:t>Statistique</a:t>
            </a:r>
            <a:r>
              <a:rPr lang="en-CA" sz="2400" i="1" dirty="0" smtClean="0"/>
              <a:t> Canada</a:t>
            </a:r>
            <a:endParaRPr lang="en-CA" altLang="en-US" sz="2400" i="1" dirty="0" smtClean="0">
              <a:solidFill>
                <a:srgbClr val="000000"/>
              </a:solidFill>
            </a:endParaRPr>
          </a:p>
          <a:p>
            <a:pPr eaLnBrk="1" hangingPunct="1">
              <a:buClr>
                <a:srgbClr val="31708D"/>
              </a:buClr>
              <a:buFont typeface="Arial" charset="0"/>
              <a:buChar char="•"/>
              <a:defRPr/>
            </a:pPr>
            <a:endParaRPr lang="en-CA" sz="2400" i="1" dirty="0" smtClean="0">
              <a:solidFill>
                <a:srgbClr val="000000"/>
              </a:solidFill>
            </a:endParaRPr>
          </a:p>
        </p:txBody>
      </p:sp>
    </p:spTree>
    <p:extLst>
      <p:ext uri="{BB962C8B-B14F-4D97-AF65-F5344CB8AC3E}">
        <p14:creationId xmlns="" xmlns:p14="http://schemas.microsoft.com/office/powerpoint/2010/main" val="107698963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12</a:t>
            </a:fld>
            <a:endParaRPr lang="en-CA" altLang="en-US" dirty="0">
              <a:solidFill>
                <a:srgbClr val="414140"/>
              </a:solidFill>
            </a:endParaRPr>
          </a:p>
        </p:txBody>
      </p:sp>
      <p:sp>
        <p:nvSpPr>
          <p:cNvPr id="4101" name="Rectangle 4"/>
          <p:cNvSpPr>
            <a:spLocks noGrp="1" noChangeArrowheads="1"/>
          </p:cNvSpPr>
          <p:nvPr>
            <p:ph type="title"/>
          </p:nvPr>
        </p:nvSpPr>
        <p:spPr bwMode="auto">
          <a:xfrm>
            <a:off x="323528" y="836712"/>
            <a:ext cx="8357715"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fr-FR" altLang="en-US" b="1" dirty="0" smtClean="0">
                <a:solidFill>
                  <a:srgbClr val="31708D"/>
                </a:solidFill>
                <a:latin typeface="Century Gothic" charset="0"/>
                <a:ea typeface="Century Gothic" charset="0"/>
                <a:cs typeface="Century Gothic" charset="0"/>
              </a:rPr>
              <a:t>Annexe : Cadre législatif (suite)</a:t>
            </a:r>
            <a:endParaRPr lang="fr-FR" altLang="en-US" b="1" dirty="0">
              <a:solidFill>
                <a:srgbClr val="31708D"/>
              </a:solidFill>
              <a:latin typeface="Century Gothic" charset="0"/>
              <a:ea typeface="Century Gothic" charset="0"/>
              <a:cs typeface="Century Gothic" charset="0"/>
            </a:endParaRPr>
          </a:p>
        </p:txBody>
      </p:sp>
      <p:sp>
        <p:nvSpPr>
          <p:cNvPr id="4102" name="Rectangle 5"/>
          <p:cNvSpPr>
            <a:spLocks noGrp="1" noChangeArrowheads="1"/>
          </p:cNvSpPr>
          <p:nvPr>
            <p:ph type="body" idx="1"/>
          </p:nvPr>
        </p:nvSpPr>
        <p:spPr bwMode="auto">
          <a:xfrm>
            <a:off x="323528" y="1556792"/>
            <a:ext cx="8229600" cy="3997225"/>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buClr>
                <a:srgbClr val="31708D"/>
              </a:buClr>
              <a:buFont typeface="Arial" charset="0"/>
              <a:buChar char="•"/>
              <a:defRPr/>
            </a:pPr>
            <a:r>
              <a:rPr lang="fr-FR" sz="2400" i="1" dirty="0" smtClean="0"/>
              <a:t>Loi sur la modernisation de la fonction publique</a:t>
            </a:r>
          </a:p>
          <a:p>
            <a:pPr eaLnBrk="1" hangingPunct="1">
              <a:buClr>
                <a:srgbClr val="31708D"/>
              </a:buClr>
              <a:buFont typeface="Arial" charset="0"/>
              <a:buChar char="•"/>
              <a:defRPr/>
            </a:pPr>
            <a:r>
              <a:rPr lang="fr-FR" sz="2400" i="1" dirty="0" smtClean="0"/>
              <a:t>Loi sur les langues officielles</a:t>
            </a:r>
          </a:p>
          <a:p>
            <a:pPr eaLnBrk="1" hangingPunct="1">
              <a:buClr>
                <a:srgbClr val="31708D"/>
              </a:buClr>
              <a:buFont typeface="Arial" charset="0"/>
              <a:buChar char="•"/>
              <a:defRPr/>
            </a:pPr>
            <a:r>
              <a:rPr lang="fr-FR" sz="2400" i="1" dirty="0" smtClean="0"/>
              <a:t>Loi sur la pension de la fonction publique</a:t>
            </a:r>
          </a:p>
          <a:p>
            <a:pPr eaLnBrk="1" hangingPunct="1">
              <a:buClr>
                <a:srgbClr val="31708D"/>
              </a:buClr>
              <a:buFont typeface="Arial" charset="0"/>
              <a:buChar char="•"/>
              <a:defRPr/>
            </a:pPr>
            <a:r>
              <a:rPr lang="fr-FR" sz="2400" i="1" dirty="0" smtClean="0"/>
              <a:t>Loi sur l’équité en matière d’emploi</a:t>
            </a:r>
          </a:p>
          <a:p>
            <a:pPr eaLnBrk="1" hangingPunct="1">
              <a:buClr>
                <a:srgbClr val="31708D"/>
              </a:buClr>
              <a:buFont typeface="Arial" charset="0"/>
              <a:buChar char="•"/>
              <a:defRPr/>
            </a:pPr>
            <a:r>
              <a:rPr lang="fr-FR" sz="2400" i="1" dirty="0" smtClean="0"/>
              <a:t>Loi canadienne sur les droits de la personne</a:t>
            </a:r>
          </a:p>
          <a:p>
            <a:pPr eaLnBrk="1" hangingPunct="1">
              <a:buClr>
                <a:srgbClr val="31708D"/>
              </a:buClr>
              <a:buFont typeface="Arial" charset="0"/>
              <a:buChar char="•"/>
              <a:defRPr/>
            </a:pPr>
            <a:r>
              <a:rPr lang="fr-FR" sz="2400" i="1" dirty="0" smtClean="0"/>
              <a:t>Loi sur la protection des fonctionnaires divulgateurs d’actes répréhensibles</a:t>
            </a:r>
          </a:p>
          <a:p>
            <a:pPr eaLnBrk="1" hangingPunct="1">
              <a:buClr>
                <a:srgbClr val="31708D"/>
              </a:buClr>
              <a:buFont typeface="Arial" charset="0"/>
              <a:buChar char="•"/>
              <a:defRPr/>
            </a:pPr>
            <a:r>
              <a:rPr lang="fr-FR" sz="2400" i="1" dirty="0" smtClean="0"/>
              <a:t>Loi sur la gestion des finances publiques</a:t>
            </a:r>
          </a:p>
          <a:p>
            <a:pPr eaLnBrk="1" hangingPunct="1">
              <a:buClr>
                <a:srgbClr val="31708D"/>
              </a:buClr>
              <a:buFont typeface="Arial" charset="0"/>
              <a:buChar char="•"/>
              <a:defRPr/>
            </a:pPr>
            <a:r>
              <a:rPr lang="fr-FR" sz="2400" i="1" dirty="0" smtClean="0"/>
              <a:t>Loi sur les relations de travail dans la fonction publique</a:t>
            </a:r>
          </a:p>
          <a:p>
            <a:pPr eaLnBrk="1" hangingPunct="1">
              <a:buClr>
                <a:srgbClr val="31708D"/>
              </a:buClr>
              <a:buFont typeface="Arial" charset="0"/>
              <a:buChar char="•"/>
              <a:defRPr/>
            </a:pPr>
            <a:r>
              <a:rPr lang="fr-FR" sz="2400" i="1" dirty="0" smtClean="0"/>
              <a:t>Loi sur l’École de la fonction publique du Canada</a:t>
            </a:r>
          </a:p>
          <a:p>
            <a:pPr eaLnBrk="1" hangingPunct="1">
              <a:buClr>
                <a:srgbClr val="31708D"/>
              </a:buClr>
              <a:buFont typeface="Arial" charset="0"/>
              <a:buChar char="•"/>
              <a:defRPr/>
            </a:pPr>
            <a:r>
              <a:rPr lang="fr-FR" sz="2400" i="1" dirty="0" smtClean="0"/>
              <a:t>Règlement canadien sur la santé et la sécurité au travail </a:t>
            </a:r>
          </a:p>
          <a:p>
            <a:pPr eaLnBrk="1" hangingPunct="1">
              <a:buClr>
                <a:srgbClr val="31708D"/>
              </a:buClr>
              <a:buFont typeface="Arial" charset="0"/>
              <a:buChar char="•"/>
              <a:defRPr/>
            </a:pPr>
            <a:r>
              <a:rPr lang="fr-FR" sz="2400" i="1" dirty="0" smtClean="0"/>
              <a:t>Conventions Collectives</a:t>
            </a:r>
          </a:p>
          <a:p>
            <a:pPr eaLnBrk="1" hangingPunct="1">
              <a:buClr>
                <a:srgbClr val="31708D"/>
              </a:buClr>
              <a:buFont typeface="Arial" charset="0"/>
              <a:buChar char="•"/>
              <a:defRPr/>
            </a:pPr>
            <a:endParaRPr lang="en-CA" sz="2400" i="1" dirty="0" smtClean="0">
              <a:solidFill>
                <a:srgbClr val="000000"/>
              </a:solidFill>
            </a:endParaRPr>
          </a:p>
        </p:txBody>
      </p:sp>
    </p:spTree>
    <p:extLst>
      <p:ext uri="{BB962C8B-B14F-4D97-AF65-F5344CB8AC3E}">
        <p14:creationId xmlns="" xmlns:p14="http://schemas.microsoft.com/office/powerpoint/2010/main" val="1076989634"/>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2</a:t>
            </a:fld>
            <a:endParaRPr lang="en-CA" altLang="en-US" dirty="0">
              <a:solidFill>
                <a:srgbClr val="414140"/>
              </a:solidFill>
            </a:endParaRPr>
          </a:p>
        </p:txBody>
      </p:sp>
      <p:sp>
        <p:nvSpPr>
          <p:cNvPr id="4101" name="Rectangle 4"/>
          <p:cNvSpPr>
            <a:spLocks noGrp="1" noChangeArrowheads="1"/>
          </p:cNvSpPr>
          <p:nvPr>
            <p:ph type="title"/>
          </p:nvPr>
        </p:nvSpPr>
        <p:spPr bwMode="auto">
          <a:xfrm>
            <a:off x="462757" y="980728"/>
            <a:ext cx="8218487"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en-CA" altLang="en-US" b="1" dirty="0" err="1" smtClean="0">
                <a:solidFill>
                  <a:srgbClr val="31708D"/>
                </a:solidFill>
                <a:latin typeface="Century Gothic" charset="0"/>
                <a:ea typeface="Century Gothic" charset="0"/>
                <a:cs typeface="Century Gothic" charset="0"/>
              </a:rPr>
              <a:t>Contexte</a:t>
            </a:r>
            <a:endParaRPr lang="en-CA" altLang="en-US" b="1" dirty="0">
              <a:solidFill>
                <a:srgbClr val="31708D"/>
              </a:solidFill>
              <a:latin typeface="Century Gothic" charset="0"/>
              <a:ea typeface="Century Gothic" charset="0"/>
              <a:cs typeface="Century Gothic" charset="0"/>
            </a:endParaRPr>
          </a:p>
        </p:txBody>
      </p:sp>
      <p:sp>
        <p:nvSpPr>
          <p:cNvPr id="4102" name="Rectangle 5"/>
          <p:cNvSpPr>
            <a:spLocks noGrp="1" noChangeArrowheads="1"/>
          </p:cNvSpPr>
          <p:nvPr>
            <p:ph type="body" idx="1"/>
          </p:nvPr>
        </p:nvSpPr>
        <p:spPr bwMode="auto">
          <a:xfrm>
            <a:off x="323528" y="1691928"/>
            <a:ext cx="8496944" cy="4761408"/>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marL="0" indent="0" eaLnBrk="1" hangingPunct="1">
              <a:buClr>
                <a:srgbClr val="31708D"/>
              </a:buClr>
              <a:buNone/>
              <a:defRPr/>
            </a:pPr>
            <a:r>
              <a:rPr lang="fr-CA" altLang="en-US" sz="2000" dirty="0" smtClean="0"/>
              <a:t>Les principes de planification et de gestion efficace des RH s'articulent autour des volets suivants :</a:t>
            </a:r>
          </a:p>
          <a:p>
            <a:pPr marL="268288" indent="-268288" eaLnBrk="1" hangingPunct="1">
              <a:spcBef>
                <a:spcPts val="1000"/>
              </a:spcBef>
              <a:buClr>
                <a:srgbClr val="31708D"/>
              </a:buClr>
              <a:defRPr/>
            </a:pPr>
            <a:r>
              <a:rPr lang="en-CA" altLang="en-US" sz="2000" dirty="0" err="1" smtClean="0"/>
              <a:t>stratégie</a:t>
            </a:r>
            <a:r>
              <a:rPr lang="en-CA" altLang="en-US" sz="2000" dirty="0" smtClean="0"/>
              <a:t> de </a:t>
            </a:r>
            <a:r>
              <a:rPr lang="en-CA" altLang="en-US" sz="2000" dirty="0" err="1" smtClean="0"/>
              <a:t>gestion</a:t>
            </a:r>
            <a:r>
              <a:rPr lang="en-CA" altLang="en-US" sz="2000" dirty="0" smtClean="0"/>
              <a:t> de RH </a:t>
            </a:r>
            <a:r>
              <a:rPr lang="en-CA" altLang="en-US" sz="2000" dirty="0" err="1" smtClean="0"/>
              <a:t>articulée</a:t>
            </a:r>
            <a:r>
              <a:rPr lang="en-CA" altLang="en-US" sz="2000" dirty="0" smtClean="0"/>
              <a:t> </a:t>
            </a:r>
            <a:r>
              <a:rPr lang="en-CA" altLang="en-US" sz="2000" dirty="0" err="1" smtClean="0"/>
              <a:t>autour</a:t>
            </a:r>
            <a:r>
              <a:rPr lang="en-CA" altLang="en-US" sz="2000" dirty="0" smtClean="0"/>
              <a:t> du </a:t>
            </a:r>
            <a:r>
              <a:rPr lang="en-CA" altLang="en-US" sz="2000" dirty="0" err="1" smtClean="0"/>
              <a:t>parcours</a:t>
            </a:r>
            <a:r>
              <a:rPr lang="en-CA" altLang="en-US" sz="2000" dirty="0" smtClean="0"/>
              <a:t> </a:t>
            </a:r>
            <a:r>
              <a:rPr lang="en-CA" altLang="en-US" sz="2000" dirty="0" err="1" smtClean="0"/>
              <a:t>professionnel</a:t>
            </a:r>
            <a:r>
              <a:rPr lang="en-CA" altLang="en-US" sz="2000" dirty="0" smtClean="0"/>
              <a:t>;</a:t>
            </a:r>
            <a:endParaRPr lang="fr-CA" altLang="en-US" sz="2000" dirty="0" smtClean="0"/>
          </a:p>
          <a:p>
            <a:pPr marL="268288" indent="-268288" eaLnBrk="1" hangingPunct="1">
              <a:spcBef>
                <a:spcPts val="1000"/>
              </a:spcBef>
              <a:buClr>
                <a:srgbClr val="31708D"/>
              </a:buClr>
              <a:defRPr/>
            </a:pPr>
            <a:r>
              <a:rPr lang="fr-CA" altLang="en-US" sz="2000" dirty="0" smtClean="0"/>
              <a:t>reconnaissance que la gestion des RH est une responsabilité partagée par l’adoption d'une structure de gouvernance où les différents les comités sont sous le leadership des experts en RH, mais composés de membres représentant les différents secteurs de l'organisme;</a:t>
            </a:r>
          </a:p>
          <a:p>
            <a:pPr marL="268288" indent="-268288" eaLnBrk="1" hangingPunct="1">
              <a:spcBef>
                <a:spcPts val="1000"/>
              </a:spcBef>
              <a:buClr>
                <a:srgbClr val="31708D"/>
              </a:buClr>
              <a:defRPr/>
            </a:pPr>
            <a:r>
              <a:rPr lang="fr-CA" sz="2000" dirty="0" smtClean="0"/>
              <a:t>intégration de la dimension des RH dans le processus de planification stratégique qui permet d'assurer une cohérence entre les objectifs stratégiques et les ressources disponibles;</a:t>
            </a:r>
            <a:endParaRPr lang="fr-CA" altLang="en-US" sz="2000" dirty="0" smtClean="0"/>
          </a:p>
          <a:p>
            <a:pPr marL="0" indent="0" eaLnBrk="1" hangingPunct="1">
              <a:buClr>
                <a:srgbClr val="31708D"/>
              </a:buClr>
              <a:buNone/>
              <a:defRPr/>
            </a:pPr>
            <a:r>
              <a:rPr lang="fr-CA" altLang="en-US" sz="2000" dirty="0" smtClean="0"/>
              <a:t>    </a:t>
            </a:r>
          </a:p>
          <a:p>
            <a:pPr eaLnBrk="1" hangingPunct="1">
              <a:buClr>
                <a:srgbClr val="31708D"/>
              </a:buClr>
              <a:buNone/>
              <a:defRPr/>
            </a:pPr>
            <a:endParaRPr lang="fr-CA" altLang="en-US" sz="2000" dirty="0" smtClean="0"/>
          </a:p>
          <a:p>
            <a:pPr eaLnBrk="1" hangingPunct="1">
              <a:buClr>
                <a:srgbClr val="31708D"/>
              </a:buClr>
              <a:buNone/>
              <a:defRPr/>
            </a:pPr>
            <a:endParaRPr lang="en-CA" altLang="en-US"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3</a:t>
            </a:fld>
            <a:endParaRPr lang="en-CA" altLang="en-US" dirty="0">
              <a:solidFill>
                <a:srgbClr val="414140"/>
              </a:solidFill>
            </a:endParaRPr>
          </a:p>
        </p:txBody>
      </p:sp>
      <p:sp>
        <p:nvSpPr>
          <p:cNvPr id="4101" name="Rectangle 4"/>
          <p:cNvSpPr>
            <a:spLocks noGrp="1" noChangeArrowheads="1"/>
          </p:cNvSpPr>
          <p:nvPr>
            <p:ph type="title"/>
          </p:nvPr>
        </p:nvSpPr>
        <p:spPr bwMode="auto">
          <a:xfrm>
            <a:off x="179512" y="764704"/>
            <a:ext cx="8218487"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en-CA" altLang="en-US" b="1" dirty="0" err="1" smtClean="0">
                <a:solidFill>
                  <a:srgbClr val="31708D"/>
                </a:solidFill>
                <a:latin typeface="Century Gothic" charset="0"/>
                <a:ea typeface="Century Gothic" charset="0"/>
                <a:cs typeface="Century Gothic" charset="0"/>
              </a:rPr>
              <a:t>Stratégie</a:t>
            </a:r>
            <a:r>
              <a:rPr lang="en-CA" altLang="en-US" b="1" dirty="0" smtClean="0">
                <a:solidFill>
                  <a:srgbClr val="31708D"/>
                </a:solidFill>
                <a:latin typeface="Century Gothic" charset="0"/>
                <a:ea typeface="Century Gothic" charset="0"/>
                <a:cs typeface="Century Gothic" charset="0"/>
              </a:rPr>
              <a:t> des </a:t>
            </a:r>
            <a:r>
              <a:rPr lang="en-CA" altLang="en-US" b="1" dirty="0" err="1" smtClean="0">
                <a:solidFill>
                  <a:srgbClr val="31708D"/>
                </a:solidFill>
                <a:latin typeface="Century Gothic" charset="0"/>
                <a:ea typeface="Century Gothic" charset="0"/>
                <a:cs typeface="Century Gothic" charset="0"/>
              </a:rPr>
              <a:t>ressources</a:t>
            </a:r>
            <a:r>
              <a:rPr lang="en-CA" altLang="en-US" b="1" dirty="0" smtClean="0">
                <a:solidFill>
                  <a:srgbClr val="31708D"/>
                </a:solidFill>
                <a:latin typeface="Century Gothic" charset="0"/>
                <a:ea typeface="Century Gothic" charset="0"/>
                <a:cs typeface="Century Gothic" charset="0"/>
              </a:rPr>
              <a:t> </a:t>
            </a:r>
            <a:r>
              <a:rPr lang="en-CA" altLang="en-US" b="1" dirty="0" err="1" smtClean="0">
                <a:solidFill>
                  <a:srgbClr val="31708D"/>
                </a:solidFill>
                <a:latin typeface="Century Gothic" charset="0"/>
                <a:ea typeface="Century Gothic" charset="0"/>
                <a:cs typeface="Century Gothic" charset="0"/>
              </a:rPr>
              <a:t>humaines</a:t>
            </a:r>
            <a:endParaRPr lang="en-CA" altLang="en-US" b="1" dirty="0">
              <a:solidFill>
                <a:srgbClr val="31708D"/>
              </a:solidFill>
              <a:latin typeface="Century Gothic" charset="0"/>
              <a:ea typeface="Century Gothic" charset="0"/>
              <a:cs typeface="Century Gothic" charset="0"/>
            </a:endParaRPr>
          </a:p>
        </p:txBody>
      </p:sp>
      <p:graphicFrame>
        <p:nvGraphicFramePr>
          <p:cNvPr id="10" name="Diagram 9"/>
          <p:cNvGraphicFramePr/>
          <p:nvPr>
            <p:extLst>
              <p:ext uri="{D42A27DB-BD31-4B8C-83A1-F6EECF244321}">
                <p14:modId xmlns="" xmlns:p14="http://schemas.microsoft.com/office/powerpoint/2010/main" val="2649933511"/>
              </p:ext>
            </p:extLst>
          </p:nvPr>
        </p:nvGraphicFramePr>
        <p:xfrm>
          <a:off x="1079613" y="1257681"/>
          <a:ext cx="7056784" cy="55892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1" name="Pentagon 10"/>
          <p:cNvSpPr/>
          <p:nvPr/>
        </p:nvSpPr>
        <p:spPr>
          <a:xfrm rot="16200000">
            <a:off x="4246855" y="1881938"/>
            <a:ext cx="722300" cy="8712968"/>
          </a:xfrm>
          <a:prstGeom prst="homePlate">
            <a:avLst>
              <a:gd name="adj" fmla="val 57102"/>
            </a:avLst>
          </a:prstGeom>
        </p:spPr>
        <p:style>
          <a:lnRef idx="0">
            <a:schemeClr val="accent5"/>
          </a:lnRef>
          <a:fillRef idx="3">
            <a:schemeClr val="accent5"/>
          </a:fillRef>
          <a:effectRef idx="3">
            <a:schemeClr val="accent5"/>
          </a:effectRef>
          <a:fontRef idx="minor">
            <a:schemeClr val="lt1"/>
          </a:fontRef>
        </p:style>
        <p:txBody>
          <a:bodyPr vert="vert" rtlCol="0" anchor="ctr"/>
          <a:lstStyle/>
          <a:p>
            <a:pPr algn="ctr"/>
            <a:r>
              <a:rPr lang="en-CA" dirty="0" smtClean="0">
                <a:solidFill>
                  <a:schemeClr val="accent1">
                    <a:lumMod val="10000"/>
                  </a:schemeClr>
                </a:solidFill>
              </a:rPr>
              <a:t>Milieu de travail </a:t>
            </a:r>
            <a:r>
              <a:rPr lang="en-CA" dirty="0" err="1" smtClean="0">
                <a:solidFill>
                  <a:schemeClr val="accent1">
                    <a:lumMod val="10000"/>
                  </a:schemeClr>
                </a:solidFill>
              </a:rPr>
              <a:t>inclusif</a:t>
            </a:r>
            <a:r>
              <a:rPr lang="en-CA" dirty="0" smtClean="0">
                <a:solidFill>
                  <a:schemeClr val="accent1">
                    <a:lumMod val="10000"/>
                  </a:schemeClr>
                </a:solidFill>
              </a:rPr>
              <a:t> et </a:t>
            </a:r>
            <a:r>
              <a:rPr lang="en-CA" dirty="0" err="1" smtClean="0">
                <a:solidFill>
                  <a:schemeClr val="accent1">
                    <a:lumMod val="10000"/>
                  </a:schemeClr>
                </a:solidFill>
              </a:rPr>
              <a:t>bilingue</a:t>
            </a:r>
            <a:endParaRPr lang="fr-CA" dirty="0">
              <a:solidFill>
                <a:schemeClr val="accent1">
                  <a:lumMod val="10000"/>
                </a:schemeClr>
              </a:solidFill>
            </a:endParaRPr>
          </a:p>
        </p:txBody>
      </p:sp>
      <p:sp>
        <p:nvSpPr>
          <p:cNvPr id="12" name="Oval 11"/>
          <p:cNvSpPr/>
          <p:nvPr/>
        </p:nvSpPr>
        <p:spPr>
          <a:xfrm>
            <a:off x="3759775" y="2708920"/>
            <a:ext cx="1696460" cy="158417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CA" sz="1600" dirty="0" smtClean="0">
                <a:solidFill>
                  <a:schemeClr val="tx1"/>
                </a:solidFill>
              </a:rPr>
              <a:t>Effectif compétent, motivé et flexible</a:t>
            </a:r>
            <a:endParaRPr lang="fr-CA" sz="1600"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1" name="Rectangle 4"/>
          <p:cNvSpPr>
            <a:spLocks noGrp="1" noChangeArrowheads="1"/>
          </p:cNvSpPr>
          <p:nvPr>
            <p:ph type="title"/>
          </p:nvPr>
        </p:nvSpPr>
        <p:spPr bwMode="auto">
          <a:xfrm>
            <a:off x="179512" y="764704"/>
            <a:ext cx="8218487"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en-CA" altLang="en-US" b="1" dirty="0" smtClean="0">
                <a:solidFill>
                  <a:srgbClr val="31708D"/>
                </a:solidFill>
                <a:latin typeface="Century Gothic" charset="0"/>
                <a:ea typeface="Century Gothic" charset="0"/>
                <a:cs typeface="Century Gothic" charset="0"/>
              </a:rPr>
              <a:t>Structure de </a:t>
            </a:r>
            <a:r>
              <a:rPr lang="en-CA" altLang="en-US" b="1" dirty="0" err="1" smtClean="0">
                <a:solidFill>
                  <a:srgbClr val="31708D"/>
                </a:solidFill>
                <a:latin typeface="Century Gothic" charset="0"/>
                <a:ea typeface="Century Gothic" charset="0"/>
                <a:cs typeface="Century Gothic" charset="0"/>
              </a:rPr>
              <a:t>gouvernance</a:t>
            </a:r>
            <a:r>
              <a:rPr lang="en-CA" altLang="en-US" b="1" dirty="0" smtClean="0">
                <a:solidFill>
                  <a:srgbClr val="31708D"/>
                </a:solidFill>
                <a:latin typeface="Century Gothic" charset="0"/>
                <a:ea typeface="Century Gothic" charset="0"/>
                <a:cs typeface="Century Gothic" charset="0"/>
              </a:rPr>
              <a:t> en RH</a:t>
            </a:r>
            <a:endParaRPr lang="en-CA" altLang="en-US" b="1" dirty="0">
              <a:solidFill>
                <a:srgbClr val="31708D"/>
              </a:solidFill>
              <a:latin typeface="Century Gothic" charset="0"/>
              <a:ea typeface="Century Gothic" charset="0"/>
              <a:cs typeface="Century Gothic" charset="0"/>
            </a:endParaRPr>
          </a:p>
        </p:txBody>
      </p:sp>
      <p:sp>
        <p:nvSpPr>
          <p:cNvPr id="9" name="Date Placeholder 3"/>
          <p:cNvSpPr txBox="1">
            <a:spLocks/>
          </p:cNvSpPr>
          <p:nvPr/>
        </p:nvSpPr>
        <p:spPr bwMode="auto">
          <a:xfrm>
            <a:off x="7451725" y="6380163"/>
            <a:ext cx="12700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A701C73-AF0E-40A9-A6A0-74E6281EB20E}" type="datetime1">
              <a:rPr kumimoji="0" lang="en-CA" altLang="en-US" sz="1200" b="0" i="0" u="none" strike="noStrike" kern="1200" cap="none" spc="0" normalizeH="0" baseline="0" noProof="0" smtClean="0">
                <a:ln>
                  <a:noFill/>
                </a:ln>
                <a:solidFill>
                  <a:schemeClr val="accent2"/>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27/09/2018</a:t>
            </a:fld>
            <a:endParaRPr kumimoji="0" lang="en-CA" altLang="en-US" sz="1200" b="0" i="0" u="none" strike="noStrike" kern="1200" cap="none" spc="0" normalizeH="0" baseline="0" noProof="0" dirty="0">
              <a:ln>
                <a:noFill/>
              </a:ln>
              <a:solidFill>
                <a:schemeClr val="accent2"/>
              </a:solidFill>
              <a:effectLst/>
              <a:uLnTx/>
              <a:uFillTx/>
              <a:latin typeface="Arial" panose="020B0604020202020204" pitchFamily="34" charset="0"/>
              <a:ea typeface="+mn-ea"/>
              <a:cs typeface="+mn-cs"/>
            </a:endParaRPr>
          </a:p>
        </p:txBody>
      </p:sp>
      <p:graphicFrame>
        <p:nvGraphicFramePr>
          <p:cNvPr id="13" name="Diagram 12"/>
          <p:cNvGraphicFramePr/>
          <p:nvPr>
            <p:extLst>
              <p:ext uri="{D42A27DB-BD31-4B8C-83A1-F6EECF244321}">
                <p14:modId xmlns="" xmlns:p14="http://schemas.microsoft.com/office/powerpoint/2010/main" val="1748220062"/>
              </p:ext>
            </p:extLst>
          </p:nvPr>
        </p:nvGraphicFramePr>
        <p:xfrm>
          <a:off x="2555776" y="119675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TextBox 13"/>
          <p:cNvSpPr txBox="1"/>
          <p:nvPr/>
        </p:nvSpPr>
        <p:spPr>
          <a:xfrm>
            <a:off x="2555776" y="4941168"/>
            <a:ext cx="1728192" cy="523220"/>
          </a:xfrm>
          <a:prstGeom prst="rect">
            <a:avLst/>
          </a:prstGeom>
          <a:gradFill flip="none" rotWithShape="1">
            <a:gsLst>
              <a:gs pos="0">
                <a:srgbClr val="4D4D4C">
                  <a:tint val="66000"/>
                  <a:satMod val="160000"/>
                </a:srgbClr>
              </a:gs>
              <a:gs pos="50000">
                <a:srgbClr val="4D4D4C">
                  <a:tint val="44500"/>
                  <a:satMod val="160000"/>
                </a:srgbClr>
              </a:gs>
              <a:gs pos="100000">
                <a:srgbClr val="4D4D4C">
                  <a:tint val="23500"/>
                  <a:satMod val="160000"/>
                </a:srgbClr>
              </a:gs>
            </a:gsLst>
            <a:path path="circle">
              <a:fillToRect l="50000" t="50000" r="50000" b="50000"/>
            </a:path>
            <a:tileRect/>
          </a:gradFill>
          <a:ln>
            <a:solidFill>
              <a:schemeClr val="bg2"/>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CA" sz="1400" dirty="0" smtClean="0">
                <a:solidFill>
                  <a:schemeClr val="tx1"/>
                </a:solidFill>
              </a:rPr>
              <a:t>Plan, attract and recruit</a:t>
            </a:r>
            <a:endParaRPr lang="fr-CA" sz="1400" dirty="0">
              <a:solidFill>
                <a:schemeClr val="tx1"/>
              </a:solidFill>
            </a:endParaRPr>
          </a:p>
        </p:txBody>
      </p:sp>
      <p:sp>
        <p:nvSpPr>
          <p:cNvPr id="15" name="TextBox 14"/>
          <p:cNvSpPr txBox="1"/>
          <p:nvPr/>
        </p:nvSpPr>
        <p:spPr>
          <a:xfrm>
            <a:off x="4716016" y="4941168"/>
            <a:ext cx="1728192" cy="523220"/>
          </a:xfrm>
          <a:prstGeom prst="rect">
            <a:avLst/>
          </a:prstGeom>
          <a:gradFill flip="none" rotWithShape="1">
            <a:gsLst>
              <a:gs pos="0">
                <a:srgbClr val="4D4D4C">
                  <a:tint val="66000"/>
                  <a:satMod val="160000"/>
                </a:srgbClr>
              </a:gs>
              <a:gs pos="50000">
                <a:srgbClr val="4D4D4C">
                  <a:tint val="44500"/>
                  <a:satMod val="160000"/>
                </a:srgbClr>
              </a:gs>
              <a:gs pos="100000">
                <a:srgbClr val="4D4D4C">
                  <a:tint val="23500"/>
                  <a:satMod val="160000"/>
                </a:srgbClr>
              </a:gs>
            </a:gsLst>
            <a:path path="circle">
              <a:fillToRect l="50000" t="50000" r="50000" b="50000"/>
            </a:path>
            <a:tileRect/>
          </a:gradFill>
          <a:ln>
            <a:solidFill>
              <a:schemeClr val="bg2"/>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CA" sz="1400" dirty="0" smtClean="0">
                <a:solidFill>
                  <a:schemeClr val="tx1"/>
                </a:solidFill>
              </a:rPr>
              <a:t>Welcome and retain</a:t>
            </a:r>
            <a:endParaRPr lang="fr-CA" sz="1400" dirty="0">
              <a:solidFill>
                <a:schemeClr val="tx1"/>
              </a:solidFill>
            </a:endParaRPr>
          </a:p>
        </p:txBody>
      </p:sp>
      <p:sp>
        <p:nvSpPr>
          <p:cNvPr id="16" name="TextBox 15"/>
          <p:cNvSpPr txBox="1"/>
          <p:nvPr/>
        </p:nvSpPr>
        <p:spPr>
          <a:xfrm>
            <a:off x="6876256" y="4941168"/>
            <a:ext cx="1728192" cy="523220"/>
          </a:xfrm>
          <a:prstGeom prst="rect">
            <a:avLst/>
          </a:prstGeom>
          <a:gradFill flip="none" rotWithShape="1">
            <a:gsLst>
              <a:gs pos="0">
                <a:srgbClr val="4D4D4C">
                  <a:tint val="66000"/>
                  <a:satMod val="160000"/>
                </a:srgbClr>
              </a:gs>
              <a:gs pos="50000">
                <a:srgbClr val="4D4D4C">
                  <a:tint val="44500"/>
                  <a:satMod val="160000"/>
                </a:srgbClr>
              </a:gs>
              <a:gs pos="100000">
                <a:srgbClr val="4D4D4C">
                  <a:tint val="23500"/>
                  <a:satMod val="160000"/>
                </a:srgbClr>
              </a:gs>
            </a:gsLst>
            <a:path path="circle">
              <a:fillToRect l="50000" t="50000" r="50000" b="50000"/>
            </a:path>
            <a:tileRect/>
          </a:gradFill>
          <a:ln>
            <a:solidFill>
              <a:schemeClr val="bg2"/>
            </a:solidFill>
          </a:ln>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CA" sz="1400" dirty="0" smtClean="0">
                <a:solidFill>
                  <a:schemeClr val="tx1"/>
                </a:solidFill>
              </a:rPr>
              <a:t>Grow, develop and support</a:t>
            </a:r>
            <a:endParaRPr lang="fr-CA" sz="1400" dirty="0">
              <a:solidFill>
                <a:schemeClr val="tx1"/>
              </a:solidFill>
            </a:endParaRPr>
          </a:p>
        </p:txBody>
      </p:sp>
      <p:sp>
        <p:nvSpPr>
          <p:cNvPr id="17" name="Left Brace 16"/>
          <p:cNvSpPr/>
          <p:nvPr/>
        </p:nvSpPr>
        <p:spPr>
          <a:xfrm>
            <a:off x="2123728" y="3933056"/>
            <a:ext cx="288032" cy="1512168"/>
          </a:xfrm>
          <a:prstGeom prst="leftBrace">
            <a:avLst/>
          </a:prstGeom>
          <a:ln w="38100">
            <a:solidFill>
              <a:srgbClr val="31708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18" name="TextBox 17"/>
          <p:cNvSpPr txBox="1"/>
          <p:nvPr/>
        </p:nvSpPr>
        <p:spPr>
          <a:xfrm>
            <a:off x="251520" y="4077072"/>
            <a:ext cx="1584176" cy="1015663"/>
          </a:xfrm>
          <a:prstGeom prst="rect">
            <a:avLst/>
          </a:prstGeom>
          <a:noFill/>
        </p:spPr>
        <p:txBody>
          <a:bodyPr wrap="square" rtlCol="0">
            <a:spAutoFit/>
          </a:bodyPr>
          <a:lstStyle/>
          <a:p>
            <a:pPr algn="ctr"/>
            <a:r>
              <a:rPr lang="en-US" sz="1500" dirty="0" err="1" smtClean="0"/>
              <a:t>Responsable</a:t>
            </a:r>
            <a:r>
              <a:rPr lang="en-US" sz="1500" dirty="0" smtClean="0"/>
              <a:t> </a:t>
            </a:r>
            <a:r>
              <a:rPr lang="en-US" sz="1500" dirty="0" err="1" smtClean="0"/>
              <a:t>d’idenfier</a:t>
            </a:r>
            <a:r>
              <a:rPr lang="en-US" sz="1500" dirty="0" smtClean="0"/>
              <a:t> le </a:t>
            </a:r>
            <a:r>
              <a:rPr lang="en-US" sz="1500" b="1" dirty="0" smtClean="0"/>
              <a:t>quoi et le </a:t>
            </a:r>
            <a:r>
              <a:rPr lang="en-US" sz="1500" b="1" dirty="0" err="1" smtClean="0"/>
              <a:t>pourquoi</a:t>
            </a:r>
            <a:endParaRPr lang="fr-CA" sz="1500" b="1" dirty="0"/>
          </a:p>
        </p:txBody>
      </p:sp>
      <p:sp>
        <p:nvSpPr>
          <p:cNvPr id="19" name="Up Arrow Callout 18"/>
          <p:cNvSpPr/>
          <p:nvPr/>
        </p:nvSpPr>
        <p:spPr>
          <a:xfrm>
            <a:off x="2555776" y="5661248"/>
            <a:ext cx="6048672" cy="936104"/>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C00000"/>
                </a:solidFill>
              </a:rPr>
              <a:t>Functional Lead</a:t>
            </a:r>
            <a:r>
              <a:rPr lang="en-US" sz="1400" dirty="0" smtClean="0">
                <a:solidFill>
                  <a:schemeClr val="tx1"/>
                </a:solidFill>
              </a:rPr>
              <a:t>: Direction des </a:t>
            </a:r>
            <a:r>
              <a:rPr lang="en-US" sz="1400" dirty="0" err="1" smtClean="0">
                <a:solidFill>
                  <a:schemeClr val="tx1"/>
                </a:solidFill>
              </a:rPr>
              <a:t>ressources</a:t>
            </a:r>
            <a:r>
              <a:rPr lang="en-US" sz="1400" dirty="0" smtClean="0">
                <a:solidFill>
                  <a:schemeClr val="tx1"/>
                </a:solidFill>
              </a:rPr>
              <a:t> </a:t>
            </a:r>
            <a:r>
              <a:rPr lang="en-US" sz="1400" dirty="0" err="1" smtClean="0">
                <a:solidFill>
                  <a:schemeClr val="tx1"/>
                </a:solidFill>
              </a:rPr>
              <a:t>humaines</a:t>
            </a:r>
            <a:r>
              <a:rPr lang="en-US" sz="1400" dirty="0" smtClean="0">
                <a:solidFill>
                  <a:schemeClr val="tx1"/>
                </a:solidFill>
              </a:rPr>
              <a:t> (avec des </a:t>
            </a:r>
            <a:r>
              <a:rPr lang="en-US" sz="1400" dirty="0" err="1" smtClean="0">
                <a:solidFill>
                  <a:schemeClr val="tx1"/>
                </a:solidFill>
              </a:rPr>
              <a:t>groupes</a:t>
            </a:r>
            <a:r>
              <a:rPr lang="en-US" sz="1400" dirty="0" smtClean="0">
                <a:solidFill>
                  <a:schemeClr val="tx1"/>
                </a:solidFill>
              </a:rPr>
              <a:t> de travail </a:t>
            </a:r>
            <a:r>
              <a:rPr lang="en-US" sz="1400" dirty="0" err="1" smtClean="0">
                <a:solidFill>
                  <a:schemeClr val="tx1"/>
                </a:solidFill>
              </a:rPr>
              <a:t>existants</a:t>
            </a:r>
            <a:r>
              <a:rPr lang="en-US" sz="1400" dirty="0" smtClean="0">
                <a:solidFill>
                  <a:schemeClr val="tx1"/>
                </a:solidFill>
              </a:rPr>
              <a:t>, des </a:t>
            </a:r>
            <a:r>
              <a:rPr lang="en-US" sz="1400" dirty="0" err="1" smtClean="0">
                <a:solidFill>
                  <a:schemeClr val="tx1"/>
                </a:solidFill>
              </a:rPr>
              <a:t>comité</a:t>
            </a:r>
            <a:r>
              <a:rPr lang="en-US" sz="1400" dirty="0" smtClean="0">
                <a:solidFill>
                  <a:schemeClr val="tx1"/>
                </a:solidFill>
              </a:rPr>
              <a:t> ad hoc et des </a:t>
            </a:r>
            <a:r>
              <a:rPr lang="en-US" sz="1400" dirty="0" err="1" smtClean="0">
                <a:solidFill>
                  <a:schemeClr val="tx1"/>
                </a:solidFill>
              </a:rPr>
              <a:t>réseaux</a:t>
            </a:r>
            <a:r>
              <a:rPr lang="en-US" sz="1400" dirty="0" smtClean="0">
                <a:solidFill>
                  <a:schemeClr val="tx1"/>
                </a:solidFill>
              </a:rPr>
              <a:t> </a:t>
            </a:r>
            <a:r>
              <a:rPr lang="en-US" sz="1400" dirty="0" err="1" smtClean="0">
                <a:solidFill>
                  <a:schemeClr val="tx1"/>
                </a:solidFill>
              </a:rPr>
              <a:t>d’employés</a:t>
            </a:r>
            <a:r>
              <a:rPr lang="en-US" sz="1400" dirty="0" smtClean="0">
                <a:solidFill>
                  <a:schemeClr val="tx1"/>
                </a:solidFill>
              </a:rPr>
              <a:t>)</a:t>
            </a:r>
            <a:endParaRPr lang="fr-CA" sz="1400" dirty="0">
              <a:solidFill>
                <a:schemeClr val="tx1"/>
              </a:solidFill>
            </a:endParaRPr>
          </a:p>
        </p:txBody>
      </p:sp>
      <p:sp>
        <p:nvSpPr>
          <p:cNvPr id="20" name="Left Brace 19"/>
          <p:cNvSpPr/>
          <p:nvPr/>
        </p:nvSpPr>
        <p:spPr>
          <a:xfrm>
            <a:off x="2123728" y="5877272"/>
            <a:ext cx="216024" cy="648072"/>
          </a:xfrm>
          <a:prstGeom prst="leftBrace">
            <a:avLst/>
          </a:prstGeom>
          <a:ln w="38100">
            <a:solidFill>
              <a:srgbClr val="31708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CA"/>
          </a:p>
        </p:txBody>
      </p:sp>
      <p:sp>
        <p:nvSpPr>
          <p:cNvPr id="21" name="TextBox 20"/>
          <p:cNvSpPr txBox="1"/>
          <p:nvPr/>
        </p:nvSpPr>
        <p:spPr>
          <a:xfrm>
            <a:off x="323528" y="5661248"/>
            <a:ext cx="1584176" cy="1015663"/>
          </a:xfrm>
          <a:prstGeom prst="rect">
            <a:avLst/>
          </a:prstGeom>
          <a:noFill/>
        </p:spPr>
        <p:txBody>
          <a:bodyPr wrap="square" rtlCol="0">
            <a:spAutoFit/>
          </a:bodyPr>
          <a:lstStyle/>
          <a:p>
            <a:pPr algn="ctr"/>
            <a:r>
              <a:rPr lang="en-US" sz="1500" dirty="0" err="1" smtClean="0"/>
              <a:t>Responsable</a:t>
            </a:r>
            <a:r>
              <a:rPr lang="en-US" sz="1500" dirty="0" smtClean="0"/>
              <a:t> </a:t>
            </a:r>
            <a:r>
              <a:rPr lang="en-US" sz="1500" dirty="0" err="1" smtClean="0"/>
              <a:t>d’indiquer</a:t>
            </a:r>
            <a:r>
              <a:rPr lang="en-US" sz="1500" dirty="0" smtClean="0"/>
              <a:t> le </a:t>
            </a:r>
            <a:r>
              <a:rPr lang="en-US" sz="1500" b="1" dirty="0" smtClean="0"/>
              <a:t>comment et </a:t>
            </a:r>
            <a:r>
              <a:rPr lang="en-US" sz="1500" b="1" dirty="0" err="1" smtClean="0"/>
              <a:t>quand</a:t>
            </a:r>
            <a:endParaRPr lang="fr-CA" sz="1500" b="1"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5</a:t>
            </a:fld>
            <a:endParaRPr lang="en-CA" altLang="en-US" dirty="0">
              <a:solidFill>
                <a:srgbClr val="414140"/>
              </a:solidFill>
            </a:endParaRPr>
          </a:p>
        </p:txBody>
      </p:sp>
      <p:sp>
        <p:nvSpPr>
          <p:cNvPr id="4101" name="Rectangle 4"/>
          <p:cNvSpPr>
            <a:spLocks noGrp="1" noChangeArrowheads="1"/>
          </p:cNvSpPr>
          <p:nvPr>
            <p:ph type="title"/>
          </p:nvPr>
        </p:nvSpPr>
        <p:spPr bwMode="auto">
          <a:xfrm>
            <a:off x="251520" y="908720"/>
            <a:ext cx="8218487"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en-CA" altLang="en-US" b="1" dirty="0" smtClean="0">
                <a:solidFill>
                  <a:srgbClr val="31708D"/>
                </a:solidFill>
                <a:latin typeface="Century Gothic" charset="0"/>
                <a:ea typeface="Century Gothic" charset="0"/>
                <a:cs typeface="Century Gothic" charset="0"/>
              </a:rPr>
              <a:t>Planification des RH</a:t>
            </a:r>
            <a:endParaRPr lang="en-CA" altLang="en-US" b="1" dirty="0">
              <a:solidFill>
                <a:srgbClr val="31708D"/>
              </a:solidFill>
              <a:latin typeface="Century Gothic" charset="0"/>
              <a:ea typeface="Century Gothic" charset="0"/>
              <a:cs typeface="Century Gothic" charset="0"/>
            </a:endParaRPr>
          </a:p>
        </p:txBody>
      </p:sp>
      <p:sp>
        <p:nvSpPr>
          <p:cNvPr id="4102" name="Rectangle 5"/>
          <p:cNvSpPr>
            <a:spLocks noGrp="1" noChangeArrowheads="1"/>
          </p:cNvSpPr>
          <p:nvPr>
            <p:ph type="body" idx="1"/>
          </p:nvPr>
        </p:nvSpPr>
        <p:spPr bwMode="auto">
          <a:xfrm>
            <a:off x="323528" y="1671522"/>
            <a:ext cx="8229600" cy="3349153"/>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marL="0" indent="0" eaLnBrk="1" hangingPunct="1">
              <a:buClr>
                <a:srgbClr val="31708D"/>
              </a:buClr>
              <a:buNone/>
              <a:defRPr/>
            </a:pPr>
            <a:r>
              <a:rPr lang="fr-FR" b="1" dirty="0" smtClean="0">
                <a:solidFill>
                  <a:schemeClr val="accent1">
                    <a:lumMod val="50000"/>
                  </a:schemeClr>
                </a:solidFill>
              </a:rPr>
              <a:t>Objectif</a:t>
            </a:r>
            <a:r>
              <a:rPr lang="fr-FR" dirty="0" smtClean="0"/>
              <a:t> : maintenir </a:t>
            </a:r>
            <a:r>
              <a:rPr lang="fr-FR" dirty="0"/>
              <a:t>un effectif représentatif de la population canadienne et suffisant pour répondre aux besoins organisationnels </a:t>
            </a:r>
            <a:r>
              <a:rPr lang="fr-FR" b="1" dirty="0"/>
              <a:t>actuels</a:t>
            </a:r>
            <a:r>
              <a:rPr lang="fr-FR" dirty="0"/>
              <a:t> et </a:t>
            </a:r>
            <a:r>
              <a:rPr lang="fr-FR" b="1" dirty="0"/>
              <a:t>futurs</a:t>
            </a:r>
            <a:r>
              <a:rPr lang="fr-FR" dirty="0"/>
              <a:t> et à tenir compte des </a:t>
            </a:r>
            <a:r>
              <a:rPr lang="fr-FR" u="sng" dirty="0"/>
              <a:t>départs prévus</a:t>
            </a:r>
            <a:r>
              <a:rPr lang="fr-FR" dirty="0"/>
              <a:t> et de la </a:t>
            </a:r>
            <a:r>
              <a:rPr lang="fr-FR" u="sng" dirty="0"/>
              <a:t>croissance projetée</a:t>
            </a:r>
            <a:r>
              <a:rPr lang="fr-FR" dirty="0"/>
              <a:t> des programmes dans </a:t>
            </a:r>
            <a:r>
              <a:rPr lang="fr-FR" dirty="0" smtClean="0"/>
              <a:t>l’avenir</a:t>
            </a:r>
          </a:p>
          <a:p>
            <a:pPr eaLnBrk="1" hangingPunct="1">
              <a:buClr>
                <a:srgbClr val="31708D"/>
              </a:buClr>
              <a:buFont typeface="Arial" charset="0"/>
              <a:buChar char="•"/>
              <a:defRPr/>
            </a:pPr>
            <a:endParaRPr lang="fr-FR" dirty="0"/>
          </a:p>
        </p:txBody>
      </p:sp>
    </p:spTree>
    <p:extLst>
      <p:ext uri="{BB962C8B-B14F-4D97-AF65-F5344CB8AC3E}">
        <p14:creationId xmlns="" xmlns:p14="http://schemas.microsoft.com/office/powerpoint/2010/main" val="10963179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6</a:t>
            </a:fld>
            <a:endParaRPr lang="en-CA" altLang="en-US" dirty="0">
              <a:solidFill>
                <a:srgbClr val="414140"/>
              </a:solidFill>
            </a:endParaRPr>
          </a:p>
        </p:txBody>
      </p:sp>
      <p:sp>
        <p:nvSpPr>
          <p:cNvPr id="4101" name="Rectangle 4"/>
          <p:cNvSpPr>
            <a:spLocks noGrp="1" noChangeArrowheads="1"/>
          </p:cNvSpPr>
          <p:nvPr>
            <p:ph type="title"/>
          </p:nvPr>
        </p:nvSpPr>
        <p:spPr bwMode="auto">
          <a:xfrm>
            <a:off x="251520" y="908720"/>
            <a:ext cx="8218487"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en-CA" altLang="en-US" b="1" dirty="0" smtClean="0">
                <a:solidFill>
                  <a:srgbClr val="31708D"/>
                </a:solidFill>
                <a:latin typeface="Century Gothic" charset="0"/>
                <a:ea typeface="Century Gothic" charset="0"/>
                <a:cs typeface="Century Gothic" charset="0"/>
              </a:rPr>
              <a:t>Planification des RH</a:t>
            </a:r>
            <a:endParaRPr lang="en-CA" altLang="en-US" b="1" dirty="0">
              <a:solidFill>
                <a:srgbClr val="31708D"/>
              </a:solidFill>
              <a:latin typeface="Century Gothic" charset="0"/>
              <a:ea typeface="Century Gothic" charset="0"/>
              <a:cs typeface="Century Gothic" charset="0"/>
            </a:endParaRPr>
          </a:p>
        </p:txBody>
      </p:sp>
      <p:sp>
        <p:nvSpPr>
          <p:cNvPr id="7" name="Pentagon 6"/>
          <p:cNvSpPr/>
          <p:nvPr/>
        </p:nvSpPr>
        <p:spPr>
          <a:xfrm rot="5400000">
            <a:off x="4067944" y="-1539552"/>
            <a:ext cx="900100" cy="7092788"/>
          </a:xfrm>
          <a:prstGeom prst="homePlate">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err="1" smtClean="0">
                <a:solidFill>
                  <a:schemeClr val="tx1"/>
                </a:solidFill>
              </a:rPr>
              <a:t>Priorités</a:t>
            </a:r>
            <a:r>
              <a:rPr lang="en-CA" dirty="0" smtClean="0">
                <a:solidFill>
                  <a:schemeClr val="tx1"/>
                </a:solidFill>
              </a:rPr>
              <a:t>  du </a:t>
            </a:r>
            <a:r>
              <a:rPr lang="en-CA" dirty="0" err="1" smtClean="0">
                <a:solidFill>
                  <a:schemeClr val="tx1"/>
                </a:solidFill>
              </a:rPr>
              <a:t>gouvernement</a:t>
            </a:r>
            <a:r>
              <a:rPr lang="en-CA" dirty="0" smtClean="0">
                <a:solidFill>
                  <a:schemeClr val="tx1"/>
                </a:solidFill>
              </a:rPr>
              <a:t> et de la </a:t>
            </a:r>
            <a:r>
              <a:rPr lang="en-CA" dirty="0" err="1" smtClean="0">
                <a:solidFill>
                  <a:schemeClr val="tx1"/>
                </a:solidFill>
              </a:rPr>
              <a:t>fonction</a:t>
            </a:r>
            <a:r>
              <a:rPr lang="en-CA" dirty="0" smtClean="0">
                <a:solidFill>
                  <a:schemeClr val="tx1"/>
                </a:solidFill>
              </a:rPr>
              <a:t> </a:t>
            </a:r>
            <a:r>
              <a:rPr lang="en-CA" dirty="0" err="1" smtClean="0">
                <a:solidFill>
                  <a:schemeClr val="tx1"/>
                </a:solidFill>
              </a:rPr>
              <a:t>publique</a:t>
            </a:r>
            <a:endParaRPr lang="fr-CA" dirty="0">
              <a:solidFill>
                <a:schemeClr val="tx1"/>
              </a:solidFill>
            </a:endParaRPr>
          </a:p>
        </p:txBody>
      </p:sp>
      <p:sp>
        <p:nvSpPr>
          <p:cNvPr id="8" name="Pentagon 7"/>
          <p:cNvSpPr/>
          <p:nvPr/>
        </p:nvSpPr>
        <p:spPr>
          <a:xfrm rot="5400000">
            <a:off x="4067944" y="-531440"/>
            <a:ext cx="900100" cy="7092788"/>
          </a:xfrm>
          <a:prstGeom prst="homePlate">
            <a:avLst/>
          </a:prstGeom>
          <a:solidFill>
            <a:schemeClr val="accent5">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err="1" smtClean="0">
                <a:solidFill>
                  <a:schemeClr val="tx1"/>
                </a:solidFill>
              </a:rPr>
              <a:t>Priorités</a:t>
            </a:r>
            <a:r>
              <a:rPr lang="en-CA" dirty="0" smtClean="0">
                <a:solidFill>
                  <a:schemeClr val="tx1"/>
                </a:solidFill>
              </a:rPr>
              <a:t> </a:t>
            </a:r>
            <a:r>
              <a:rPr lang="en-CA" dirty="0" err="1" smtClean="0">
                <a:solidFill>
                  <a:schemeClr val="tx1"/>
                </a:solidFill>
              </a:rPr>
              <a:t>stratégiques</a:t>
            </a:r>
            <a:r>
              <a:rPr lang="en-CA" dirty="0" smtClean="0">
                <a:solidFill>
                  <a:schemeClr val="tx1"/>
                </a:solidFill>
              </a:rPr>
              <a:t> et </a:t>
            </a:r>
            <a:r>
              <a:rPr lang="en-CA" dirty="0" err="1" smtClean="0">
                <a:solidFill>
                  <a:schemeClr val="tx1"/>
                </a:solidFill>
              </a:rPr>
              <a:t>opérationnelles</a:t>
            </a:r>
            <a:r>
              <a:rPr lang="en-CA" dirty="0" smtClean="0">
                <a:solidFill>
                  <a:schemeClr val="tx1"/>
                </a:solidFill>
              </a:rPr>
              <a:t> de </a:t>
            </a:r>
            <a:r>
              <a:rPr lang="en-CA" dirty="0" err="1" smtClean="0">
                <a:solidFill>
                  <a:schemeClr val="tx1"/>
                </a:solidFill>
              </a:rPr>
              <a:t>Stattistique</a:t>
            </a:r>
            <a:r>
              <a:rPr lang="en-CA" dirty="0" smtClean="0">
                <a:solidFill>
                  <a:schemeClr val="tx1"/>
                </a:solidFill>
              </a:rPr>
              <a:t> Canada</a:t>
            </a:r>
            <a:endParaRPr lang="fr-CA" dirty="0">
              <a:solidFill>
                <a:schemeClr val="tx1"/>
              </a:solidFill>
            </a:endParaRPr>
          </a:p>
        </p:txBody>
      </p:sp>
      <p:sp>
        <p:nvSpPr>
          <p:cNvPr id="9" name="Pentagon 8"/>
          <p:cNvSpPr/>
          <p:nvPr/>
        </p:nvSpPr>
        <p:spPr>
          <a:xfrm rot="5400000">
            <a:off x="4139952" y="476672"/>
            <a:ext cx="900100" cy="7092788"/>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CA" dirty="0" smtClean="0">
                <a:solidFill>
                  <a:schemeClr val="tx1"/>
                </a:solidFill>
              </a:rPr>
              <a:t>Analyse de </a:t>
            </a:r>
            <a:r>
              <a:rPr lang="en-CA" dirty="0" err="1" smtClean="0">
                <a:solidFill>
                  <a:schemeClr val="tx1"/>
                </a:solidFill>
              </a:rPr>
              <a:t>l’organisation</a:t>
            </a:r>
            <a:r>
              <a:rPr lang="en-CA" dirty="0" smtClean="0">
                <a:solidFill>
                  <a:schemeClr val="tx1"/>
                </a:solidFill>
              </a:rPr>
              <a:t> et de </a:t>
            </a:r>
            <a:r>
              <a:rPr lang="en-CA" dirty="0" err="1" smtClean="0">
                <a:solidFill>
                  <a:schemeClr val="tx1"/>
                </a:solidFill>
              </a:rPr>
              <a:t>l’effectif</a:t>
            </a:r>
            <a:endParaRPr lang="fr-CA" dirty="0">
              <a:solidFill>
                <a:schemeClr val="tx1"/>
              </a:solidFill>
            </a:endParaRPr>
          </a:p>
        </p:txBody>
      </p:sp>
      <p:sp>
        <p:nvSpPr>
          <p:cNvPr id="10" name="Pentagon 9"/>
          <p:cNvSpPr/>
          <p:nvPr/>
        </p:nvSpPr>
        <p:spPr>
          <a:xfrm rot="5400000">
            <a:off x="4139952" y="1556792"/>
            <a:ext cx="900100" cy="7092788"/>
          </a:xfrm>
          <a:prstGeom prst="homePlate">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CA" dirty="0" smtClean="0">
                <a:solidFill>
                  <a:schemeClr val="tx1"/>
                </a:solidFill>
              </a:rPr>
              <a:t>Plan intégré des activités et des ressources humaines </a:t>
            </a:r>
            <a:endParaRPr lang="fr-CA" dirty="0">
              <a:solidFill>
                <a:schemeClr val="tx1"/>
              </a:solidFill>
            </a:endParaRPr>
          </a:p>
        </p:txBody>
      </p:sp>
      <p:sp>
        <p:nvSpPr>
          <p:cNvPr id="11" name="Pentagon 10"/>
          <p:cNvSpPr/>
          <p:nvPr/>
        </p:nvSpPr>
        <p:spPr>
          <a:xfrm rot="5400000">
            <a:off x="4139952" y="2564904"/>
            <a:ext cx="900100" cy="7092788"/>
          </a:xfrm>
          <a:prstGeom prst="homePlate">
            <a:avLst/>
          </a:prstGeom>
          <a:solidFill>
            <a:schemeClr val="accent5">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CA" dirty="0" smtClean="0">
                <a:solidFill>
                  <a:schemeClr val="bg1"/>
                </a:solidFill>
              </a:rPr>
              <a:t>Plans d’action des différentes disciplines de RH</a:t>
            </a:r>
            <a:endParaRPr lang="fr-CA" dirty="0">
              <a:solidFill>
                <a:schemeClr val="bg1"/>
              </a:solidFill>
            </a:endParaRPr>
          </a:p>
        </p:txBody>
      </p:sp>
    </p:spTree>
    <p:extLst>
      <p:ext uri="{BB962C8B-B14F-4D97-AF65-F5344CB8AC3E}">
        <p14:creationId xmlns="" xmlns:p14="http://schemas.microsoft.com/office/powerpoint/2010/main" val="1096317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7</a:t>
            </a:fld>
            <a:endParaRPr lang="en-CA" altLang="en-US" dirty="0">
              <a:solidFill>
                <a:srgbClr val="414140"/>
              </a:solidFill>
            </a:endParaRPr>
          </a:p>
        </p:txBody>
      </p:sp>
      <p:sp>
        <p:nvSpPr>
          <p:cNvPr id="4101" name="Rectangle 4"/>
          <p:cNvSpPr>
            <a:spLocks noGrp="1" noChangeArrowheads="1"/>
          </p:cNvSpPr>
          <p:nvPr>
            <p:ph type="title"/>
          </p:nvPr>
        </p:nvSpPr>
        <p:spPr bwMode="auto">
          <a:xfrm>
            <a:off x="179512" y="764704"/>
            <a:ext cx="8218487"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marL="0" indent="0" eaLnBrk="1" hangingPunct="1">
              <a:buClr>
                <a:srgbClr val="31708D"/>
              </a:buClr>
              <a:buNone/>
              <a:defRPr/>
            </a:pPr>
            <a:r>
              <a:rPr lang="fr-FR" altLang="en-US" b="1" dirty="0" smtClean="0">
                <a:solidFill>
                  <a:srgbClr val="31708D"/>
                </a:solidFill>
                <a:latin typeface="Century Gothic" charset="0"/>
                <a:ea typeface="Century Gothic" charset="0"/>
                <a:cs typeface="Century Gothic" charset="0"/>
              </a:rPr>
              <a:t>Planification intégrés des activités et des ressources humaines</a:t>
            </a:r>
            <a:endParaRPr lang="en-CA" altLang="en-US" dirty="0" smtClean="0"/>
          </a:p>
        </p:txBody>
      </p:sp>
      <p:sp>
        <p:nvSpPr>
          <p:cNvPr id="4102" name="Rectangle 5"/>
          <p:cNvSpPr>
            <a:spLocks noGrp="1" noChangeArrowheads="1"/>
          </p:cNvSpPr>
          <p:nvPr>
            <p:ph type="body" idx="1"/>
          </p:nvPr>
        </p:nvSpPr>
        <p:spPr bwMode="auto">
          <a:xfrm>
            <a:off x="323528" y="1916832"/>
            <a:ext cx="4536504" cy="4608512"/>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marL="268288" indent="-268288">
              <a:buClr>
                <a:srgbClr val="31708D"/>
              </a:buClr>
              <a:buFont typeface="Arial" pitchFamily="34" charset="0"/>
              <a:buChar char="•"/>
              <a:tabLst>
                <a:tab pos="268288" algn="l"/>
              </a:tabLst>
            </a:pPr>
            <a:r>
              <a:rPr lang="fr-CA" sz="2000" dirty="0" smtClean="0"/>
              <a:t>La dimension des RH est intégrée dans le processus de planification stratégique des activités </a:t>
            </a:r>
            <a:r>
              <a:rPr lang="en-CA" sz="2000" dirty="0" smtClean="0"/>
              <a:t>de </a:t>
            </a:r>
            <a:r>
              <a:rPr lang="en-CA" sz="2000" dirty="0" err="1" smtClean="0"/>
              <a:t>l’organisme</a:t>
            </a:r>
            <a:r>
              <a:rPr lang="en-CA" sz="2000" dirty="0" smtClean="0"/>
              <a:t>.</a:t>
            </a:r>
          </a:p>
          <a:p>
            <a:pPr marL="268288" indent="-268288">
              <a:buClr>
                <a:srgbClr val="31708D"/>
              </a:buClr>
              <a:buFont typeface="Arial" pitchFamily="34" charset="0"/>
              <a:buChar char="•"/>
              <a:tabLst>
                <a:tab pos="268288" algn="l"/>
              </a:tabLst>
            </a:pPr>
            <a:endParaRPr lang="en-CA" sz="2000" dirty="0" smtClean="0"/>
          </a:p>
          <a:p>
            <a:pPr marL="268288" indent="-268288">
              <a:buClr>
                <a:srgbClr val="31708D"/>
              </a:buClr>
              <a:buFont typeface="Arial" pitchFamily="34" charset="0"/>
              <a:buChar char="•"/>
              <a:tabLst>
                <a:tab pos="268288" algn="l"/>
              </a:tabLst>
            </a:pPr>
            <a:r>
              <a:rPr lang="fr-CA" sz="2000" dirty="0" smtClean="0"/>
              <a:t>Dans ce sens, l'élaboration et la mise en œuvre du </a:t>
            </a:r>
            <a:r>
              <a:rPr lang="fr-CA" sz="2000" i="1" dirty="0" smtClean="0"/>
              <a:t>Plan intégré des activités et des ressources humaines</a:t>
            </a:r>
            <a:r>
              <a:rPr lang="fr-CA" sz="2000" dirty="0" smtClean="0"/>
              <a:t> établi collectivement sur trois ans et révisé chaque année, appuient l'esprit de vision stratégique à long terme avec l'aspect pragmatique et l'accès sur les résultats du court terme.</a:t>
            </a:r>
            <a:endParaRPr lang="en-CA" sz="2000" dirty="0" smtClean="0"/>
          </a:p>
          <a:p>
            <a:pPr marL="0" indent="0">
              <a:buClr>
                <a:srgbClr val="31708D"/>
              </a:buClr>
              <a:buNone/>
            </a:pPr>
            <a:endParaRPr lang="en-CA" sz="2000" dirty="0" smtClean="0"/>
          </a:p>
          <a:p>
            <a:pPr>
              <a:buNone/>
            </a:pPr>
            <a:endParaRPr lang="fr-CA" sz="2000" dirty="0" smtClean="0"/>
          </a:p>
          <a:p>
            <a:pPr eaLnBrk="1" hangingPunct="1">
              <a:buClr>
                <a:srgbClr val="31708D"/>
              </a:buClr>
              <a:buFont typeface="Arial" charset="0"/>
              <a:buChar char="•"/>
              <a:defRPr/>
            </a:pPr>
            <a:endParaRPr lang="en-CA" altLang="en-US" sz="2000" dirty="0" smtClean="0"/>
          </a:p>
        </p:txBody>
      </p:sp>
      <p:sp>
        <p:nvSpPr>
          <p:cNvPr id="7" name="Rounded Rectangle 6"/>
          <p:cNvSpPr/>
          <p:nvPr/>
        </p:nvSpPr>
        <p:spPr>
          <a:xfrm>
            <a:off x="5724128" y="1484784"/>
            <a:ext cx="2736304" cy="1008112"/>
          </a:xfrm>
          <a:prstGeom prst="roundRect">
            <a:avLst/>
          </a:prstGeom>
          <a:solidFill>
            <a:schemeClr val="accent5"/>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Dimension RH</a:t>
            </a:r>
            <a:endParaRPr lang="fr-CA" dirty="0">
              <a:solidFill>
                <a:schemeClr val="tx1"/>
              </a:solidFill>
            </a:endParaRPr>
          </a:p>
        </p:txBody>
      </p:sp>
      <p:sp>
        <p:nvSpPr>
          <p:cNvPr id="8" name="Rounded Rectangle 7"/>
          <p:cNvSpPr/>
          <p:nvPr/>
        </p:nvSpPr>
        <p:spPr>
          <a:xfrm>
            <a:off x="5724128" y="3501008"/>
            <a:ext cx="2736304" cy="1008112"/>
          </a:xfrm>
          <a:prstGeom prst="roundRect">
            <a:avLst/>
          </a:prstGeom>
          <a:solidFill>
            <a:schemeClr val="accent5"/>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err="1" smtClean="0">
                <a:solidFill>
                  <a:schemeClr val="tx1"/>
                </a:solidFill>
              </a:rPr>
              <a:t>Planification</a:t>
            </a:r>
            <a:r>
              <a:rPr lang="en-CA" dirty="0" smtClean="0">
                <a:solidFill>
                  <a:schemeClr val="tx1"/>
                </a:solidFill>
              </a:rPr>
              <a:t> </a:t>
            </a:r>
            <a:r>
              <a:rPr lang="en-CA" dirty="0" err="1" smtClean="0">
                <a:solidFill>
                  <a:schemeClr val="tx1"/>
                </a:solidFill>
              </a:rPr>
              <a:t>stratégique</a:t>
            </a:r>
            <a:r>
              <a:rPr lang="en-CA" dirty="0" smtClean="0">
                <a:solidFill>
                  <a:schemeClr val="tx1"/>
                </a:solidFill>
              </a:rPr>
              <a:t> des </a:t>
            </a:r>
            <a:r>
              <a:rPr lang="en-CA" dirty="0" err="1" smtClean="0">
                <a:solidFill>
                  <a:schemeClr val="tx1"/>
                </a:solidFill>
              </a:rPr>
              <a:t>activités</a:t>
            </a:r>
            <a:endParaRPr lang="en-CA" dirty="0" smtClean="0">
              <a:solidFill>
                <a:schemeClr val="tx1"/>
              </a:solidFill>
            </a:endParaRPr>
          </a:p>
        </p:txBody>
      </p:sp>
      <p:sp>
        <p:nvSpPr>
          <p:cNvPr id="9" name="Rounded Rectangle 8"/>
          <p:cNvSpPr/>
          <p:nvPr/>
        </p:nvSpPr>
        <p:spPr>
          <a:xfrm>
            <a:off x="5724128" y="5301208"/>
            <a:ext cx="2736304" cy="1008112"/>
          </a:xfrm>
          <a:prstGeom prst="roundRect">
            <a:avLst/>
          </a:prstGeom>
          <a:solidFill>
            <a:schemeClr val="accent5"/>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r-CA" dirty="0" smtClean="0">
                <a:solidFill>
                  <a:schemeClr val="tx1"/>
                </a:solidFill>
              </a:rPr>
              <a:t>Plan intégré des activités et des ressources humaines </a:t>
            </a:r>
            <a:endParaRPr lang="fr-CA" dirty="0">
              <a:solidFill>
                <a:schemeClr val="tx1"/>
              </a:solidFill>
            </a:endParaRPr>
          </a:p>
        </p:txBody>
      </p:sp>
      <p:sp>
        <p:nvSpPr>
          <p:cNvPr id="11" name="Plus 10"/>
          <p:cNvSpPr/>
          <p:nvPr/>
        </p:nvSpPr>
        <p:spPr>
          <a:xfrm>
            <a:off x="6588224" y="2636912"/>
            <a:ext cx="720080" cy="792088"/>
          </a:xfrm>
          <a:prstGeom prst="mathPlus">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2" name="Equal 11"/>
          <p:cNvSpPr/>
          <p:nvPr/>
        </p:nvSpPr>
        <p:spPr>
          <a:xfrm>
            <a:off x="6588224" y="4725144"/>
            <a:ext cx="648072" cy="504056"/>
          </a:xfrm>
          <a:prstGeom prst="mathEqual">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tx1"/>
              </a:solidFill>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8</a:t>
            </a:fld>
            <a:endParaRPr lang="en-CA" altLang="en-US" dirty="0">
              <a:solidFill>
                <a:srgbClr val="414140"/>
              </a:solidFill>
            </a:endParaRPr>
          </a:p>
        </p:txBody>
      </p:sp>
      <p:sp>
        <p:nvSpPr>
          <p:cNvPr id="4101" name="Rectangle 4"/>
          <p:cNvSpPr>
            <a:spLocks noGrp="1" noChangeArrowheads="1"/>
          </p:cNvSpPr>
          <p:nvPr>
            <p:ph type="title"/>
          </p:nvPr>
        </p:nvSpPr>
        <p:spPr bwMode="auto">
          <a:xfrm>
            <a:off x="323528" y="836712"/>
            <a:ext cx="8357715"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fr-FR" altLang="en-US" b="1" dirty="0">
                <a:solidFill>
                  <a:srgbClr val="31708D"/>
                </a:solidFill>
                <a:latin typeface="Century Gothic" charset="0"/>
                <a:ea typeface="Century Gothic" charset="0"/>
                <a:cs typeface="Century Gothic" charset="0"/>
              </a:rPr>
              <a:t>Plan </a:t>
            </a:r>
            <a:r>
              <a:rPr lang="fr-FR" altLang="en-US" b="1" dirty="0" smtClean="0">
                <a:solidFill>
                  <a:srgbClr val="31708D"/>
                </a:solidFill>
                <a:latin typeface="Century Gothic" charset="0"/>
                <a:ea typeface="Century Gothic" charset="0"/>
                <a:cs typeface="Century Gothic" charset="0"/>
              </a:rPr>
              <a:t>intégré </a:t>
            </a:r>
            <a:r>
              <a:rPr lang="fr-FR" altLang="en-US" b="1" dirty="0">
                <a:solidFill>
                  <a:srgbClr val="31708D"/>
                </a:solidFill>
                <a:latin typeface="Century Gothic" charset="0"/>
                <a:ea typeface="Century Gothic" charset="0"/>
                <a:cs typeface="Century Gothic" charset="0"/>
              </a:rPr>
              <a:t>des </a:t>
            </a:r>
            <a:r>
              <a:rPr lang="fr-FR" altLang="en-US" b="1" dirty="0" smtClean="0">
                <a:solidFill>
                  <a:srgbClr val="31708D"/>
                </a:solidFill>
                <a:latin typeface="Century Gothic" charset="0"/>
                <a:ea typeface="Century Gothic" charset="0"/>
                <a:cs typeface="Century Gothic" charset="0"/>
              </a:rPr>
              <a:t>activités </a:t>
            </a:r>
            <a:r>
              <a:rPr lang="fr-FR" altLang="en-US" b="1" dirty="0">
                <a:solidFill>
                  <a:srgbClr val="31708D"/>
                </a:solidFill>
                <a:latin typeface="Century Gothic" charset="0"/>
                <a:ea typeface="Century Gothic" charset="0"/>
                <a:cs typeface="Century Gothic" charset="0"/>
              </a:rPr>
              <a:t>et des </a:t>
            </a:r>
            <a:r>
              <a:rPr lang="fr-FR" altLang="en-US" b="1" dirty="0" smtClean="0">
                <a:solidFill>
                  <a:srgbClr val="31708D"/>
                </a:solidFill>
                <a:latin typeface="Century Gothic" charset="0"/>
                <a:ea typeface="Century Gothic" charset="0"/>
                <a:cs typeface="Century Gothic" charset="0"/>
              </a:rPr>
              <a:t>ressources </a:t>
            </a:r>
            <a:r>
              <a:rPr lang="fr-FR" altLang="en-US" b="1" dirty="0">
                <a:solidFill>
                  <a:srgbClr val="31708D"/>
                </a:solidFill>
                <a:latin typeface="Century Gothic" charset="0"/>
                <a:ea typeface="Century Gothic" charset="0"/>
                <a:cs typeface="Century Gothic" charset="0"/>
              </a:rPr>
              <a:t>h</a:t>
            </a:r>
            <a:r>
              <a:rPr lang="fr-FR" altLang="en-US" b="1" dirty="0" smtClean="0">
                <a:solidFill>
                  <a:srgbClr val="31708D"/>
                </a:solidFill>
                <a:latin typeface="Century Gothic" charset="0"/>
                <a:ea typeface="Century Gothic" charset="0"/>
                <a:cs typeface="Century Gothic" charset="0"/>
              </a:rPr>
              <a:t>umaines </a:t>
            </a:r>
            <a:r>
              <a:rPr lang="fr-FR" altLang="en-US" b="1" dirty="0">
                <a:solidFill>
                  <a:srgbClr val="31708D"/>
                </a:solidFill>
                <a:latin typeface="Century Gothic" charset="0"/>
                <a:ea typeface="Century Gothic" charset="0"/>
                <a:cs typeface="Century Gothic" charset="0"/>
              </a:rPr>
              <a:t>(PIARH)</a:t>
            </a:r>
          </a:p>
        </p:txBody>
      </p:sp>
      <p:sp>
        <p:nvSpPr>
          <p:cNvPr id="4102" name="Rectangle 5"/>
          <p:cNvSpPr>
            <a:spLocks noGrp="1" noChangeArrowheads="1"/>
          </p:cNvSpPr>
          <p:nvPr>
            <p:ph type="body" idx="1"/>
          </p:nvPr>
        </p:nvSpPr>
        <p:spPr bwMode="auto">
          <a:xfrm>
            <a:off x="323528" y="2060848"/>
            <a:ext cx="8229600" cy="3493169"/>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buClr>
                <a:srgbClr val="31708D"/>
              </a:buClr>
              <a:buFont typeface="Arial" charset="0"/>
              <a:buChar char="•"/>
              <a:defRPr/>
            </a:pPr>
            <a:r>
              <a:rPr lang="fr-FR" sz="2400" dirty="0" smtClean="0"/>
              <a:t>Cycle de 3 ans avec mise à jour annuelle</a:t>
            </a:r>
          </a:p>
          <a:p>
            <a:pPr eaLnBrk="1" hangingPunct="1">
              <a:buClr>
                <a:srgbClr val="31708D"/>
              </a:buClr>
              <a:buFont typeface="Arial" charset="0"/>
              <a:buChar char="•"/>
              <a:defRPr/>
            </a:pPr>
            <a:r>
              <a:rPr lang="fr-FR" sz="2400" dirty="0" smtClean="0"/>
              <a:t>Complémente le Plan d’entreprise et le Rapport sur les plans et les priorités</a:t>
            </a:r>
          </a:p>
          <a:p>
            <a:pPr eaLnBrk="1" hangingPunct="1">
              <a:buClr>
                <a:srgbClr val="31708D"/>
              </a:buClr>
              <a:buFont typeface="Arial" charset="0"/>
              <a:buChar char="•"/>
              <a:defRPr/>
            </a:pPr>
            <a:r>
              <a:rPr lang="fr-FR" sz="2400" dirty="0" smtClean="0"/>
              <a:t>Appui </a:t>
            </a:r>
            <a:r>
              <a:rPr lang="fr-CA" sz="2400" dirty="0" smtClean="0"/>
              <a:t>l 'esprit de vision stratégique à long terme avec l'aspect pragmatique et l'accès sur les résultats du court terme</a:t>
            </a:r>
            <a:endParaRPr lang="fr-FR" altLang="en-US" sz="2400" dirty="0"/>
          </a:p>
          <a:p>
            <a:pPr eaLnBrk="1" hangingPunct="1">
              <a:buClr>
                <a:srgbClr val="31708D"/>
              </a:buClr>
              <a:buFont typeface="Arial" charset="0"/>
              <a:buChar char="•"/>
              <a:defRPr/>
            </a:pPr>
            <a:r>
              <a:rPr lang="fr-FR" sz="2400" dirty="0" smtClean="0"/>
              <a:t>État </a:t>
            </a:r>
            <a:r>
              <a:rPr lang="fr-FR" sz="2400" dirty="0"/>
              <a:t>des priorités en matière </a:t>
            </a:r>
            <a:r>
              <a:rPr lang="fr-FR" sz="2400" dirty="0" smtClean="0"/>
              <a:t>de </a:t>
            </a:r>
            <a:r>
              <a:rPr lang="fr-CA" sz="2400" u="sng" dirty="0" smtClean="0"/>
              <a:t>dotation interne et externe</a:t>
            </a:r>
            <a:r>
              <a:rPr lang="fr-CA" sz="2400" dirty="0" smtClean="0"/>
              <a:t>, de </a:t>
            </a:r>
            <a:r>
              <a:rPr lang="fr-CA" sz="2400" u="sng" dirty="0" smtClean="0"/>
              <a:t>perfectionnement de l'effectif </a:t>
            </a:r>
            <a:r>
              <a:rPr lang="fr-CA" sz="2400" dirty="0" smtClean="0"/>
              <a:t>et des </a:t>
            </a:r>
            <a:r>
              <a:rPr lang="fr-CA" sz="2400" u="sng" dirty="0" smtClean="0"/>
              <a:t>améliorations des services des RH </a:t>
            </a:r>
            <a:r>
              <a:rPr lang="fr-FR" sz="2400" dirty="0" smtClean="0"/>
              <a:t>de </a:t>
            </a:r>
            <a:r>
              <a:rPr lang="fr-FR" sz="2400" dirty="0"/>
              <a:t>Statistique </a:t>
            </a:r>
            <a:r>
              <a:rPr lang="fr-FR" sz="2400" dirty="0" smtClean="0"/>
              <a:t>Canada visant à s’assurer que l’organisme respecte ses objectifs opérationnels</a:t>
            </a:r>
            <a:endParaRPr lang="en-CA" altLang="en-US" sz="2400" dirty="0"/>
          </a:p>
        </p:txBody>
      </p:sp>
    </p:spTree>
    <p:extLst>
      <p:ext uri="{BB962C8B-B14F-4D97-AF65-F5344CB8AC3E}">
        <p14:creationId xmlns="" xmlns:p14="http://schemas.microsoft.com/office/powerpoint/2010/main" val="1076989634"/>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DACBB64E-E9CD-C24C-907F-601F05A765D8}" type="datetime1">
              <a:rPr lang="en-CA" altLang="en-US">
                <a:solidFill>
                  <a:srgbClr val="414140"/>
                </a:solidFill>
              </a:rPr>
              <a:pPr>
                <a:defRPr/>
              </a:pPr>
              <a:t>27/09/2018</a:t>
            </a:fld>
            <a:endParaRPr lang="en-CA" altLang="en-US" dirty="0">
              <a:solidFill>
                <a:srgbClr val="414140"/>
              </a:solidFill>
            </a:endParaRPr>
          </a:p>
        </p:txBody>
      </p:sp>
      <p:sp>
        <p:nvSpPr>
          <p:cNvPr id="4100" name="Slide Number Placeholder 5"/>
          <p:cNvSpPr>
            <a:spLocks noGrp="1"/>
          </p:cNvSpPr>
          <p:nvPr>
            <p:ph type="sldNum" sz="quarter" idx="12"/>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fld id="{6A515E56-59AC-4440-910A-BCF59923FF9B}" type="slidenum">
              <a:rPr lang="en-CA" altLang="en-US">
                <a:solidFill>
                  <a:srgbClr val="414140"/>
                </a:solidFill>
              </a:rPr>
              <a:pPr>
                <a:defRPr/>
              </a:pPr>
              <a:t>9</a:t>
            </a:fld>
            <a:endParaRPr lang="en-CA" altLang="en-US" dirty="0">
              <a:solidFill>
                <a:srgbClr val="414140"/>
              </a:solidFill>
            </a:endParaRPr>
          </a:p>
        </p:txBody>
      </p:sp>
      <p:sp>
        <p:nvSpPr>
          <p:cNvPr id="4101" name="Rectangle 4"/>
          <p:cNvSpPr>
            <a:spLocks noGrp="1" noChangeArrowheads="1"/>
          </p:cNvSpPr>
          <p:nvPr>
            <p:ph type="title"/>
          </p:nvPr>
        </p:nvSpPr>
        <p:spPr bwMode="auto">
          <a:xfrm>
            <a:off x="251520" y="836712"/>
            <a:ext cx="8712968" cy="7112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defRPr/>
            </a:pPr>
            <a:r>
              <a:rPr lang="en-CA" altLang="en-US" b="1" dirty="0" err="1" smtClean="0">
                <a:solidFill>
                  <a:srgbClr val="31708D"/>
                </a:solidFill>
                <a:latin typeface="Century Gothic" charset="0"/>
                <a:ea typeface="Century Gothic" charset="0"/>
                <a:cs typeface="Century Gothic" charset="0"/>
              </a:rPr>
              <a:t>Planification</a:t>
            </a:r>
            <a:r>
              <a:rPr lang="en-CA" altLang="en-US" b="1" dirty="0" smtClean="0">
                <a:solidFill>
                  <a:srgbClr val="31708D"/>
                </a:solidFill>
                <a:latin typeface="Century Gothic" charset="0"/>
                <a:ea typeface="Century Gothic" charset="0"/>
                <a:cs typeface="Century Gothic" charset="0"/>
              </a:rPr>
              <a:t> des </a:t>
            </a:r>
            <a:r>
              <a:rPr lang="en-CA" altLang="en-US" b="1" dirty="0" err="1" smtClean="0">
                <a:solidFill>
                  <a:srgbClr val="31708D"/>
                </a:solidFill>
                <a:latin typeface="Century Gothic" charset="0"/>
                <a:ea typeface="Century Gothic" charset="0"/>
                <a:cs typeface="Century Gothic" charset="0"/>
              </a:rPr>
              <a:t>besoins</a:t>
            </a:r>
            <a:r>
              <a:rPr lang="en-CA" altLang="en-US" b="1" dirty="0" smtClean="0">
                <a:solidFill>
                  <a:srgbClr val="31708D"/>
                </a:solidFill>
                <a:latin typeface="Century Gothic" charset="0"/>
                <a:ea typeface="Century Gothic" charset="0"/>
                <a:cs typeface="Century Gothic" charset="0"/>
              </a:rPr>
              <a:t> en </a:t>
            </a:r>
            <a:r>
              <a:rPr lang="en-CA" altLang="en-US" b="1" dirty="0" err="1" smtClean="0">
                <a:solidFill>
                  <a:srgbClr val="31708D"/>
                </a:solidFill>
                <a:latin typeface="Century Gothic" charset="0"/>
                <a:ea typeface="Century Gothic" charset="0"/>
                <a:cs typeface="Century Gothic" charset="0"/>
              </a:rPr>
              <a:t>dotation</a:t>
            </a:r>
            <a:endParaRPr lang="en-CA" altLang="en-US" b="1" dirty="0">
              <a:solidFill>
                <a:srgbClr val="31708D"/>
              </a:solidFill>
              <a:latin typeface="Century Gothic" charset="0"/>
              <a:ea typeface="Century Gothic" charset="0"/>
              <a:cs typeface="Century Gothic" charset="0"/>
            </a:endParaRPr>
          </a:p>
        </p:txBody>
      </p:sp>
      <p:sp>
        <p:nvSpPr>
          <p:cNvPr id="4102" name="Rectangle 5"/>
          <p:cNvSpPr>
            <a:spLocks noGrp="1" noChangeArrowheads="1"/>
          </p:cNvSpPr>
          <p:nvPr>
            <p:ph type="body" idx="1"/>
          </p:nvPr>
        </p:nvSpPr>
        <p:spPr bwMode="auto">
          <a:xfrm>
            <a:off x="323528" y="1671522"/>
            <a:ext cx="8496944" cy="4853822"/>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eaLnBrk="1" hangingPunct="1">
              <a:spcAft>
                <a:spcPts val="600"/>
              </a:spcAft>
              <a:buClr>
                <a:srgbClr val="31708D"/>
              </a:buClr>
              <a:buFont typeface="Arial" charset="0"/>
              <a:buChar char="•"/>
              <a:defRPr/>
            </a:pPr>
            <a:r>
              <a:rPr lang="en-US" sz="2400" dirty="0" smtClean="0">
                <a:solidFill>
                  <a:srgbClr val="C00000"/>
                </a:solidFill>
              </a:rPr>
              <a:t>Business objectives and priorities drive an analysis of existing/predicted skill and expertise needs</a:t>
            </a:r>
          </a:p>
          <a:p>
            <a:pPr marL="342900" lvl="1" indent="-342900" eaLnBrk="1" hangingPunct="1">
              <a:spcAft>
                <a:spcPts val="600"/>
              </a:spcAft>
              <a:buClr>
                <a:srgbClr val="31708D"/>
              </a:buClr>
              <a:buFont typeface="Arial" charset="0"/>
              <a:buChar char="•"/>
              <a:defRPr/>
            </a:pPr>
            <a:r>
              <a:rPr lang="en-CA" dirty="0" smtClean="0">
                <a:solidFill>
                  <a:srgbClr val="C00000"/>
                </a:solidFill>
              </a:rPr>
              <a:t>Demographic analysis based on simulation model to assess convergence between needs and current workforce</a:t>
            </a:r>
            <a:endParaRPr lang="fr-FR" sz="2400" dirty="0" smtClean="0">
              <a:solidFill>
                <a:srgbClr val="C00000"/>
              </a:solidFill>
            </a:endParaRPr>
          </a:p>
          <a:p>
            <a:pPr lvl="1" eaLnBrk="1" hangingPunct="1">
              <a:spcBef>
                <a:spcPts val="600"/>
              </a:spcBef>
              <a:buClr>
                <a:srgbClr val="31708D"/>
              </a:buClr>
              <a:buFont typeface="Arial" charset="0"/>
              <a:buChar char="•"/>
              <a:defRPr/>
            </a:pPr>
            <a:r>
              <a:rPr lang="fr-FR" sz="2000" dirty="0" smtClean="0"/>
              <a:t>Simulation de l’effectif </a:t>
            </a:r>
            <a:r>
              <a:rPr lang="fr-FR" sz="2000" b="1" dirty="0" smtClean="0"/>
              <a:t>futur</a:t>
            </a:r>
            <a:r>
              <a:rPr lang="fr-FR" sz="2000" dirty="0" smtClean="0"/>
              <a:t> sur des périodes de 3 ans : </a:t>
            </a:r>
            <a:r>
              <a:rPr lang="fr-FR" sz="2000" u="sng" dirty="0" smtClean="0"/>
              <a:t>retraites</a:t>
            </a:r>
            <a:r>
              <a:rPr lang="fr-FR" sz="2000" dirty="0" smtClean="0"/>
              <a:t>, </a:t>
            </a:r>
            <a:r>
              <a:rPr lang="fr-FR" sz="2000" u="sng" dirty="0" smtClean="0"/>
              <a:t>promotions</a:t>
            </a:r>
            <a:r>
              <a:rPr lang="fr-FR" sz="2000" dirty="0" smtClean="0"/>
              <a:t>, </a:t>
            </a:r>
            <a:r>
              <a:rPr lang="fr-FR" sz="2000" u="sng" dirty="0" smtClean="0"/>
              <a:t>autres séparations</a:t>
            </a:r>
          </a:p>
          <a:p>
            <a:pPr lvl="1" eaLnBrk="1" hangingPunct="1">
              <a:buClr>
                <a:srgbClr val="31708D"/>
              </a:buClr>
              <a:buFont typeface="Arial" charset="0"/>
              <a:buChar char="•"/>
              <a:defRPr/>
            </a:pPr>
            <a:endParaRPr lang="fr-FR" sz="2000" dirty="0" smtClean="0"/>
          </a:p>
          <a:p>
            <a:pPr lvl="1" eaLnBrk="1" hangingPunct="1">
              <a:buClr>
                <a:srgbClr val="31708D"/>
              </a:buClr>
              <a:buFont typeface="Arial" charset="0"/>
              <a:buChar char="•"/>
              <a:defRPr/>
            </a:pPr>
            <a:r>
              <a:rPr lang="fr-FR" sz="2000" dirty="0" smtClean="0"/>
              <a:t>Élaboration du modèle : </a:t>
            </a:r>
            <a:r>
              <a:rPr lang="fr-FR" sz="2000" dirty="0" smtClean="0">
                <a:effectLst>
                  <a:outerShdw blurRad="38100" dist="38100" dir="2700000" algn="tl">
                    <a:srgbClr val="000000">
                      <a:alpha val="43137"/>
                    </a:srgbClr>
                  </a:outerShdw>
                </a:effectLst>
              </a:rPr>
              <a:t>Régression logistique et analyse de survie </a:t>
            </a:r>
            <a:r>
              <a:rPr lang="fr-FR" sz="2000" dirty="0" smtClean="0"/>
              <a:t>(Historique de 10 ans) en considérant l’âge, le nombre d’années de service (Éligibilité à la retraite), le groupe occupationnel et niveau, le sexe, la langue officielle  et la diversité</a:t>
            </a:r>
          </a:p>
          <a:p>
            <a:pPr eaLnBrk="1" hangingPunct="1">
              <a:buClr>
                <a:srgbClr val="31708D"/>
              </a:buClr>
              <a:buFont typeface="Arial" charset="0"/>
              <a:buChar char="•"/>
              <a:defRPr/>
            </a:pPr>
            <a:endParaRPr lang="fr-FR" sz="2400" dirty="0" smtClean="0"/>
          </a:p>
          <a:p>
            <a:pPr lvl="1" eaLnBrk="1" hangingPunct="1">
              <a:buClr>
                <a:srgbClr val="31708D"/>
              </a:buClr>
              <a:buFont typeface="Arial" charset="0"/>
              <a:buChar char="•"/>
              <a:defRPr/>
            </a:pPr>
            <a:endParaRPr lang="fr-FR" dirty="0" smtClean="0"/>
          </a:p>
        </p:txBody>
      </p:sp>
    </p:spTree>
    <p:extLst>
      <p:ext uri="{BB962C8B-B14F-4D97-AF65-F5344CB8AC3E}">
        <p14:creationId xmlns="" xmlns:p14="http://schemas.microsoft.com/office/powerpoint/2010/main" val="391946630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ca8c13b6-f3a3-4fe9-9838-be9f2f1cfc17"/>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DISS-DIFF-Eng Template</Template>
  <TotalTime>6958</TotalTime>
  <Words>1588</Words>
  <Application>Microsoft Office PowerPoint</Application>
  <PresentationFormat>Affichage à l'écran (4:3)</PresentationFormat>
  <Paragraphs>156</Paragraphs>
  <Slides>12</Slides>
  <Notes>11</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Default Design</vt:lpstr>
      <vt:lpstr>Diapositive 1</vt:lpstr>
      <vt:lpstr>Contexte</vt:lpstr>
      <vt:lpstr>Stratégie des ressources humaines</vt:lpstr>
      <vt:lpstr>Structure de gouvernance en RH</vt:lpstr>
      <vt:lpstr>Planification des RH</vt:lpstr>
      <vt:lpstr>Planification des RH</vt:lpstr>
      <vt:lpstr>Planification intégrés des activités et des ressources humaines</vt:lpstr>
      <vt:lpstr>Plan intégré des activités et des ressources humaines (PIARH)</vt:lpstr>
      <vt:lpstr>Planification des besoins en dotation</vt:lpstr>
      <vt:lpstr>Questions</vt:lpstr>
      <vt:lpstr>Annexe : Cadre législatif</vt:lpstr>
      <vt:lpstr>Annexe : Cadre législatif (suite)</vt:lpstr>
    </vt:vector>
  </TitlesOfParts>
  <Company>STC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phnguema</cp:lastModifiedBy>
  <cp:revision>266</cp:revision>
  <cp:lastPrinted>2017-02-14T20:42:19Z</cp:lastPrinted>
  <dcterms:created xsi:type="dcterms:W3CDTF">2008-07-17T14:58:13Z</dcterms:created>
  <dcterms:modified xsi:type="dcterms:W3CDTF">2018-09-27T09:17:21Z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1590764510</vt:i4>
  </property>
  <property fmtid="{D5CDD505-2E9C-101B-9397-08002B2CF9AE}" pid="3" name="_NewReviewCycle">
    <vt:lpwstr/>
  </property>
  <property fmtid="{D5CDD505-2E9C-101B-9397-08002B2CF9AE}" pid="4" name="_EmailSubject">
    <vt:lpwstr>pres pour abidjan</vt:lpwstr>
  </property>
  <property fmtid="{D5CDD505-2E9C-101B-9397-08002B2CF9AE}" pid="5" name="_AuthorEmail">
    <vt:lpwstr>michelle-sophie.roberge@canada.ca</vt:lpwstr>
  </property>
  <property fmtid="{D5CDD505-2E9C-101B-9397-08002B2CF9AE}" pid="6" name="_AuthorEmailDisplayName">
    <vt:lpwstr>Roberge, Michelle-Sophie (STATCAN)</vt:lpwstr>
  </property>
  <property fmtid="{D5CDD505-2E9C-101B-9397-08002B2CF9AE}" pid="7" name="_PreviousAdHocReviewCycleID">
    <vt:i4>64227353</vt:i4>
  </property>
</Properties>
</file>