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257" r:id="rId2"/>
    <p:sldId id="381" r:id="rId3"/>
    <p:sldId id="386" r:id="rId4"/>
    <p:sldId id="391" r:id="rId5"/>
    <p:sldId id="412" r:id="rId6"/>
    <p:sldId id="392" r:id="rId7"/>
    <p:sldId id="393" r:id="rId8"/>
    <p:sldId id="424" r:id="rId9"/>
    <p:sldId id="414" r:id="rId10"/>
    <p:sldId id="419" r:id="rId11"/>
    <p:sldId id="395" r:id="rId12"/>
    <p:sldId id="396" r:id="rId13"/>
    <p:sldId id="389" r:id="rId14"/>
    <p:sldId id="400" r:id="rId15"/>
    <p:sldId id="401" r:id="rId16"/>
    <p:sldId id="404" r:id="rId17"/>
    <p:sldId id="397" r:id="rId18"/>
    <p:sldId id="407" r:id="rId19"/>
    <p:sldId id="416" r:id="rId20"/>
    <p:sldId id="402" r:id="rId21"/>
    <p:sldId id="406" r:id="rId22"/>
    <p:sldId id="408" r:id="rId23"/>
    <p:sldId id="409" r:id="rId24"/>
    <p:sldId id="410" r:id="rId25"/>
    <p:sldId id="417" r:id="rId26"/>
    <p:sldId id="420" r:id="rId27"/>
    <p:sldId id="423" r:id="rId28"/>
    <p:sldId id="399" r:id="rId29"/>
    <p:sldId id="425" r:id="rId30"/>
  </p:sldIdLst>
  <p:sldSz cx="9144000" cy="6858000" type="screen4x3"/>
  <p:notesSz cx="6858000" cy="9296400"/>
  <p:defaultTextStyle>
    <a:defPPr>
      <a:defRPr lang="en-CA"/>
    </a:defPPr>
    <a:lvl1pPr algn="l" rtl="0" fontAlgn="base">
      <a:spcBef>
        <a:spcPct val="20000"/>
      </a:spcBef>
      <a:spcAft>
        <a:spcPct val="0"/>
      </a:spcAft>
      <a:buClr>
        <a:schemeClr val="accent2"/>
      </a:buClr>
      <a:buFont typeface="Wingdings" pitchFamily="2" charset="2"/>
      <a:buChar char="§"/>
      <a:defRPr sz="2400" u="sng" kern="1200">
        <a:solidFill>
          <a:schemeClr val="tx1"/>
        </a:solidFill>
        <a:latin typeface="Arial" charset="0"/>
        <a:ea typeface="+mn-ea"/>
        <a:cs typeface="+mn-cs"/>
      </a:defRPr>
    </a:lvl1pPr>
    <a:lvl2pPr marL="457200" algn="l" rtl="0" fontAlgn="base">
      <a:spcBef>
        <a:spcPct val="20000"/>
      </a:spcBef>
      <a:spcAft>
        <a:spcPct val="0"/>
      </a:spcAft>
      <a:buClr>
        <a:schemeClr val="accent2"/>
      </a:buClr>
      <a:buFont typeface="Wingdings" pitchFamily="2" charset="2"/>
      <a:buChar char="§"/>
      <a:defRPr sz="2400" u="sng" kern="1200">
        <a:solidFill>
          <a:schemeClr val="tx1"/>
        </a:solidFill>
        <a:latin typeface="Arial" charset="0"/>
        <a:ea typeface="+mn-ea"/>
        <a:cs typeface="+mn-cs"/>
      </a:defRPr>
    </a:lvl2pPr>
    <a:lvl3pPr marL="914400" algn="l" rtl="0" fontAlgn="base">
      <a:spcBef>
        <a:spcPct val="20000"/>
      </a:spcBef>
      <a:spcAft>
        <a:spcPct val="0"/>
      </a:spcAft>
      <a:buClr>
        <a:schemeClr val="accent2"/>
      </a:buClr>
      <a:buFont typeface="Wingdings" pitchFamily="2" charset="2"/>
      <a:buChar char="§"/>
      <a:defRPr sz="2400" u="sng" kern="1200">
        <a:solidFill>
          <a:schemeClr val="tx1"/>
        </a:solidFill>
        <a:latin typeface="Arial" charset="0"/>
        <a:ea typeface="+mn-ea"/>
        <a:cs typeface="+mn-cs"/>
      </a:defRPr>
    </a:lvl3pPr>
    <a:lvl4pPr marL="1371600" algn="l" rtl="0" fontAlgn="base">
      <a:spcBef>
        <a:spcPct val="20000"/>
      </a:spcBef>
      <a:spcAft>
        <a:spcPct val="0"/>
      </a:spcAft>
      <a:buClr>
        <a:schemeClr val="accent2"/>
      </a:buClr>
      <a:buFont typeface="Wingdings" pitchFamily="2" charset="2"/>
      <a:buChar char="§"/>
      <a:defRPr sz="2400" u="sng" kern="1200">
        <a:solidFill>
          <a:schemeClr val="tx1"/>
        </a:solidFill>
        <a:latin typeface="Arial" charset="0"/>
        <a:ea typeface="+mn-ea"/>
        <a:cs typeface="+mn-cs"/>
      </a:defRPr>
    </a:lvl4pPr>
    <a:lvl5pPr marL="1828800" algn="l" rtl="0" fontAlgn="base">
      <a:spcBef>
        <a:spcPct val="20000"/>
      </a:spcBef>
      <a:spcAft>
        <a:spcPct val="0"/>
      </a:spcAft>
      <a:buClr>
        <a:schemeClr val="accent2"/>
      </a:buClr>
      <a:buFont typeface="Wingdings" pitchFamily="2" charset="2"/>
      <a:buChar char="§"/>
      <a:defRPr sz="2400" u="sng" kern="1200">
        <a:solidFill>
          <a:schemeClr val="tx1"/>
        </a:solidFill>
        <a:latin typeface="Arial" charset="0"/>
        <a:ea typeface="+mn-ea"/>
        <a:cs typeface="+mn-cs"/>
      </a:defRPr>
    </a:lvl5pPr>
    <a:lvl6pPr marL="2286000" algn="l" defTabSz="914400" rtl="0" eaLnBrk="1" latinLnBrk="0" hangingPunct="1">
      <a:defRPr sz="2400" u="sng" kern="1200">
        <a:solidFill>
          <a:schemeClr val="tx1"/>
        </a:solidFill>
        <a:latin typeface="Arial" charset="0"/>
        <a:ea typeface="+mn-ea"/>
        <a:cs typeface="+mn-cs"/>
      </a:defRPr>
    </a:lvl6pPr>
    <a:lvl7pPr marL="2743200" algn="l" defTabSz="914400" rtl="0" eaLnBrk="1" latinLnBrk="0" hangingPunct="1">
      <a:defRPr sz="2400" u="sng" kern="1200">
        <a:solidFill>
          <a:schemeClr val="tx1"/>
        </a:solidFill>
        <a:latin typeface="Arial" charset="0"/>
        <a:ea typeface="+mn-ea"/>
        <a:cs typeface="+mn-cs"/>
      </a:defRPr>
    </a:lvl7pPr>
    <a:lvl8pPr marL="3200400" algn="l" defTabSz="914400" rtl="0" eaLnBrk="1" latinLnBrk="0" hangingPunct="1">
      <a:defRPr sz="2400" u="sng" kern="1200">
        <a:solidFill>
          <a:schemeClr val="tx1"/>
        </a:solidFill>
        <a:latin typeface="Arial" charset="0"/>
        <a:ea typeface="+mn-ea"/>
        <a:cs typeface="+mn-cs"/>
      </a:defRPr>
    </a:lvl8pPr>
    <a:lvl9pPr marL="3657600" algn="l" defTabSz="914400" rtl="0" eaLnBrk="1" latinLnBrk="0" hangingPunct="1">
      <a:defRPr sz="2400" u="sng"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0066"/>
    <a:srgbClr val="9FC1FF"/>
    <a:srgbClr val="FDAEA1"/>
    <a:srgbClr val="BBE0E3"/>
    <a:srgbClr val="15790B"/>
    <a:srgbClr val="A3F5FB"/>
    <a:srgbClr val="FC8B78"/>
    <a:srgbClr val="D2FC1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7552" autoAdjust="0"/>
    <p:restoredTop sz="99242" autoAdjust="0"/>
  </p:normalViewPr>
  <p:slideViewPr>
    <p:cSldViewPr>
      <p:cViewPr varScale="1">
        <p:scale>
          <a:sx n="55" d="100"/>
          <a:sy n="55" d="100"/>
        </p:scale>
        <p:origin x="-1411"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94"/>
    </p:cViewPr>
  </p:sorterViewPr>
  <p:notesViewPr>
    <p:cSldViewPr>
      <p:cViewPr>
        <p:scale>
          <a:sx n="100" d="100"/>
          <a:sy n="100" d="100"/>
        </p:scale>
        <p:origin x="-72" y="1368"/>
      </p:cViewPr>
      <p:guideLst>
        <p:guide orient="horz" pos="2928"/>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CA"/>
  <c:clrMapOvr bg1="lt1" tx1="dk1" bg2="lt2" tx2="dk2" accent1="accent1" accent2="accent2" accent3="accent3" accent4="accent4" accent5="accent5" accent6="accent6" hlink="hlink" folHlink="folHlink"/>
  <c:chart>
    <c:title>
      <c:tx>
        <c:rich>
          <a:bodyPr/>
          <a:lstStyle/>
          <a:p>
            <a:pPr>
              <a:defRPr/>
            </a:pPr>
            <a:r>
              <a:rPr lang="en-CA" sz="2400" baseline="0" dirty="0" err="1"/>
              <a:t>Dépenses</a:t>
            </a:r>
            <a:r>
              <a:rPr lang="en-CA" sz="2400" baseline="0" dirty="0"/>
              <a:t> </a:t>
            </a:r>
            <a:r>
              <a:rPr lang="en-CA" sz="2400" baseline="0" dirty="0" err="1"/>
              <a:t>typiques</a:t>
            </a:r>
            <a:r>
              <a:rPr lang="en-CA" sz="2400" baseline="0" dirty="0"/>
              <a:t> </a:t>
            </a:r>
            <a:r>
              <a:rPr lang="en-CA" sz="2400" baseline="0" dirty="0" err="1"/>
              <a:t>d'une</a:t>
            </a:r>
            <a:r>
              <a:rPr lang="en-CA" sz="2400" baseline="0" dirty="0"/>
              <a:t> </a:t>
            </a:r>
            <a:r>
              <a:rPr lang="en-CA" sz="2400" baseline="0" dirty="0" err="1"/>
              <a:t>enquête</a:t>
            </a:r>
            <a:r>
              <a:rPr lang="en-CA" sz="2400" baseline="0" dirty="0"/>
              <a:t> ménage</a:t>
            </a:r>
          </a:p>
          <a:p>
            <a:pPr>
              <a:defRPr/>
            </a:pPr>
            <a:endParaRPr lang="en-CA" dirty="0"/>
          </a:p>
        </c:rich>
      </c:tx>
    </c:title>
    <c:view3D>
      <c:rotX val="30"/>
      <c:perspective val="30"/>
    </c:view3D>
    <c:plotArea>
      <c:layout/>
      <c:pie3DChart>
        <c:varyColors val="1"/>
        <c:ser>
          <c:idx val="0"/>
          <c:order val="0"/>
          <c:explosion val="25"/>
          <c:dLbls>
            <c:dLbl>
              <c:idx val="0"/>
              <c:layout>
                <c:manualLayout>
                  <c:x val="0.16374664797593369"/>
                  <c:y val="8.2113381887006127E-3"/>
                </c:manualLayout>
              </c:layout>
              <c:showCatName val="1"/>
              <c:showPercent val="1"/>
            </c:dLbl>
            <c:dLbl>
              <c:idx val="3"/>
              <c:layout>
                <c:manualLayout>
                  <c:x val="0.2343420175536052"/>
                  <c:y val="-0.13608262771845467"/>
                </c:manualLayout>
              </c:layout>
              <c:spPr/>
              <c:txPr>
                <a:bodyPr/>
                <a:lstStyle/>
                <a:p>
                  <a:pPr>
                    <a:defRPr sz="1400" baseline="0">
                      <a:solidFill>
                        <a:schemeClr val="accent3"/>
                      </a:solidFill>
                    </a:defRPr>
                  </a:pPr>
                  <a:endParaRPr lang="en-US"/>
                </a:p>
              </c:txPr>
              <c:showCatName val="1"/>
              <c:showPercent val="1"/>
            </c:dLbl>
            <c:txPr>
              <a:bodyPr/>
              <a:lstStyle/>
              <a:p>
                <a:pPr>
                  <a:defRPr sz="1400" baseline="0"/>
                </a:pPr>
                <a:endParaRPr lang="en-US"/>
              </a:p>
            </c:txPr>
            <c:showCatName val="1"/>
            <c:showPercent val="1"/>
            <c:showLeaderLines val="1"/>
          </c:dLbls>
          <c:cat>
            <c:strRef>
              <c:f>Données!$A$6:$A$9</c:f>
              <c:strCache>
                <c:ptCount val="4"/>
                <c:pt idx="0">
                  <c:v>Coûts indirects corporatifs</c:v>
                </c:pt>
                <c:pt idx="1">
                  <c:v>Traitement et avantages sociaux</c:v>
                </c:pt>
                <c:pt idx="2">
                  <c:v>Dépenses non-salariales</c:v>
                </c:pt>
                <c:pt idx="3">
                  <c:v>Salaires directs</c:v>
                </c:pt>
              </c:strCache>
            </c:strRef>
          </c:cat>
          <c:val>
            <c:numRef>
              <c:f>Données!$B$6:$B$9</c:f>
              <c:numCache>
                <c:formatCode>0%</c:formatCode>
                <c:ptCount val="4"/>
                <c:pt idx="0">
                  <c:v>0.11000000000000013</c:v>
                </c:pt>
                <c:pt idx="1">
                  <c:v>0.12000000000000002</c:v>
                </c:pt>
                <c:pt idx="2">
                  <c:v>0.19000000000000028</c:v>
                </c:pt>
                <c:pt idx="3">
                  <c:v>0.58000000000000063</c:v>
                </c:pt>
              </c:numCache>
            </c:numRef>
          </c:val>
        </c:ser>
        <c:dLbls>
          <c:showCatName val="1"/>
          <c:showPercent val="1"/>
        </c:dLbls>
      </c:pie3DChart>
    </c:plotArea>
    <c:plotVisOnly val="1"/>
  </c:chart>
  <c:externalData r:id="rId2"/>
</c:chartSpace>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44D5ED-A3D6-48BC-9D82-B393422F3F51}" type="doc">
      <dgm:prSet loTypeId="urn:microsoft.com/office/officeart/2005/8/layout/radial5" loCatId="cycle" qsTypeId="urn:microsoft.com/office/officeart/2005/8/quickstyle/simple1" qsCatId="simple" csTypeId="urn:microsoft.com/office/officeart/2005/8/colors/accent2_3" csCatId="accent2" phldr="1"/>
      <dgm:spPr/>
      <dgm:t>
        <a:bodyPr/>
        <a:lstStyle/>
        <a:p>
          <a:endParaRPr lang="fr-CA"/>
        </a:p>
      </dgm:t>
    </dgm:pt>
    <dgm:pt modelId="{942FE1EA-DACC-4A73-932A-A0E9174633AF}">
      <dgm:prSet phldrT="[Text]"/>
      <dgm:spPr/>
      <dgm:t>
        <a:bodyPr/>
        <a:lstStyle/>
        <a:p>
          <a:r>
            <a:rPr lang="fr-CA" dirty="0" err="1" smtClean="0"/>
            <a:t>Ctb</a:t>
          </a:r>
          <a:r>
            <a:rPr lang="fr-CA" dirty="0" smtClean="0"/>
            <a:t>  analytique</a:t>
          </a:r>
          <a:endParaRPr lang="fr-CA" dirty="0"/>
        </a:p>
      </dgm:t>
    </dgm:pt>
    <dgm:pt modelId="{1C2A8FB0-117D-4ABE-B1AE-99EE8CEB3A54}" type="parTrans" cxnId="{BEF9B9D5-4EFC-4C83-89B1-4B163F948E41}">
      <dgm:prSet/>
      <dgm:spPr/>
      <dgm:t>
        <a:bodyPr/>
        <a:lstStyle/>
        <a:p>
          <a:endParaRPr lang="fr-CA"/>
        </a:p>
      </dgm:t>
    </dgm:pt>
    <dgm:pt modelId="{3E402314-E039-42F8-8642-3F8CA6EF7A92}" type="sibTrans" cxnId="{BEF9B9D5-4EFC-4C83-89B1-4B163F948E41}">
      <dgm:prSet/>
      <dgm:spPr/>
      <dgm:t>
        <a:bodyPr/>
        <a:lstStyle/>
        <a:p>
          <a:endParaRPr lang="fr-CA"/>
        </a:p>
      </dgm:t>
    </dgm:pt>
    <dgm:pt modelId="{B9BE8EF4-F246-48B5-9140-F79AF9E5822D}">
      <dgm:prSet phldrT="[Text]"/>
      <dgm:spPr/>
      <dgm:t>
        <a:bodyPr/>
        <a:lstStyle/>
        <a:p>
          <a:r>
            <a:rPr lang="fr-CA" dirty="0" smtClean="0"/>
            <a:t>Informer</a:t>
          </a:r>
          <a:endParaRPr lang="fr-CA" dirty="0"/>
        </a:p>
      </dgm:t>
    </dgm:pt>
    <dgm:pt modelId="{0670FF9E-FBB5-4A12-B278-7F3CE9DF383F}" type="parTrans" cxnId="{3A6251C2-F39E-4CD2-99D0-EE841F4B6BAD}">
      <dgm:prSet/>
      <dgm:spPr/>
      <dgm:t>
        <a:bodyPr/>
        <a:lstStyle/>
        <a:p>
          <a:endParaRPr lang="fr-CA"/>
        </a:p>
      </dgm:t>
    </dgm:pt>
    <dgm:pt modelId="{B8F2827F-1626-4651-9DCB-CBC57D23AD39}" type="sibTrans" cxnId="{3A6251C2-F39E-4CD2-99D0-EE841F4B6BAD}">
      <dgm:prSet/>
      <dgm:spPr/>
      <dgm:t>
        <a:bodyPr/>
        <a:lstStyle/>
        <a:p>
          <a:endParaRPr lang="fr-CA"/>
        </a:p>
      </dgm:t>
    </dgm:pt>
    <dgm:pt modelId="{23D8E116-D536-4095-971A-D04CB94CCE20}">
      <dgm:prSet phldrT="[Text]"/>
      <dgm:spPr/>
      <dgm:t>
        <a:bodyPr/>
        <a:lstStyle/>
        <a:p>
          <a:r>
            <a:rPr lang="fr-CA" dirty="0" smtClean="0"/>
            <a:t>Prévoir</a:t>
          </a:r>
          <a:endParaRPr lang="fr-CA" dirty="0"/>
        </a:p>
      </dgm:t>
    </dgm:pt>
    <dgm:pt modelId="{EBCC194E-9220-4596-88EA-B69EDB95679E}" type="parTrans" cxnId="{FE72973F-ADE0-4EC0-AE72-B717C26F01D4}">
      <dgm:prSet/>
      <dgm:spPr/>
      <dgm:t>
        <a:bodyPr/>
        <a:lstStyle/>
        <a:p>
          <a:endParaRPr lang="fr-CA"/>
        </a:p>
      </dgm:t>
    </dgm:pt>
    <dgm:pt modelId="{E0972BA9-04C6-49AA-9534-8C240F42222D}" type="sibTrans" cxnId="{FE72973F-ADE0-4EC0-AE72-B717C26F01D4}">
      <dgm:prSet/>
      <dgm:spPr/>
      <dgm:t>
        <a:bodyPr/>
        <a:lstStyle/>
        <a:p>
          <a:endParaRPr lang="fr-CA"/>
        </a:p>
      </dgm:t>
    </dgm:pt>
    <dgm:pt modelId="{56C70965-C013-46E1-83F7-C07255A23A97}">
      <dgm:prSet phldrT="[Text]"/>
      <dgm:spPr/>
      <dgm:t>
        <a:bodyPr/>
        <a:lstStyle/>
        <a:p>
          <a:r>
            <a:rPr lang="fr-CA" dirty="0" smtClean="0"/>
            <a:t>Contrôler</a:t>
          </a:r>
          <a:endParaRPr lang="fr-CA" dirty="0"/>
        </a:p>
      </dgm:t>
    </dgm:pt>
    <dgm:pt modelId="{453ECB11-CE7C-4C6A-B4DE-363FE06EFB88}" type="parTrans" cxnId="{40495E9C-80B5-42FE-B503-D6FD02E599A7}">
      <dgm:prSet/>
      <dgm:spPr/>
      <dgm:t>
        <a:bodyPr/>
        <a:lstStyle/>
        <a:p>
          <a:endParaRPr lang="fr-CA"/>
        </a:p>
      </dgm:t>
    </dgm:pt>
    <dgm:pt modelId="{41651A00-A459-421B-BDD6-5476E5F12423}" type="sibTrans" cxnId="{40495E9C-80B5-42FE-B503-D6FD02E599A7}">
      <dgm:prSet/>
      <dgm:spPr/>
      <dgm:t>
        <a:bodyPr/>
        <a:lstStyle/>
        <a:p>
          <a:endParaRPr lang="fr-CA"/>
        </a:p>
      </dgm:t>
    </dgm:pt>
    <dgm:pt modelId="{8C79ECA9-4524-404F-8303-6EC1446E1868}">
      <dgm:prSet phldrT="[Text]"/>
      <dgm:spPr/>
      <dgm:t>
        <a:bodyPr/>
        <a:lstStyle/>
        <a:p>
          <a:r>
            <a:rPr lang="fr-CA" dirty="0" smtClean="0"/>
            <a:t>Expliquer</a:t>
          </a:r>
          <a:endParaRPr lang="fr-CA" dirty="0"/>
        </a:p>
      </dgm:t>
    </dgm:pt>
    <dgm:pt modelId="{10249F22-2C99-4A56-A732-C732BC735800}" type="parTrans" cxnId="{BCDA738F-94BE-4883-91C1-9F8A31C72D55}">
      <dgm:prSet/>
      <dgm:spPr/>
      <dgm:t>
        <a:bodyPr/>
        <a:lstStyle/>
        <a:p>
          <a:endParaRPr lang="fr-CA"/>
        </a:p>
      </dgm:t>
    </dgm:pt>
    <dgm:pt modelId="{0276A392-9803-4EB4-B21A-837F32CE92CF}" type="sibTrans" cxnId="{BCDA738F-94BE-4883-91C1-9F8A31C72D55}">
      <dgm:prSet/>
      <dgm:spPr/>
      <dgm:t>
        <a:bodyPr/>
        <a:lstStyle/>
        <a:p>
          <a:endParaRPr lang="fr-CA"/>
        </a:p>
      </dgm:t>
    </dgm:pt>
    <dgm:pt modelId="{CC4CC0B3-1653-4578-AF3F-2DF2AE700A64}" type="pres">
      <dgm:prSet presAssocID="{CE44D5ED-A3D6-48BC-9D82-B393422F3F51}" presName="Name0" presStyleCnt="0">
        <dgm:presLayoutVars>
          <dgm:chMax val="1"/>
          <dgm:dir/>
          <dgm:animLvl val="ctr"/>
          <dgm:resizeHandles val="exact"/>
        </dgm:presLayoutVars>
      </dgm:prSet>
      <dgm:spPr/>
      <dgm:t>
        <a:bodyPr/>
        <a:lstStyle/>
        <a:p>
          <a:endParaRPr lang="fr-CA"/>
        </a:p>
      </dgm:t>
    </dgm:pt>
    <dgm:pt modelId="{E7F38BCC-60E5-4873-883F-E035DEE40C04}" type="pres">
      <dgm:prSet presAssocID="{942FE1EA-DACC-4A73-932A-A0E9174633AF}" presName="centerShape" presStyleLbl="node0" presStyleIdx="0" presStyleCnt="1" custScaleX="157403" custScaleY="133546"/>
      <dgm:spPr/>
      <dgm:t>
        <a:bodyPr/>
        <a:lstStyle/>
        <a:p>
          <a:endParaRPr lang="fr-CA"/>
        </a:p>
      </dgm:t>
    </dgm:pt>
    <dgm:pt modelId="{90213093-8DC0-4AF8-9C8E-8E59231E5FB7}" type="pres">
      <dgm:prSet presAssocID="{0670FF9E-FBB5-4A12-B278-7F3CE9DF383F}" presName="parTrans" presStyleLbl="sibTrans2D1" presStyleIdx="0" presStyleCnt="4"/>
      <dgm:spPr/>
      <dgm:t>
        <a:bodyPr/>
        <a:lstStyle/>
        <a:p>
          <a:endParaRPr lang="fr-CA"/>
        </a:p>
      </dgm:t>
    </dgm:pt>
    <dgm:pt modelId="{C0877EA3-9C47-4810-987F-134292F49C8C}" type="pres">
      <dgm:prSet presAssocID="{0670FF9E-FBB5-4A12-B278-7F3CE9DF383F}" presName="connectorText" presStyleLbl="sibTrans2D1" presStyleIdx="0" presStyleCnt="4"/>
      <dgm:spPr/>
      <dgm:t>
        <a:bodyPr/>
        <a:lstStyle/>
        <a:p>
          <a:endParaRPr lang="fr-CA"/>
        </a:p>
      </dgm:t>
    </dgm:pt>
    <dgm:pt modelId="{B649BDBF-1260-4BAE-851C-F313BBA900C0}" type="pres">
      <dgm:prSet presAssocID="{B9BE8EF4-F246-48B5-9140-F79AF9E5822D}" presName="node" presStyleLbl="node1" presStyleIdx="0" presStyleCnt="4" custScaleX="155899" custScaleY="121438">
        <dgm:presLayoutVars>
          <dgm:bulletEnabled val="1"/>
        </dgm:presLayoutVars>
      </dgm:prSet>
      <dgm:spPr/>
      <dgm:t>
        <a:bodyPr/>
        <a:lstStyle/>
        <a:p>
          <a:endParaRPr lang="fr-CA"/>
        </a:p>
      </dgm:t>
    </dgm:pt>
    <dgm:pt modelId="{B8DD2E60-E27A-4FFA-AEF4-D11730435614}" type="pres">
      <dgm:prSet presAssocID="{EBCC194E-9220-4596-88EA-B69EDB95679E}" presName="parTrans" presStyleLbl="sibTrans2D1" presStyleIdx="1" presStyleCnt="4"/>
      <dgm:spPr/>
      <dgm:t>
        <a:bodyPr/>
        <a:lstStyle/>
        <a:p>
          <a:endParaRPr lang="fr-CA"/>
        </a:p>
      </dgm:t>
    </dgm:pt>
    <dgm:pt modelId="{D4AD8711-BF13-42BE-8E29-2C2DD3A95153}" type="pres">
      <dgm:prSet presAssocID="{EBCC194E-9220-4596-88EA-B69EDB95679E}" presName="connectorText" presStyleLbl="sibTrans2D1" presStyleIdx="1" presStyleCnt="4"/>
      <dgm:spPr/>
      <dgm:t>
        <a:bodyPr/>
        <a:lstStyle/>
        <a:p>
          <a:endParaRPr lang="fr-CA"/>
        </a:p>
      </dgm:t>
    </dgm:pt>
    <dgm:pt modelId="{1CD7EB45-4A2E-4C26-A759-74930BCE352C}" type="pres">
      <dgm:prSet presAssocID="{23D8E116-D536-4095-971A-D04CB94CCE20}" presName="node" presStyleLbl="node1" presStyleIdx="1" presStyleCnt="4" custScaleX="155899" custScaleY="121438" custRadScaleRad="143245">
        <dgm:presLayoutVars>
          <dgm:bulletEnabled val="1"/>
        </dgm:presLayoutVars>
      </dgm:prSet>
      <dgm:spPr/>
      <dgm:t>
        <a:bodyPr/>
        <a:lstStyle/>
        <a:p>
          <a:endParaRPr lang="fr-CA"/>
        </a:p>
      </dgm:t>
    </dgm:pt>
    <dgm:pt modelId="{18EE1E61-60B0-4E3C-829B-0068CD516E47}" type="pres">
      <dgm:prSet presAssocID="{453ECB11-CE7C-4C6A-B4DE-363FE06EFB88}" presName="parTrans" presStyleLbl="sibTrans2D1" presStyleIdx="2" presStyleCnt="4"/>
      <dgm:spPr/>
      <dgm:t>
        <a:bodyPr/>
        <a:lstStyle/>
        <a:p>
          <a:endParaRPr lang="fr-CA"/>
        </a:p>
      </dgm:t>
    </dgm:pt>
    <dgm:pt modelId="{4DB5A2E1-9D7D-4008-BF4A-250F00279CDA}" type="pres">
      <dgm:prSet presAssocID="{453ECB11-CE7C-4C6A-B4DE-363FE06EFB88}" presName="connectorText" presStyleLbl="sibTrans2D1" presStyleIdx="2" presStyleCnt="4"/>
      <dgm:spPr/>
      <dgm:t>
        <a:bodyPr/>
        <a:lstStyle/>
        <a:p>
          <a:endParaRPr lang="fr-CA"/>
        </a:p>
      </dgm:t>
    </dgm:pt>
    <dgm:pt modelId="{C7EDB0CC-F2B8-4AF2-B7B9-912E2E24DC3F}" type="pres">
      <dgm:prSet presAssocID="{56C70965-C013-46E1-83F7-C07255A23A97}" presName="node" presStyleLbl="node1" presStyleIdx="2" presStyleCnt="4" custScaleX="155899" custScaleY="121438">
        <dgm:presLayoutVars>
          <dgm:bulletEnabled val="1"/>
        </dgm:presLayoutVars>
      </dgm:prSet>
      <dgm:spPr/>
      <dgm:t>
        <a:bodyPr/>
        <a:lstStyle/>
        <a:p>
          <a:endParaRPr lang="fr-CA"/>
        </a:p>
      </dgm:t>
    </dgm:pt>
    <dgm:pt modelId="{ADD1ADC4-9614-4C9B-A40E-4FE1B50AADEA}" type="pres">
      <dgm:prSet presAssocID="{10249F22-2C99-4A56-A732-C732BC735800}" presName="parTrans" presStyleLbl="sibTrans2D1" presStyleIdx="3" presStyleCnt="4"/>
      <dgm:spPr/>
      <dgm:t>
        <a:bodyPr/>
        <a:lstStyle/>
        <a:p>
          <a:endParaRPr lang="fr-CA"/>
        </a:p>
      </dgm:t>
    </dgm:pt>
    <dgm:pt modelId="{E82816AE-6567-4F8E-8CEC-670156EB1C31}" type="pres">
      <dgm:prSet presAssocID="{10249F22-2C99-4A56-A732-C732BC735800}" presName="connectorText" presStyleLbl="sibTrans2D1" presStyleIdx="3" presStyleCnt="4"/>
      <dgm:spPr/>
      <dgm:t>
        <a:bodyPr/>
        <a:lstStyle/>
        <a:p>
          <a:endParaRPr lang="fr-CA"/>
        </a:p>
      </dgm:t>
    </dgm:pt>
    <dgm:pt modelId="{622E49CE-04C8-4F1E-93C9-72B38285D203}" type="pres">
      <dgm:prSet presAssocID="{8C79ECA9-4524-404F-8303-6EC1446E1868}" presName="node" presStyleLbl="node1" presStyleIdx="3" presStyleCnt="4" custScaleX="155899" custScaleY="121438" custRadScaleRad="138920">
        <dgm:presLayoutVars>
          <dgm:bulletEnabled val="1"/>
        </dgm:presLayoutVars>
      </dgm:prSet>
      <dgm:spPr/>
      <dgm:t>
        <a:bodyPr/>
        <a:lstStyle/>
        <a:p>
          <a:endParaRPr lang="fr-CA"/>
        </a:p>
      </dgm:t>
    </dgm:pt>
  </dgm:ptLst>
  <dgm:cxnLst>
    <dgm:cxn modelId="{0508E146-F8A8-46B9-AFA3-1C4664EDB011}" type="presOf" srcId="{EBCC194E-9220-4596-88EA-B69EDB95679E}" destId="{B8DD2E60-E27A-4FFA-AEF4-D11730435614}" srcOrd="0" destOrd="0" presId="urn:microsoft.com/office/officeart/2005/8/layout/radial5"/>
    <dgm:cxn modelId="{335F5CF6-2203-471B-9763-FE4A26E82166}" type="presOf" srcId="{CE44D5ED-A3D6-48BC-9D82-B393422F3F51}" destId="{CC4CC0B3-1653-4578-AF3F-2DF2AE700A64}" srcOrd="0" destOrd="0" presId="urn:microsoft.com/office/officeart/2005/8/layout/radial5"/>
    <dgm:cxn modelId="{3A6251C2-F39E-4CD2-99D0-EE841F4B6BAD}" srcId="{942FE1EA-DACC-4A73-932A-A0E9174633AF}" destId="{B9BE8EF4-F246-48B5-9140-F79AF9E5822D}" srcOrd="0" destOrd="0" parTransId="{0670FF9E-FBB5-4A12-B278-7F3CE9DF383F}" sibTransId="{B8F2827F-1626-4651-9DCB-CBC57D23AD39}"/>
    <dgm:cxn modelId="{ABA0CB9D-111A-47E4-954A-8C509E40E4A0}" type="presOf" srcId="{B9BE8EF4-F246-48B5-9140-F79AF9E5822D}" destId="{B649BDBF-1260-4BAE-851C-F313BBA900C0}" srcOrd="0" destOrd="0" presId="urn:microsoft.com/office/officeart/2005/8/layout/radial5"/>
    <dgm:cxn modelId="{F8C28FE3-3E67-47EA-8DDF-34A674D88AB1}" type="presOf" srcId="{0670FF9E-FBB5-4A12-B278-7F3CE9DF383F}" destId="{C0877EA3-9C47-4810-987F-134292F49C8C}" srcOrd="1" destOrd="0" presId="urn:microsoft.com/office/officeart/2005/8/layout/radial5"/>
    <dgm:cxn modelId="{FD42E806-F701-488F-9089-FD842459F237}" type="presOf" srcId="{942FE1EA-DACC-4A73-932A-A0E9174633AF}" destId="{E7F38BCC-60E5-4873-883F-E035DEE40C04}" srcOrd="0" destOrd="0" presId="urn:microsoft.com/office/officeart/2005/8/layout/radial5"/>
    <dgm:cxn modelId="{76CB5F30-32C4-4C12-8A70-15F7FE4A0907}" type="presOf" srcId="{453ECB11-CE7C-4C6A-B4DE-363FE06EFB88}" destId="{4DB5A2E1-9D7D-4008-BF4A-250F00279CDA}" srcOrd="1" destOrd="0" presId="urn:microsoft.com/office/officeart/2005/8/layout/radial5"/>
    <dgm:cxn modelId="{FE72973F-ADE0-4EC0-AE72-B717C26F01D4}" srcId="{942FE1EA-DACC-4A73-932A-A0E9174633AF}" destId="{23D8E116-D536-4095-971A-D04CB94CCE20}" srcOrd="1" destOrd="0" parTransId="{EBCC194E-9220-4596-88EA-B69EDB95679E}" sibTransId="{E0972BA9-04C6-49AA-9534-8C240F42222D}"/>
    <dgm:cxn modelId="{9C1FA976-FCBA-46CC-A6E7-B618510750EE}" type="presOf" srcId="{10249F22-2C99-4A56-A732-C732BC735800}" destId="{ADD1ADC4-9614-4C9B-A40E-4FE1B50AADEA}" srcOrd="0" destOrd="0" presId="urn:microsoft.com/office/officeart/2005/8/layout/radial5"/>
    <dgm:cxn modelId="{BCDA738F-94BE-4883-91C1-9F8A31C72D55}" srcId="{942FE1EA-DACC-4A73-932A-A0E9174633AF}" destId="{8C79ECA9-4524-404F-8303-6EC1446E1868}" srcOrd="3" destOrd="0" parTransId="{10249F22-2C99-4A56-A732-C732BC735800}" sibTransId="{0276A392-9803-4EB4-B21A-837F32CE92CF}"/>
    <dgm:cxn modelId="{9467D921-0B02-4250-B23C-BDB9ED97B2DC}" type="presOf" srcId="{8C79ECA9-4524-404F-8303-6EC1446E1868}" destId="{622E49CE-04C8-4F1E-93C9-72B38285D203}" srcOrd="0" destOrd="0" presId="urn:microsoft.com/office/officeart/2005/8/layout/radial5"/>
    <dgm:cxn modelId="{40495E9C-80B5-42FE-B503-D6FD02E599A7}" srcId="{942FE1EA-DACC-4A73-932A-A0E9174633AF}" destId="{56C70965-C013-46E1-83F7-C07255A23A97}" srcOrd="2" destOrd="0" parTransId="{453ECB11-CE7C-4C6A-B4DE-363FE06EFB88}" sibTransId="{41651A00-A459-421B-BDD6-5476E5F12423}"/>
    <dgm:cxn modelId="{CA9FA643-D0B9-4FF5-A509-C0E255D23CAE}" type="presOf" srcId="{EBCC194E-9220-4596-88EA-B69EDB95679E}" destId="{D4AD8711-BF13-42BE-8E29-2C2DD3A95153}" srcOrd="1" destOrd="0" presId="urn:microsoft.com/office/officeart/2005/8/layout/radial5"/>
    <dgm:cxn modelId="{55CC92B6-6EF2-4277-8515-D653FE13A625}" type="presOf" srcId="{10249F22-2C99-4A56-A732-C732BC735800}" destId="{E82816AE-6567-4F8E-8CEC-670156EB1C31}" srcOrd="1" destOrd="0" presId="urn:microsoft.com/office/officeart/2005/8/layout/radial5"/>
    <dgm:cxn modelId="{BEF9B9D5-4EFC-4C83-89B1-4B163F948E41}" srcId="{CE44D5ED-A3D6-48BC-9D82-B393422F3F51}" destId="{942FE1EA-DACC-4A73-932A-A0E9174633AF}" srcOrd="0" destOrd="0" parTransId="{1C2A8FB0-117D-4ABE-B1AE-99EE8CEB3A54}" sibTransId="{3E402314-E039-42F8-8642-3F8CA6EF7A92}"/>
    <dgm:cxn modelId="{FB787212-E7BF-4B77-B583-09DE45F35B7E}" type="presOf" srcId="{0670FF9E-FBB5-4A12-B278-7F3CE9DF383F}" destId="{90213093-8DC0-4AF8-9C8E-8E59231E5FB7}" srcOrd="0" destOrd="0" presId="urn:microsoft.com/office/officeart/2005/8/layout/radial5"/>
    <dgm:cxn modelId="{6D2BFCF7-5A73-4FE9-B27B-B22CB7EB4A3B}" type="presOf" srcId="{23D8E116-D536-4095-971A-D04CB94CCE20}" destId="{1CD7EB45-4A2E-4C26-A759-74930BCE352C}" srcOrd="0" destOrd="0" presId="urn:microsoft.com/office/officeart/2005/8/layout/radial5"/>
    <dgm:cxn modelId="{2E45CCCA-693E-46A9-A8B9-B077EE50C344}" type="presOf" srcId="{453ECB11-CE7C-4C6A-B4DE-363FE06EFB88}" destId="{18EE1E61-60B0-4E3C-829B-0068CD516E47}" srcOrd="0" destOrd="0" presId="urn:microsoft.com/office/officeart/2005/8/layout/radial5"/>
    <dgm:cxn modelId="{5665047E-DED5-4E1E-BC94-5A550D8AF67B}" type="presOf" srcId="{56C70965-C013-46E1-83F7-C07255A23A97}" destId="{C7EDB0CC-F2B8-4AF2-B7B9-912E2E24DC3F}" srcOrd="0" destOrd="0" presId="urn:microsoft.com/office/officeart/2005/8/layout/radial5"/>
    <dgm:cxn modelId="{768825B5-DCE0-42C3-B01E-471FE8F55B0B}" type="presParOf" srcId="{CC4CC0B3-1653-4578-AF3F-2DF2AE700A64}" destId="{E7F38BCC-60E5-4873-883F-E035DEE40C04}" srcOrd="0" destOrd="0" presId="urn:microsoft.com/office/officeart/2005/8/layout/radial5"/>
    <dgm:cxn modelId="{2DCCE02D-AEC6-4D7D-9BA9-8CAD589DEC15}" type="presParOf" srcId="{CC4CC0B3-1653-4578-AF3F-2DF2AE700A64}" destId="{90213093-8DC0-4AF8-9C8E-8E59231E5FB7}" srcOrd="1" destOrd="0" presId="urn:microsoft.com/office/officeart/2005/8/layout/radial5"/>
    <dgm:cxn modelId="{4EC1FE70-86DC-4CEC-8521-1B3DF9AA0B1A}" type="presParOf" srcId="{90213093-8DC0-4AF8-9C8E-8E59231E5FB7}" destId="{C0877EA3-9C47-4810-987F-134292F49C8C}" srcOrd="0" destOrd="0" presId="urn:microsoft.com/office/officeart/2005/8/layout/radial5"/>
    <dgm:cxn modelId="{E11CBBD7-7CC1-4E04-94B2-DCF6A8ED835A}" type="presParOf" srcId="{CC4CC0B3-1653-4578-AF3F-2DF2AE700A64}" destId="{B649BDBF-1260-4BAE-851C-F313BBA900C0}" srcOrd="2" destOrd="0" presId="urn:microsoft.com/office/officeart/2005/8/layout/radial5"/>
    <dgm:cxn modelId="{93F50464-3AFB-47FC-8BC0-48B78158D737}" type="presParOf" srcId="{CC4CC0B3-1653-4578-AF3F-2DF2AE700A64}" destId="{B8DD2E60-E27A-4FFA-AEF4-D11730435614}" srcOrd="3" destOrd="0" presId="urn:microsoft.com/office/officeart/2005/8/layout/radial5"/>
    <dgm:cxn modelId="{48B98A7F-5AF9-4983-84CA-F6569103E762}" type="presParOf" srcId="{B8DD2E60-E27A-4FFA-AEF4-D11730435614}" destId="{D4AD8711-BF13-42BE-8E29-2C2DD3A95153}" srcOrd="0" destOrd="0" presId="urn:microsoft.com/office/officeart/2005/8/layout/radial5"/>
    <dgm:cxn modelId="{03F6E0FF-47B3-4E17-8BB9-13E4DB23D727}" type="presParOf" srcId="{CC4CC0B3-1653-4578-AF3F-2DF2AE700A64}" destId="{1CD7EB45-4A2E-4C26-A759-74930BCE352C}" srcOrd="4" destOrd="0" presId="urn:microsoft.com/office/officeart/2005/8/layout/radial5"/>
    <dgm:cxn modelId="{FA7647E6-FE8F-4DCD-B896-37D217EE37DD}" type="presParOf" srcId="{CC4CC0B3-1653-4578-AF3F-2DF2AE700A64}" destId="{18EE1E61-60B0-4E3C-829B-0068CD516E47}" srcOrd="5" destOrd="0" presId="urn:microsoft.com/office/officeart/2005/8/layout/radial5"/>
    <dgm:cxn modelId="{BE5C180A-5D8E-4719-8F66-5166432A4928}" type="presParOf" srcId="{18EE1E61-60B0-4E3C-829B-0068CD516E47}" destId="{4DB5A2E1-9D7D-4008-BF4A-250F00279CDA}" srcOrd="0" destOrd="0" presId="urn:microsoft.com/office/officeart/2005/8/layout/radial5"/>
    <dgm:cxn modelId="{5D5F1EB7-938A-4F85-AEF9-82C1496EFDC3}" type="presParOf" srcId="{CC4CC0B3-1653-4578-AF3F-2DF2AE700A64}" destId="{C7EDB0CC-F2B8-4AF2-B7B9-912E2E24DC3F}" srcOrd="6" destOrd="0" presId="urn:microsoft.com/office/officeart/2005/8/layout/radial5"/>
    <dgm:cxn modelId="{A2B6D846-CAA7-483A-AC0C-EA3ABD14AE1F}" type="presParOf" srcId="{CC4CC0B3-1653-4578-AF3F-2DF2AE700A64}" destId="{ADD1ADC4-9614-4C9B-A40E-4FE1B50AADEA}" srcOrd="7" destOrd="0" presId="urn:microsoft.com/office/officeart/2005/8/layout/radial5"/>
    <dgm:cxn modelId="{6EFA6D8D-4A90-47EF-BAFD-ADF692DA0C47}" type="presParOf" srcId="{ADD1ADC4-9614-4C9B-A40E-4FE1B50AADEA}" destId="{E82816AE-6567-4F8E-8CEC-670156EB1C31}" srcOrd="0" destOrd="0" presId="urn:microsoft.com/office/officeart/2005/8/layout/radial5"/>
    <dgm:cxn modelId="{96658A88-3C34-468D-8882-25F248C9B0ED}" type="presParOf" srcId="{CC4CC0B3-1653-4578-AF3F-2DF2AE700A64}" destId="{622E49CE-04C8-4F1E-93C9-72B38285D203}" srcOrd="8" destOrd="0" presId="urn:microsoft.com/office/officeart/2005/8/layout/radial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6C57D7AE-BDA8-4DF8-BE6F-EEEDF0815359}" type="datetimeFigureOut">
              <a:rPr lang="en-CA" smtClean="0"/>
              <a:pPr/>
              <a:t>10/09/2014</a:t>
            </a:fld>
            <a:endParaRPr lang="en-CA"/>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F176A049-2DCA-47C2-9A73-95EF4C2D66D0}"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71185" cy="464193"/>
          </a:xfrm>
          <a:prstGeom prst="rect">
            <a:avLst/>
          </a:prstGeom>
          <a:noFill/>
          <a:ln w="9525">
            <a:noFill/>
            <a:miter lim="800000"/>
            <a:headEnd/>
            <a:tailEnd/>
          </a:ln>
          <a:effectLst/>
        </p:spPr>
        <p:txBody>
          <a:bodyPr vert="horz" wrap="square" lIns="92304" tIns="46153" rIns="92304" bIns="46153" numCol="1" anchor="t" anchorCtr="0" compatLnSpc="1">
            <a:prstTxWarp prst="textNoShape">
              <a:avLst/>
            </a:prstTxWarp>
          </a:bodyPr>
          <a:lstStyle>
            <a:lvl1pPr defTabSz="923361">
              <a:spcBef>
                <a:spcPct val="0"/>
              </a:spcBef>
              <a:buClrTx/>
              <a:buFontTx/>
              <a:buNone/>
              <a:defRPr sz="1200" u="none"/>
            </a:lvl1pPr>
          </a:lstStyle>
          <a:p>
            <a:pPr>
              <a:defRPr/>
            </a:pPr>
            <a:endParaRPr lang="en-CA"/>
          </a:p>
        </p:txBody>
      </p:sp>
      <p:sp>
        <p:nvSpPr>
          <p:cNvPr id="3075" name="Rectangle 3"/>
          <p:cNvSpPr>
            <a:spLocks noGrp="1" noChangeArrowheads="1"/>
          </p:cNvSpPr>
          <p:nvPr>
            <p:ph type="dt" idx="1"/>
          </p:nvPr>
        </p:nvSpPr>
        <p:spPr bwMode="auto">
          <a:xfrm>
            <a:off x="3885279" y="0"/>
            <a:ext cx="2971185" cy="464193"/>
          </a:xfrm>
          <a:prstGeom prst="rect">
            <a:avLst/>
          </a:prstGeom>
          <a:noFill/>
          <a:ln w="9525">
            <a:noFill/>
            <a:miter lim="800000"/>
            <a:headEnd/>
            <a:tailEnd/>
          </a:ln>
          <a:effectLst/>
        </p:spPr>
        <p:txBody>
          <a:bodyPr vert="horz" wrap="square" lIns="92304" tIns="46153" rIns="92304" bIns="46153" numCol="1" anchor="t" anchorCtr="0" compatLnSpc="1">
            <a:prstTxWarp prst="textNoShape">
              <a:avLst/>
            </a:prstTxWarp>
          </a:bodyPr>
          <a:lstStyle>
            <a:lvl1pPr algn="r" defTabSz="923361">
              <a:spcBef>
                <a:spcPct val="0"/>
              </a:spcBef>
              <a:buClrTx/>
              <a:buFontTx/>
              <a:buNone/>
              <a:defRPr sz="1200" u="none"/>
            </a:lvl1pPr>
          </a:lstStyle>
          <a:p>
            <a:pPr>
              <a:defRPr/>
            </a:pPr>
            <a:endParaRPr lang="en-CA"/>
          </a:p>
        </p:txBody>
      </p:sp>
      <p:sp>
        <p:nvSpPr>
          <p:cNvPr id="24580" name="Rectangle 4"/>
          <p:cNvSpPr>
            <a:spLocks noGrp="1" noRot="1" noChangeAspect="1" noChangeArrowheads="1" noTextEdit="1"/>
          </p:cNvSpPr>
          <p:nvPr>
            <p:ph type="sldImg" idx="2"/>
          </p:nvPr>
        </p:nvSpPr>
        <p:spPr bwMode="auto">
          <a:xfrm>
            <a:off x="1104900" y="698500"/>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186" y="4416104"/>
            <a:ext cx="5487629" cy="4182440"/>
          </a:xfrm>
          <a:prstGeom prst="rect">
            <a:avLst/>
          </a:prstGeom>
          <a:noFill/>
          <a:ln w="9525">
            <a:noFill/>
            <a:miter lim="800000"/>
            <a:headEnd/>
            <a:tailEnd/>
          </a:ln>
          <a:effectLst/>
        </p:spPr>
        <p:txBody>
          <a:bodyPr vert="horz" wrap="square" lIns="92304" tIns="46153" rIns="92304" bIns="46153"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3078" name="Rectangle 6"/>
          <p:cNvSpPr>
            <a:spLocks noGrp="1" noChangeArrowheads="1"/>
          </p:cNvSpPr>
          <p:nvPr>
            <p:ph type="ftr" sz="quarter" idx="4"/>
          </p:nvPr>
        </p:nvSpPr>
        <p:spPr bwMode="auto">
          <a:xfrm>
            <a:off x="1" y="8830639"/>
            <a:ext cx="2971185" cy="464193"/>
          </a:xfrm>
          <a:prstGeom prst="rect">
            <a:avLst/>
          </a:prstGeom>
          <a:noFill/>
          <a:ln w="9525">
            <a:noFill/>
            <a:miter lim="800000"/>
            <a:headEnd/>
            <a:tailEnd/>
          </a:ln>
          <a:effectLst/>
        </p:spPr>
        <p:txBody>
          <a:bodyPr vert="horz" wrap="square" lIns="92304" tIns="46153" rIns="92304" bIns="46153" numCol="1" anchor="b" anchorCtr="0" compatLnSpc="1">
            <a:prstTxWarp prst="textNoShape">
              <a:avLst/>
            </a:prstTxWarp>
          </a:bodyPr>
          <a:lstStyle>
            <a:lvl1pPr defTabSz="923361">
              <a:spcBef>
                <a:spcPct val="0"/>
              </a:spcBef>
              <a:buClrTx/>
              <a:buFontTx/>
              <a:buNone/>
              <a:defRPr sz="1200" u="none"/>
            </a:lvl1pPr>
          </a:lstStyle>
          <a:p>
            <a:pPr>
              <a:defRPr/>
            </a:pPr>
            <a:endParaRPr lang="en-CA"/>
          </a:p>
        </p:txBody>
      </p:sp>
      <p:sp>
        <p:nvSpPr>
          <p:cNvPr id="3079" name="Rectangle 7"/>
          <p:cNvSpPr>
            <a:spLocks noGrp="1" noChangeArrowheads="1"/>
          </p:cNvSpPr>
          <p:nvPr>
            <p:ph type="sldNum" sz="quarter" idx="5"/>
          </p:nvPr>
        </p:nvSpPr>
        <p:spPr bwMode="auto">
          <a:xfrm>
            <a:off x="3885279" y="8830639"/>
            <a:ext cx="2971185" cy="464193"/>
          </a:xfrm>
          <a:prstGeom prst="rect">
            <a:avLst/>
          </a:prstGeom>
          <a:noFill/>
          <a:ln w="9525">
            <a:noFill/>
            <a:miter lim="800000"/>
            <a:headEnd/>
            <a:tailEnd/>
          </a:ln>
          <a:effectLst/>
        </p:spPr>
        <p:txBody>
          <a:bodyPr vert="horz" wrap="square" lIns="92304" tIns="46153" rIns="92304" bIns="46153" numCol="1" anchor="b" anchorCtr="0" compatLnSpc="1">
            <a:prstTxWarp prst="textNoShape">
              <a:avLst/>
            </a:prstTxWarp>
          </a:bodyPr>
          <a:lstStyle>
            <a:lvl1pPr algn="r" defTabSz="923361">
              <a:spcBef>
                <a:spcPct val="0"/>
              </a:spcBef>
              <a:buClrTx/>
              <a:buFontTx/>
              <a:buNone/>
              <a:defRPr sz="1200" u="none"/>
            </a:lvl1pPr>
          </a:lstStyle>
          <a:p>
            <a:pPr>
              <a:defRPr/>
            </a:pPr>
            <a:fld id="{3B3F4EA1-2F81-4362-B9AD-190E949F54AC}" type="slidenum">
              <a:rPr lang="en-CA"/>
              <a:pPr>
                <a:defRPr/>
              </a:pPr>
              <a:t>‹#›</a:t>
            </a:fld>
            <a:endParaRPr lang="en-CA" dirty="0"/>
          </a:p>
        </p:txBody>
      </p:sp>
    </p:spTree>
    <p:extLst>
      <p:ext uri="{BB962C8B-B14F-4D97-AF65-F5344CB8AC3E}">
        <p14:creationId xmlns:p14="http://schemas.microsoft.com/office/powerpoint/2010/main" xmlns="" val="23680769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7C2A9985-C443-4B47-9D4F-6462109FD2C5}" type="slidenum">
              <a:rPr lang="en-CA" smtClean="0"/>
              <a:pPr/>
              <a:t>1</a:t>
            </a:fld>
            <a:endParaRPr lang="en-CA"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fr-CA" dirty="0" smtClean="0"/>
              <a:t>« La prestation efficace de services publics est tributaire des ressources à notre disposition. Bien que le terme </a:t>
            </a:r>
            <a:r>
              <a:rPr lang="en-CA" dirty="0" smtClean="0"/>
              <a:t>“</a:t>
            </a:r>
            <a:r>
              <a:rPr lang="fr-CA" dirty="0" smtClean="0"/>
              <a:t>ressources</a:t>
            </a:r>
            <a:r>
              <a:rPr lang="en-CA" sz="1100" dirty="0" smtClean="0"/>
              <a:t>”</a:t>
            </a:r>
            <a:r>
              <a:rPr lang="fr-CA" dirty="0" smtClean="0"/>
              <a:t> englobe de nombreux éléments (personnes, temps, attention, concentration, capacité), en bout de ligne, le montant d’argent dont on dispose pour exécuter le programme est la variable clé de la réussite. En ce sens, tout est question d’argent. »</a:t>
            </a:r>
          </a:p>
          <a:p>
            <a:pPr eaLnBrk="1" hangingPunct="1"/>
            <a:endParaRPr lang="fr-CA" dirty="0" smtClean="0"/>
          </a:p>
          <a:p>
            <a:pPr defTabSz="895380" eaLnBrk="1" hangingPunct="1">
              <a:defRPr/>
            </a:pPr>
            <a:r>
              <a:rPr lang="fr-CA" dirty="0" smtClean="0"/>
              <a:t>Cette présentation porte sur la gestion efficace de ces fonds par les gestionnaires dans le contexte d’un organisme national de la statistique (ONS).</a:t>
            </a:r>
          </a:p>
          <a:p>
            <a:pPr eaLnBrk="1" hangingPunct="1"/>
            <a:endParaRPr lang="en-CA" noProof="0" dirty="0" smtClean="0"/>
          </a:p>
          <a:p>
            <a:pPr eaLnBrk="1" hangingPunct="1"/>
            <a:endParaRPr lang="fr-CA" dirty="0" smtClean="0"/>
          </a:p>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A2B5E0-09ED-6745-A263-68457CC38052}" type="slidenum">
              <a:rPr lang="en-CA"/>
              <a:pPr/>
              <a:t>10</a:t>
            </a:fld>
            <a:endParaRPr lang="en-CA"/>
          </a:p>
        </p:txBody>
      </p:sp>
      <p:sp>
        <p:nvSpPr>
          <p:cNvPr id="230402" name="Rectangle 2"/>
          <p:cNvSpPr>
            <a:spLocks noGrp="1" noRot="1" noChangeAspect="1" noChangeArrowheads="1" noTextEdit="1"/>
          </p:cNvSpPr>
          <p:nvPr>
            <p:ph type="sldImg"/>
          </p:nvPr>
        </p:nvSpPr>
        <p:spPr>
          <a:xfrm>
            <a:off x="1108075" y="695325"/>
            <a:ext cx="4649788" cy="3487738"/>
          </a:xfrm>
          <a:ln/>
          <a:extLst>
            <a:ext uri="{FAA26D3D-D897-4be2-8F04-BA451C77F1D7}">
              <ma14:placeholderFlag xmlns="" xmlns:ma14="http://schemas.microsoft.com/office/mac/drawingml/2011/main" val="1"/>
            </a:ext>
          </a:extLst>
        </p:spPr>
      </p:sp>
      <p:sp>
        <p:nvSpPr>
          <p:cNvPr id="230403" name="Rectangle 3"/>
          <p:cNvSpPr>
            <a:spLocks noGrp="1" noChangeArrowheads="1"/>
          </p:cNvSpPr>
          <p:nvPr>
            <p:ph type="body" idx="1"/>
          </p:nvPr>
        </p:nvSpPr>
        <p:spPr>
          <a:xfrm>
            <a:off x="914093" y="4416104"/>
            <a:ext cx="5029815" cy="4185576"/>
          </a:xfrm>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A2B5E0-09ED-6745-A263-68457CC38052}" type="slidenum">
              <a:rPr lang="en-CA"/>
              <a:pPr/>
              <a:t>11</a:t>
            </a:fld>
            <a:endParaRPr lang="en-CA"/>
          </a:p>
        </p:txBody>
      </p:sp>
      <p:sp>
        <p:nvSpPr>
          <p:cNvPr id="230402" name="Rectangle 2"/>
          <p:cNvSpPr>
            <a:spLocks noGrp="1" noRot="1" noChangeAspect="1" noChangeArrowheads="1" noTextEdit="1"/>
          </p:cNvSpPr>
          <p:nvPr>
            <p:ph type="sldImg"/>
          </p:nvPr>
        </p:nvSpPr>
        <p:spPr>
          <a:xfrm>
            <a:off x="1108075" y="695325"/>
            <a:ext cx="4649788" cy="3487738"/>
          </a:xfrm>
          <a:ln/>
          <a:extLst>
            <a:ext uri="{FAA26D3D-D897-4be2-8F04-BA451C77F1D7}">
              <ma14:placeholderFlag xmlns="" xmlns:ma14="http://schemas.microsoft.com/office/mac/drawingml/2011/main" val="1"/>
            </a:ext>
          </a:extLst>
        </p:spPr>
      </p:sp>
      <p:sp>
        <p:nvSpPr>
          <p:cNvPr id="230403" name="Rectangle 3"/>
          <p:cNvSpPr>
            <a:spLocks noGrp="1" noChangeArrowheads="1"/>
          </p:cNvSpPr>
          <p:nvPr>
            <p:ph type="body" idx="1"/>
          </p:nvPr>
        </p:nvSpPr>
        <p:spPr>
          <a:xfrm>
            <a:off x="914093" y="4416104"/>
            <a:ext cx="5029815" cy="4185576"/>
          </a:xfrm>
        </p:spPr>
        <p:txBody>
          <a:bodyPr/>
          <a:lstStyle/>
          <a:p>
            <a:r>
              <a:rPr lang="en-US" dirty="0" err="1" smtClean="0"/>
              <a:t>Statistique</a:t>
            </a:r>
            <a:r>
              <a:rPr lang="en-US" baseline="0" dirty="0" smtClean="0"/>
              <a:t> Canada </a:t>
            </a:r>
            <a:r>
              <a:rPr lang="en-US" baseline="0" dirty="0" err="1" smtClean="0"/>
              <a:t>est</a:t>
            </a:r>
            <a:r>
              <a:rPr lang="en-US" baseline="0" dirty="0" smtClean="0"/>
              <a:t> </a:t>
            </a:r>
            <a:r>
              <a:rPr lang="en-US" baseline="0" dirty="0" err="1" smtClean="0"/>
              <a:t>organisé</a:t>
            </a:r>
            <a:r>
              <a:rPr lang="en-US" baseline="0" dirty="0" smtClean="0"/>
              <a:t> par centre </a:t>
            </a:r>
            <a:r>
              <a:rPr lang="en-US" baseline="0" dirty="0" err="1" smtClean="0"/>
              <a:t>d’expertise</a:t>
            </a:r>
            <a:r>
              <a:rPr lang="en-US" baseline="0" dirty="0" smtClean="0"/>
              <a:t> </a:t>
            </a:r>
            <a:r>
              <a:rPr lang="en-US" baseline="0" dirty="0" err="1" smtClean="0"/>
              <a:t>puisque</a:t>
            </a:r>
            <a:r>
              <a:rPr lang="en-US" baseline="0" dirty="0" smtClean="0"/>
              <a:t> plus </a:t>
            </a:r>
            <a:r>
              <a:rPr lang="en-US" baseline="0" dirty="0" err="1" smtClean="0"/>
              <a:t>efficace</a:t>
            </a:r>
            <a:r>
              <a:rPr lang="en-US" baseline="0" dirty="0" smtClean="0"/>
              <a:t> et efficient pour nous de </a:t>
            </a:r>
            <a:r>
              <a:rPr lang="en-US" baseline="0" dirty="0" err="1" smtClean="0"/>
              <a:t>gérer</a:t>
            </a:r>
            <a:r>
              <a:rPr lang="en-US" baseline="0" dirty="0" smtClean="0"/>
              <a:t> de </a:t>
            </a:r>
            <a:r>
              <a:rPr lang="en-US" baseline="0" dirty="0" err="1" smtClean="0"/>
              <a:t>cette</a:t>
            </a:r>
            <a:r>
              <a:rPr lang="en-US" baseline="0" dirty="0" smtClean="0"/>
              <a:t> </a:t>
            </a:r>
            <a:r>
              <a:rPr lang="en-US" baseline="0" dirty="0" err="1" smtClean="0"/>
              <a:t>façon</a:t>
            </a:r>
            <a:r>
              <a:rPr lang="en-US" baseline="0" dirty="0" smtClean="0"/>
              <a:t>.  </a:t>
            </a:r>
            <a:r>
              <a:rPr lang="en-US" baseline="0" dirty="0" err="1" smtClean="0"/>
              <a:t>Maximise</a:t>
            </a:r>
            <a:r>
              <a:rPr lang="en-US" baseline="0" dirty="0" smtClean="0"/>
              <a:t> </a:t>
            </a:r>
            <a:r>
              <a:rPr lang="en-US" baseline="0" dirty="0" err="1" smtClean="0"/>
              <a:t>l’utilisation</a:t>
            </a:r>
            <a:r>
              <a:rPr lang="en-US" baseline="0" dirty="0" smtClean="0"/>
              <a:t> des </a:t>
            </a:r>
            <a:r>
              <a:rPr lang="en-US" baseline="0" dirty="0" err="1" smtClean="0"/>
              <a:t>ressources</a:t>
            </a:r>
            <a:r>
              <a:rPr lang="en-US" baseline="0" dirty="0" smtClean="0"/>
              <a:t>, </a:t>
            </a:r>
            <a:r>
              <a:rPr lang="fr-CA" baseline="0" noProof="0" dirty="0" smtClean="0"/>
              <a:t>améliore</a:t>
            </a:r>
            <a:r>
              <a:rPr lang="en-US" baseline="0" dirty="0" smtClean="0"/>
              <a:t> les </a:t>
            </a:r>
            <a:r>
              <a:rPr lang="en-US" baseline="0" dirty="0" err="1" smtClean="0"/>
              <a:t>opportunités</a:t>
            </a:r>
            <a:r>
              <a:rPr lang="en-US" baseline="0" dirty="0" smtClean="0"/>
              <a:t> de </a:t>
            </a:r>
            <a:r>
              <a:rPr lang="en-US" baseline="0" dirty="0" err="1" smtClean="0"/>
              <a:t>développement</a:t>
            </a:r>
            <a:r>
              <a:rPr lang="en-US" baseline="0" dirty="0" smtClean="0"/>
              <a:t> des </a:t>
            </a:r>
            <a:r>
              <a:rPr lang="en-US" baseline="0" dirty="0" err="1" smtClean="0"/>
              <a:t>employés</a:t>
            </a:r>
            <a:r>
              <a:rPr lang="en-US" baseline="0" dirty="0" smtClean="0"/>
              <a:t>, </a:t>
            </a:r>
            <a:r>
              <a:rPr lang="en-US" baseline="0" dirty="0" err="1" smtClean="0"/>
              <a:t>évite</a:t>
            </a:r>
            <a:r>
              <a:rPr lang="en-US" baseline="0" dirty="0" smtClean="0"/>
              <a:t> le </a:t>
            </a:r>
            <a:r>
              <a:rPr lang="en-US" baseline="0" dirty="0" err="1" smtClean="0"/>
              <a:t>dédoublement</a:t>
            </a:r>
            <a:r>
              <a:rPr lang="en-US" baseline="0" dirty="0" smtClean="0"/>
              <a:t> </a:t>
            </a:r>
            <a:r>
              <a:rPr lang="en-US" baseline="0" dirty="0" err="1" smtClean="0"/>
              <a:t>d’infrastructures</a:t>
            </a:r>
            <a:r>
              <a:rPr lang="en-US" baseline="0" dirty="0" smtClean="0"/>
              <a:t> </a:t>
            </a:r>
            <a:r>
              <a:rPr lang="en-US" baseline="0" dirty="0" err="1" smtClean="0"/>
              <a:t>spécialiées</a:t>
            </a:r>
            <a:r>
              <a:rPr lang="en-US" baseline="0" dirty="0" smtClean="0"/>
              <a:t> et </a:t>
            </a:r>
            <a:r>
              <a:rPr lang="en-US" baseline="0" dirty="0" err="1" smtClean="0"/>
              <a:t>gouvernance</a:t>
            </a:r>
            <a:r>
              <a:rPr lang="en-US" baseline="0" dirty="0" smtClean="0"/>
              <a:t> de </a:t>
            </a:r>
            <a:r>
              <a:rPr lang="en-US" baseline="0" dirty="0" err="1" smtClean="0"/>
              <a:t>ces</a:t>
            </a:r>
            <a:r>
              <a:rPr lang="en-US" baseline="0" dirty="0" smtClean="0"/>
              <a:t> </a:t>
            </a:r>
            <a:r>
              <a:rPr lang="en-US" baseline="0" dirty="0" err="1" smtClean="0"/>
              <a:t>ressources</a:t>
            </a:r>
            <a:r>
              <a:rPr lang="en-US" baseline="0" dirty="0" smtClean="0"/>
              <a:t>.</a:t>
            </a:r>
          </a:p>
          <a:p>
            <a:endParaRPr lang="en-US" baseline="0" dirty="0" smtClean="0"/>
          </a:p>
          <a:p>
            <a:r>
              <a:rPr lang="en-US" baseline="0" dirty="0" smtClean="0"/>
              <a:t>Ex: </a:t>
            </a:r>
            <a:r>
              <a:rPr lang="en-US" baseline="0" dirty="0" err="1" smtClean="0"/>
              <a:t>Développement</a:t>
            </a:r>
            <a:r>
              <a:rPr lang="en-US" baseline="0" dirty="0" smtClean="0"/>
              <a:t> de </a:t>
            </a:r>
            <a:r>
              <a:rPr lang="en-US" baseline="0" dirty="0" err="1" smtClean="0"/>
              <a:t>systèmes</a:t>
            </a:r>
            <a:r>
              <a:rPr lang="en-US" baseline="0" dirty="0" smtClean="0"/>
              <a:t> et infrastructure </a:t>
            </a:r>
            <a:r>
              <a:rPr lang="en-US" baseline="0" dirty="0" err="1" smtClean="0"/>
              <a:t>informatique</a:t>
            </a:r>
            <a:r>
              <a:rPr lang="en-US" baseline="0" dirty="0" smtClean="0"/>
              <a:t>, </a:t>
            </a:r>
            <a:r>
              <a:rPr lang="en-US" baseline="0" dirty="0" err="1" smtClean="0"/>
              <a:t>collecte</a:t>
            </a:r>
            <a:r>
              <a:rPr lang="en-US" baseline="0" dirty="0" smtClean="0"/>
              <a:t> </a:t>
            </a:r>
            <a:r>
              <a:rPr lang="en-US" baseline="0" dirty="0" err="1" smtClean="0"/>
              <a:t>d’enquêtes</a:t>
            </a:r>
            <a:r>
              <a:rPr lang="en-US" baseline="0" dirty="0" smtClean="0"/>
              <a:t>, capture des </a:t>
            </a:r>
            <a:r>
              <a:rPr lang="en-US" baseline="0" dirty="0" err="1" smtClean="0"/>
              <a:t>données</a:t>
            </a:r>
            <a:r>
              <a:rPr lang="en-US" baseline="0" dirty="0" smtClean="0"/>
              <a:t>, </a:t>
            </a:r>
            <a:r>
              <a:rPr lang="en-US" baseline="0" dirty="0" err="1" smtClean="0"/>
              <a:t>méthodologie</a:t>
            </a:r>
            <a:r>
              <a:rPr lang="en-US" baseline="0" dirty="0" smtClean="0"/>
              <a:t>, etc…</a:t>
            </a:r>
          </a:p>
          <a:p>
            <a:endParaRPr lang="en-US" baseline="0" dirty="0" smtClean="0"/>
          </a:p>
          <a:p>
            <a:endParaRPr lang="en-US" baseline="0" dirty="0" smtClean="0"/>
          </a:p>
          <a:p>
            <a:endParaRPr lang="en-US" baseline="0" dirty="0" smtClean="0"/>
          </a:p>
          <a:p>
            <a:r>
              <a:rPr lang="en-US" baseline="0" dirty="0" smtClean="0"/>
              <a:t> </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A2B5E0-09ED-6745-A263-68457CC38052}" type="slidenum">
              <a:rPr lang="en-CA"/>
              <a:pPr/>
              <a:t>12</a:t>
            </a:fld>
            <a:endParaRPr lang="en-CA"/>
          </a:p>
        </p:txBody>
      </p:sp>
      <p:sp>
        <p:nvSpPr>
          <p:cNvPr id="230402" name="Rectangle 2"/>
          <p:cNvSpPr>
            <a:spLocks noGrp="1" noRot="1" noChangeAspect="1" noChangeArrowheads="1" noTextEdit="1"/>
          </p:cNvSpPr>
          <p:nvPr>
            <p:ph type="sldImg"/>
          </p:nvPr>
        </p:nvSpPr>
        <p:spPr>
          <a:xfrm>
            <a:off x="1108075" y="695325"/>
            <a:ext cx="4649788" cy="3487738"/>
          </a:xfrm>
          <a:ln/>
          <a:extLst>
            <a:ext uri="{FAA26D3D-D897-4be2-8F04-BA451C77F1D7}">
              <ma14:placeholderFlag xmlns="" xmlns:ma14="http://schemas.microsoft.com/office/mac/drawingml/2011/main" val="1"/>
            </a:ext>
          </a:extLst>
        </p:spPr>
      </p:sp>
      <p:sp>
        <p:nvSpPr>
          <p:cNvPr id="230403" name="Rectangle 3"/>
          <p:cNvSpPr>
            <a:spLocks noGrp="1" noChangeArrowheads="1"/>
          </p:cNvSpPr>
          <p:nvPr>
            <p:ph type="body" idx="1"/>
          </p:nvPr>
        </p:nvSpPr>
        <p:spPr>
          <a:xfrm>
            <a:off x="914093" y="4416104"/>
            <a:ext cx="5029815" cy="4185576"/>
          </a:xfrm>
        </p:spPr>
        <p:txBody>
          <a:bodyPr/>
          <a:lstStyle/>
          <a:p>
            <a:endParaRPr lang="en-US" baseline="0" dirty="0" smtClean="0"/>
          </a:p>
          <a:p>
            <a:endParaRPr lang="en-US" baseline="0" dirty="0" smtClean="0"/>
          </a:p>
          <a:p>
            <a:endParaRPr lang="en-US" baseline="0" dirty="0" smtClean="0"/>
          </a:p>
          <a:p>
            <a:r>
              <a:rPr lang="en-US" baseline="0" dirty="0" smtClean="0"/>
              <a:t> </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A2B5E0-09ED-6745-A263-68457CC38052}" type="slidenum">
              <a:rPr lang="en-CA"/>
              <a:pPr/>
              <a:t>13</a:t>
            </a:fld>
            <a:endParaRPr lang="en-CA"/>
          </a:p>
        </p:txBody>
      </p:sp>
      <p:sp>
        <p:nvSpPr>
          <p:cNvPr id="230402" name="Rectangle 2"/>
          <p:cNvSpPr>
            <a:spLocks noGrp="1" noRot="1" noChangeAspect="1" noChangeArrowheads="1" noTextEdit="1"/>
          </p:cNvSpPr>
          <p:nvPr>
            <p:ph type="sldImg"/>
          </p:nvPr>
        </p:nvSpPr>
        <p:spPr>
          <a:xfrm>
            <a:off x="1108075" y="695325"/>
            <a:ext cx="4649788" cy="3487738"/>
          </a:xfrm>
          <a:ln/>
          <a:extLst>
            <a:ext uri="{FAA26D3D-D897-4be2-8F04-BA451C77F1D7}">
              <ma14:placeholderFlag xmlns:ma14="http://schemas.microsoft.com/office/mac/drawingml/2011/main" xmlns="" val="1"/>
            </a:ext>
          </a:extLst>
        </p:spPr>
      </p:sp>
      <p:sp>
        <p:nvSpPr>
          <p:cNvPr id="230403" name="Rectangle 3"/>
          <p:cNvSpPr>
            <a:spLocks noGrp="1" noChangeArrowheads="1"/>
          </p:cNvSpPr>
          <p:nvPr>
            <p:ph type="body" idx="1"/>
          </p:nvPr>
        </p:nvSpPr>
        <p:spPr>
          <a:xfrm>
            <a:off x="914093" y="4416104"/>
            <a:ext cx="5029815" cy="4185576"/>
          </a:xfrm>
        </p:spPr>
        <p:txBody>
          <a:bodyPr/>
          <a:lstStyle/>
          <a:p>
            <a:r>
              <a:rPr lang="fr-FR" sz="1200" dirty="0" smtClean="0"/>
              <a:t>Comprendre comment les ressources sont utilisées pour arriver à livrer une enquête le plus efficacement possible.</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A2B5E0-09ED-6745-A263-68457CC38052}" type="slidenum">
              <a:rPr lang="en-CA"/>
              <a:pPr/>
              <a:t>14</a:t>
            </a:fld>
            <a:endParaRPr lang="en-CA"/>
          </a:p>
        </p:txBody>
      </p:sp>
      <p:sp>
        <p:nvSpPr>
          <p:cNvPr id="230402" name="Rectangle 2"/>
          <p:cNvSpPr>
            <a:spLocks noGrp="1" noRot="1" noChangeAspect="1" noChangeArrowheads="1" noTextEdit="1"/>
          </p:cNvSpPr>
          <p:nvPr>
            <p:ph type="sldImg"/>
          </p:nvPr>
        </p:nvSpPr>
        <p:spPr>
          <a:xfrm>
            <a:off x="1108075" y="695325"/>
            <a:ext cx="4649788" cy="3487738"/>
          </a:xfrm>
          <a:ln/>
          <a:extLst>
            <a:ext uri="{FAA26D3D-D897-4be2-8F04-BA451C77F1D7}">
              <ma14:placeholderFlag xmlns:ma14="http://schemas.microsoft.com/office/mac/drawingml/2011/main" xmlns="" val="1"/>
            </a:ext>
          </a:extLst>
        </p:spPr>
      </p:sp>
      <p:sp>
        <p:nvSpPr>
          <p:cNvPr id="230403" name="Rectangle 3"/>
          <p:cNvSpPr>
            <a:spLocks noGrp="1" noChangeArrowheads="1"/>
          </p:cNvSpPr>
          <p:nvPr>
            <p:ph type="body" idx="1"/>
          </p:nvPr>
        </p:nvSpPr>
        <p:spPr>
          <a:xfrm>
            <a:off x="914093" y="4416104"/>
            <a:ext cx="5029815" cy="4185576"/>
          </a:xfrm>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A2B5E0-09ED-6745-A263-68457CC38052}" type="slidenum">
              <a:rPr lang="en-CA"/>
              <a:pPr/>
              <a:t>15</a:t>
            </a:fld>
            <a:endParaRPr lang="en-CA"/>
          </a:p>
        </p:txBody>
      </p:sp>
      <p:sp>
        <p:nvSpPr>
          <p:cNvPr id="230402" name="Rectangle 2"/>
          <p:cNvSpPr>
            <a:spLocks noGrp="1" noRot="1" noChangeAspect="1" noChangeArrowheads="1" noTextEdit="1"/>
          </p:cNvSpPr>
          <p:nvPr>
            <p:ph type="sldImg"/>
          </p:nvPr>
        </p:nvSpPr>
        <p:spPr>
          <a:xfrm>
            <a:off x="1108075" y="695325"/>
            <a:ext cx="4649788" cy="3487738"/>
          </a:xfrm>
          <a:ln/>
          <a:extLst>
            <a:ext uri="{FAA26D3D-D897-4be2-8F04-BA451C77F1D7}">
              <ma14:placeholderFlag xmlns:ma14="http://schemas.microsoft.com/office/mac/drawingml/2011/main" xmlns="" val="1"/>
            </a:ext>
          </a:extLst>
        </p:spPr>
      </p:sp>
      <p:sp>
        <p:nvSpPr>
          <p:cNvPr id="230403" name="Rectangle 3"/>
          <p:cNvSpPr>
            <a:spLocks noGrp="1" noChangeArrowheads="1"/>
          </p:cNvSpPr>
          <p:nvPr>
            <p:ph type="body" idx="1"/>
          </p:nvPr>
        </p:nvSpPr>
        <p:spPr>
          <a:xfrm>
            <a:off x="914093" y="4416104"/>
            <a:ext cx="5029815" cy="4185576"/>
          </a:xfrm>
        </p:spPr>
        <p:txBody>
          <a:bodyPr/>
          <a:lstStyle/>
          <a:p>
            <a:r>
              <a:rPr lang="en-US" dirty="0" smtClean="0"/>
              <a:t>Informer – </a:t>
            </a:r>
            <a:r>
              <a:rPr lang="en-US" dirty="0" err="1" smtClean="0"/>
              <a:t>aussi</a:t>
            </a:r>
            <a:r>
              <a:rPr lang="en-US" dirty="0" smtClean="0"/>
              <a:t>, </a:t>
            </a:r>
            <a:r>
              <a:rPr lang="en-US" dirty="0" err="1" smtClean="0"/>
              <a:t>avoir</a:t>
            </a:r>
            <a:r>
              <a:rPr lang="en-US" dirty="0" smtClean="0"/>
              <a:t> </a:t>
            </a:r>
            <a:r>
              <a:rPr lang="en-US" dirty="0" err="1" smtClean="0"/>
              <a:t>une</a:t>
            </a:r>
            <a:r>
              <a:rPr lang="en-US" dirty="0" smtClean="0"/>
              <a:t> base de discussion </a:t>
            </a:r>
            <a:r>
              <a:rPr lang="en-US" dirty="0" err="1" smtClean="0"/>
              <a:t>lorsqu’on</a:t>
            </a:r>
            <a:r>
              <a:rPr lang="en-US" dirty="0" smtClean="0"/>
              <a:t> </a:t>
            </a:r>
            <a:r>
              <a:rPr lang="en-US" dirty="0" err="1" smtClean="0"/>
              <a:t>évalue</a:t>
            </a:r>
            <a:r>
              <a:rPr lang="en-US" dirty="0" smtClean="0"/>
              <a:t> les </a:t>
            </a:r>
            <a:r>
              <a:rPr lang="en-US" dirty="0" err="1" smtClean="0"/>
              <a:t>projets</a:t>
            </a:r>
            <a:r>
              <a:rPr lang="en-US" dirty="0" smtClean="0"/>
              <a:t>.</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A2B5E0-09ED-6745-A263-68457CC38052}" type="slidenum">
              <a:rPr lang="en-CA"/>
              <a:pPr/>
              <a:t>16</a:t>
            </a:fld>
            <a:endParaRPr lang="en-CA"/>
          </a:p>
        </p:txBody>
      </p:sp>
      <p:sp>
        <p:nvSpPr>
          <p:cNvPr id="230402" name="Rectangle 2"/>
          <p:cNvSpPr>
            <a:spLocks noGrp="1" noRot="1" noChangeAspect="1" noChangeArrowheads="1" noTextEdit="1"/>
          </p:cNvSpPr>
          <p:nvPr>
            <p:ph type="sldImg"/>
          </p:nvPr>
        </p:nvSpPr>
        <p:spPr>
          <a:xfrm>
            <a:off x="1108075" y="695325"/>
            <a:ext cx="4649788" cy="3487738"/>
          </a:xfrm>
          <a:ln/>
          <a:extLst>
            <a:ext uri="{FAA26D3D-D897-4be2-8F04-BA451C77F1D7}">
              <ma14:placeholderFlag xmlns:ma14="http://schemas.microsoft.com/office/mac/drawingml/2011/main" xmlns="" val="1"/>
            </a:ext>
          </a:extLst>
        </p:spPr>
      </p:sp>
      <p:sp>
        <p:nvSpPr>
          <p:cNvPr id="230403" name="Rectangle 3"/>
          <p:cNvSpPr>
            <a:spLocks noGrp="1" noChangeArrowheads="1"/>
          </p:cNvSpPr>
          <p:nvPr>
            <p:ph type="body" idx="1"/>
          </p:nvPr>
        </p:nvSpPr>
        <p:spPr>
          <a:xfrm>
            <a:off x="914093" y="4416104"/>
            <a:ext cx="5029815" cy="4185576"/>
          </a:xfrm>
        </p:spPr>
        <p:txBody>
          <a:bodyPr/>
          <a:lstStyle/>
          <a:p>
            <a:r>
              <a:rPr lang="en-US" dirty="0" err="1" smtClean="0"/>
              <a:t>Pourquoi</a:t>
            </a:r>
            <a:r>
              <a:rPr lang="en-US" dirty="0" smtClean="0"/>
              <a:t> un </a:t>
            </a:r>
            <a:r>
              <a:rPr lang="en-US" dirty="0" err="1" smtClean="0"/>
              <a:t>projet</a:t>
            </a:r>
            <a:r>
              <a:rPr lang="en-US" dirty="0" smtClean="0"/>
              <a:t> </a:t>
            </a:r>
            <a:r>
              <a:rPr lang="en-US" dirty="0" err="1" smtClean="0"/>
              <a:t>co^te</a:t>
            </a:r>
            <a:r>
              <a:rPr lang="en-US" dirty="0" smtClean="0"/>
              <a:t>-t-</a:t>
            </a:r>
            <a:r>
              <a:rPr lang="en-US" dirty="0" err="1" smtClean="0"/>
              <a:t>il</a:t>
            </a:r>
            <a:r>
              <a:rPr lang="en-US" dirty="0" smtClean="0"/>
              <a:t> plus </a:t>
            </a:r>
            <a:r>
              <a:rPr lang="en-US" dirty="0" err="1" smtClean="0"/>
              <a:t>cher</a:t>
            </a:r>
            <a:r>
              <a:rPr lang="en-US" dirty="0" smtClean="0"/>
              <a:t> </a:t>
            </a:r>
            <a:r>
              <a:rPr lang="en-US" dirty="0" err="1" smtClean="0"/>
              <a:t>ou</a:t>
            </a:r>
            <a:r>
              <a:rPr lang="en-US" dirty="0" smtClean="0"/>
              <a:t> </a:t>
            </a:r>
            <a:r>
              <a:rPr lang="en-US" dirty="0" err="1" smtClean="0"/>
              <a:t>moins</a:t>
            </a:r>
            <a:r>
              <a:rPr lang="en-US" dirty="0" smtClean="0"/>
              <a:t> </a:t>
            </a:r>
            <a:r>
              <a:rPr lang="en-US" dirty="0" err="1" smtClean="0"/>
              <a:t>cher</a:t>
            </a:r>
            <a:r>
              <a:rPr lang="en-US" dirty="0" smtClean="0"/>
              <a:t> </a:t>
            </a:r>
            <a:r>
              <a:rPr lang="en-US" dirty="0" err="1" smtClean="0"/>
              <a:t>que</a:t>
            </a:r>
            <a:r>
              <a:rPr lang="en-US" dirty="0" smtClean="0"/>
              <a:t> </a:t>
            </a:r>
            <a:r>
              <a:rPr lang="en-US" dirty="0" err="1" smtClean="0"/>
              <a:t>prévu</a:t>
            </a:r>
            <a:r>
              <a:rPr lang="en-US" dirty="0" smtClean="0"/>
              <a:t>?</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A2B5E0-09ED-6745-A263-68457CC38052}" type="slidenum">
              <a:rPr lang="en-CA"/>
              <a:pPr/>
              <a:t>17</a:t>
            </a:fld>
            <a:endParaRPr lang="en-CA"/>
          </a:p>
        </p:txBody>
      </p:sp>
      <p:sp>
        <p:nvSpPr>
          <p:cNvPr id="230402" name="Rectangle 2"/>
          <p:cNvSpPr>
            <a:spLocks noGrp="1" noRot="1" noChangeAspect="1" noChangeArrowheads="1" noTextEdit="1"/>
          </p:cNvSpPr>
          <p:nvPr>
            <p:ph type="sldImg"/>
          </p:nvPr>
        </p:nvSpPr>
        <p:spPr>
          <a:xfrm>
            <a:off x="1108075" y="695325"/>
            <a:ext cx="4649788" cy="3487738"/>
          </a:xfrm>
          <a:ln/>
          <a:extLst>
            <a:ext uri="{FAA26D3D-D897-4be2-8F04-BA451C77F1D7}">
              <ma14:placeholderFlag xmlns:ma14="http://schemas.microsoft.com/office/mac/drawingml/2011/main" xmlns="" val="1"/>
            </a:ext>
          </a:extLst>
        </p:spPr>
      </p:sp>
      <p:sp>
        <p:nvSpPr>
          <p:cNvPr id="230403" name="Rectangle 3"/>
          <p:cNvSpPr>
            <a:spLocks noGrp="1" noChangeArrowheads="1"/>
          </p:cNvSpPr>
          <p:nvPr>
            <p:ph type="body" idx="1"/>
          </p:nvPr>
        </p:nvSpPr>
        <p:spPr>
          <a:xfrm>
            <a:off x="914093" y="4416104"/>
            <a:ext cx="5029815" cy="4185576"/>
          </a:xfrm>
        </p:spPr>
        <p:txBody>
          <a:bodyPr/>
          <a:lstStyle/>
          <a:p>
            <a:r>
              <a:rPr lang="en-US" dirty="0" err="1" smtClean="0"/>
              <a:t>Lorsque</a:t>
            </a:r>
            <a:r>
              <a:rPr lang="en-US" dirty="0" smtClean="0"/>
              <a:t> </a:t>
            </a:r>
            <a:r>
              <a:rPr lang="en-US" dirty="0" err="1" smtClean="0"/>
              <a:t>l’analyse</a:t>
            </a:r>
            <a:r>
              <a:rPr lang="en-US" dirty="0" smtClean="0"/>
              <a:t> </a:t>
            </a:r>
            <a:r>
              <a:rPr lang="en-US" dirty="0" err="1" smtClean="0"/>
              <a:t>financière</a:t>
            </a:r>
            <a:r>
              <a:rPr lang="en-US" dirty="0" smtClean="0"/>
              <a:t> </a:t>
            </a:r>
            <a:r>
              <a:rPr lang="en-US" dirty="0" err="1" smtClean="0"/>
              <a:t>fonctionne</a:t>
            </a:r>
            <a:r>
              <a:rPr lang="en-US" dirty="0" smtClean="0"/>
              <a:t> </a:t>
            </a:r>
            <a:r>
              <a:rPr lang="en-US" dirty="0" err="1" smtClean="0"/>
              <a:t>bien</a:t>
            </a:r>
            <a:r>
              <a:rPr lang="en-US" dirty="0" smtClean="0"/>
              <a:t>, on </a:t>
            </a:r>
            <a:r>
              <a:rPr lang="en-US" dirty="0" err="1" smtClean="0"/>
              <a:t>devient</a:t>
            </a:r>
            <a:r>
              <a:rPr lang="en-US" dirty="0" smtClean="0"/>
              <a:t> </a:t>
            </a:r>
            <a:r>
              <a:rPr lang="en-US" dirty="0" err="1" smtClean="0"/>
              <a:t>rapidement</a:t>
            </a:r>
            <a:r>
              <a:rPr lang="en-US" dirty="0" smtClean="0"/>
              <a:t> </a:t>
            </a:r>
            <a:r>
              <a:rPr lang="en-US" dirty="0" err="1" smtClean="0"/>
              <a:t>victime</a:t>
            </a:r>
            <a:r>
              <a:rPr lang="en-US" dirty="0" smtClean="0"/>
              <a:t> de son </a:t>
            </a:r>
            <a:r>
              <a:rPr lang="en-US" dirty="0" err="1" smtClean="0"/>
              <a:t>succès</a:t>
            </a:r>
            <a:r>
              <a:rPr lang="en-US" dirty="0" smtClean="0"/>
              <a:t>.  </a:t>
            </a:r>
            <a:r>
              <a:rPr lang="en-US" dirty="0" err="1" smtClean="0"/>
              <a:t>Mais</a:t>
            </a:r>
            <a:r>
              <a:rPr lang="en-US" baseline="0" dirty="0" smtClean="0"/>
              <a:t> la </a:t>
            </a:r>
            <a:r>
              <a:rPr lang="en-US" baseline="0" dirty="0" err="1" smtClean="0"/>
              <a:t>fonction</a:t>
            </a:r>
            <a:r>
              <a:rPr lang="en-US" baseline="0" dirty="0" smtClean="0"/>
              <a:t> </a:t>
            </a:r>
            <a:r>
              <a:rPr lang="en-US" baseline="0" dirty="0" err="1" smtClean="0"/>
              <a:t>financière</a:t>
            </a:r>
            <a:r>
              <a:rPr lang="en-US" baseline="0" dirty="0" smtClean="0"/>
              <a:t> </a:t>
            </a:r>
            <a:r>
              <a:rPr lang="en-US" baseline="0" dirty="0" err="1" smtClean="0"/>
              <a:t>doit</a:t>
            </a:r>
            <a:r>
              <a:rPr lang="en-US" baseline="0" dirty="0" smtClean="0"/>
              <a:t> </a:t>
            </a:r>
            <a:r>
              <a:rPr lang="en-US" baseline="0" dirty="0" err="1" smtClean="0"/>
              <a:t>être</a:t>
            </a:r>
            <a:r>
              <a:rPr lang="en-US" baseline="0" dirty="0" smtClean="0"/>
              <a:t> vu </a:t>
            </a:r>
            <a:r>
              <a:rPr lang="en-US" baseline="0" dirty="0" err="1" smtClean="0"/>
              <a:t>comme</a:t>
            </a:r>
            <a:r>
              <a:rPr lang="en-US" baseline="0" dirty="0" smtClean="0"/>
              <a:t> un </a:t>
            </a:r>
            <a:r>
              <a:rPr lang="en-US" baseline="0" dirty="0" err="1" smtClean="0"/>
              <a:t>partenaire</a:t>
            </a:r>
            <a:r>
              <a:rPr lang="en-US" baseline="0" dirty="0" smtClean="0"/>
              <a:t> </a:t>
            </a:r>
            <a:r>
              <a:rPr lang="en-US" baseline="0" dirty="0" err="1" smtClean="0"/>
              <a:t>stratégique</a:t>
            </a:r>
            <a:r>
              <a:rPr lang="en-US" baseline="0" dirty="0" smtClean="0"/>
              <a:t>, </a:t>
            </a:r>
            <a:r>
              <a:rPr lang="en-US" baseline="0" dirty="0" err="1" smtClean="0"/>
              <a:t>plutôt</a:t>
            </a:r>
            <a:r>
              <a:rPr lang="en-US" baseline="0" dirty="0" smtClean="0"/>
              <a:t> </a:t>
            </a:r>
            <a:r>
              <a:rPr lang="en-US" baseline="0" dirty="0" err="1" smtClean="0"/>
              <a:t>que</a:t>
            </a:r>
            <a:r>
              <a:rPr lang="en-US" baseline="0" dirty="0" smtClean="0"/>
              <a:t> </a:t>
            </a:r>
            <a:r>
              <a:rPr lang="en-US" baseline="0" dirty="0" err="1" smtClean="0"/>
              <a:t>comme</a:t>
            </a:r>
            <a:r>
              <a:rPr lang="en-US" baseline="0" dirty="0" smtClean="0"/>
              <a:t> un </a:t>
            </a:r>
            <a:r>
              <a:rPr lang="en-US" baseline="0" dirty="0" err="1" smtClean="0"/>
              <a:t>exécutant</a:t>
            </a:r>
            <a:r>
              <a:rPr lang="en-US" baseline="0" dirty="0" smtClean="0"/>
              <a:t> au </a:t>
            </a:r>
            <a:r>
              <a:rPr lang="en-US" baseline="0" dirty="0" err="1" smtClean="0"/>
              <a:t>niveau</a:t>
            </a:r>
            <a:r>
              <a:rPr lang="en-US" baseline="0" dirty="0" smtClean="0"/>
              <a:t> de la </a:t>
            </a:r>
            <a:r>
              <a:rPr lang="en-US" baseline="0" dirty="0" err="1" smtClean="0"/>
              <a:t>reddition</a:t>
            </a:r>
            <a:r>
              <a:rPr lang="en-US" baseline="0" dirty="0" smtClean="0"/>
              <a:t> des </a:t>
            </a:r>
            <a:r>
              <a:rPr lang="en-US" baseline="0" dirty="0" err="1" smtClean="0"/>
              <a:t>comptes</a:t>
            </a:r>
            <a:r>
              <a:rPr lang="en-US" baseline="0" dirty="0" smtClean="0"/>
              <a:t>.</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A2B5E0-09ED-6745-A263-68457CC38052}" type="slidenum">
              <a:rPr lang="en-CA"/>
              <a:pPr/>
              <a:t>18</a:t>
            </a:fld>
            <a:endParaRPr lang="en-CA"/>
          </a:p>
        </p:txBody>
      </p:sp>
      <p:sp>
        <p:nvSpPr>
          <p:cNvPr id="230402" name="Rectangle 2"/>
          <p:cNvSpPr>
            <a:spLocks noGrp="1" noRot="1" noChangeAspect="1" noChangeArrowheads="1" noTextEdit="1"/>
          </p:cNvSpPr>
          <p:nvPr>
            <p:ph type="sldImg"/>
          </p:nvPr>
        </p:nvSpPr>
        <p:spPr>
          <a:xfrm>
            <a:off x="1108075" y="695325"/>
            <a:ext cx="4649788" cy="3487738"/>
          </a:xfrm>
          <a:ln/>
          <a:extLst>
            <a:ext uri="{FAA26D3D-D897-4be2-8F04-BA451C77F1D7}">
              <ma14:placeholderFlag xmlns:ma14="http://schemas.microsoft.com/office/mac/drawingml/2011/main" xmlns="" val="1"/>
            </a:ext>
          </a:extLst>
        </p:spPr>
      </p:sp>
      <p:sp>
        <p:nvSpPr>
          <p:cNvPr id="230403" name="Rectangle 3"/>
          <p:cNvSpPr>
            <a:spLocks noGrp="1" noChangeArrowheads="1"/>
          </p:cNvSpPr>
          <p:nvPr>
            <p:ph type="body" idx="1"/>
          </p:nvPr>
        </p:nvSpPr>
        <p:spPr>
          <a:xfrm>
            <a:off x="914093" y="4416104"/>
            <a:ext cx="5029815" cy="4185576"/>
          </a:xfrm>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A2B5E0-09ED-6745-A263-68457CC38052}" type="slidenum">
              <a:rPr lang="en-CA"/>
              <a:pPr/>
              <a:t>20</a:t>
            </a:fld>
            <a:endParaRPr lang="en-CA"/>
          </a:p>
        </p:txBody>
      </p:sp>
      <p:sp>
        <p:nvSpPr>
          <p:cNvPr id="230402" name="Rectangle 2"/>
          <p:cNvSpPr>
            <a:spLocks noGrp="1" noRot="1" noChangeAspect="1" noChangeArrowheads="1" noTextEdit="1"/>
          </p:cNvSpPr>
          <p:nvPr>
            <p:ph type="sldImg"/>
          </p:nvPr>
        </p:nvSpPr>
        <p:spPr>
          <a:xfrm>
            <a:off x="1108075" y="695325"/>
            <a:ext cx="4649788" cy="3487738"/>
          </a:xfrm>
          <a:ln/>
          <a:extLst>
            <a:ext uri="{FAA26D3D-D897-4be2-8F04-BA451C77F1D7}">
              <ma14:placeholderFlag xmlns="" xmlns:ma14="http://schemas.microsoft.com/office/mac/drawingml/2011/main" val="1"/>
            </a:ext>
          </a:extLst>
        </p:spPr>
      </p:sp>
      <p:sp>
        <p:nvSpPr>
          <p:cNvPr id="230403" name="Rectangle 3"/>
          <p:cNvSpPr>
            <a:spLocks noGrp="1" noChangeArrowheads="1"/>
          </p:cNvSpPr>
          <p:nvPr>
            <p:ph type="body" idx="1"/>
          </p:nvPr>
        </p:nvSpPr>
        <p:spPr>
          <a:xfrm>
            <a:off x="914093" y="4416104"/>
            <a:ext cx="5029815" cy="4185576"/>
          </a:xfrm>
        </p:spPr>
        <p:txBody>
          <a:bodyPr/>
          <a:lstStyle/>
          <a:p>
            <a:r>
              <a:rPr lang="en-US" dirty="0" err="1" smtClean="0"/>
              <a:t>Quelques</a:t>
            </a:r>
            <a:r>
              <a:rPr lang="en-US" dirty="0" smtClean="0"/>
              <a:t> examples simples</a:t>
            </a:r>
            <a:r>
              <a:rPr lang="en-US" baseline="0" dirty="0" smtClean="0"/>
              <a:t> et </a:t>
            </a:r>
            <a:r>
              <a:rPr lang="en-US" baseline="0" dirty="0" err="1" smtClean="0"/>
              <a:t>concrets</a:t>
            </a:r>
            <a:r>
              <a:rPr lang="en-US" baseline="0" dirty="0" smtClean="0"/>
              <a:t> de </a:t>
            </a:r>
            <a:r>
              <a:rPr lang="en-US" baseline="0" dirty="0" err="1" smtClean="0"/>
              <a:t>l’application</a:t>
            </a:r>
            <a:r>
              <a:rPr lang="en-US" baseline="0" dirty="0" smtClean="0"/>
              <a:t> de </a:t>
            </a:r>
            <a:r>
              <a:rPr lang="en-US" baseline="0" dirty="0" err="1" smtClean="0"/>
              <a:t>l’analyse</a:t>
            </a:r>
            <a:r>
              <a:rPr lang="en-US" baseline="0" dirty="0" smtClean="0"/>
              <a:t> </a:t>
            </a:r>
            <a:r>
              <a:rPr lang="en-US" baseline="0" dirty="0" err="1" smtClean="0"/>
              <a:t>financière</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CA" dirty="0" smtClean="0"/>
              <a:t>Je </a:t>
            </a:r>
            <a:r>
              <a:rPr lang="en-CA" dirty="0" err="1" smtClean="0"/>
              <a:t>vais</a:t>
            </a:r>
            <a:r>
              <a:rPr lang="en-CA" dirty="0" smtClean="0"/>
              <a:t> </a:t>
            </a:r>
            <a:r>
              <a:rPr lang="en-CA" dirty="0" err="1" smtClean="0"/>
              <a:t>vous</a:t>
            </a:r>
            <a:r>
              <a:rPr lang="en-CA" dirty="0" smtClean="0"/>
              <a:t> </a:t>
            </a:r>
            <a:r>
              <a:rPr lang="en-CA" dirty="0" err="1" smtClean="0"/>
              <a:t>parler</a:t>
            </a:r>
            <a:r>
              <a:rPr lang="en-CA" dirty="0" smtClean="0"/>
              <a:t>, au </a:t>
            </a:r>
            <a:r>
              <a:rPr lang="en-CA" dirty="0" err="1" smtClean="0"/>
              <a:t>cours</a:t>
            </a:r>
            <a:r>
              <a:rPr lang="en-CA" dirty="0" smtClean="0"/>
              <a:t> des </a:t>
            </a:r>
            <a:r>
              <a:rPr lang="en-CA" dirty="0" err="1" smtClean="0"/>
              <a:t>prochaines</a:t>
            </a:r>
            <a:r>
              <a:rPr lang="en-CA" baseline="0" dirty="0" smtClean="0"/>
              <a:t> 45 minutes, des </a:t>
            </a:r>
            <a:r>
              <a:rPr lang="en-CA" baseline="0" dirty="0" err="1" smtClean="0"/>
              <a:t>approches</a:t>
            </a:r>
            <a:r>
              <a:rPr lang="en-CA" baseline="0" dirty="0" smtClean="0"/>
              <a:t> </a:t>
            </a:r>
            <a:r>
              <a:rPr lang="en-CA" baseline="0" dirty="0" err="1" smtClean="0"/>
              <a:t>clés</a:t>
            </a:r>
            <a:r>
              <a:rPr lang="en-CA" baseline="0" dirty="0" smtClean="0"/>
              <a:t> </a:t>
            </a:r>
            <a:r>
              <a:rPr lang="en-CA" baseline="0" dirty="0" err="1" smtClean="0"/>
              <a:t>adoptées</a:t>
            </a:r>
            <a:r>
              <a:rPr lang="en-CA" baseline="0" dirty="0" smtClean="0"/>
              <a:t> à </a:t>
            </a:r>
            <a:r>
              <a:rPr lang="en-CA" baseline="0" dirty="0" err="1" smtClean="0"/>
              <a:t>Statistique</a:t>
            </a:r>
            <a:r>
              <a:rPr lang="en-CA" baseline="0" dirty="0" smtClean="0"/>
              <a:t> Canada au </a:t>
            </a:r>
            <a:r>
              <a:rPr lang="en-CA" baseline="0" dirty="0" err="1" smtClean="0"/>
              <a:t>cours</a:t>
            </a:r>
            <a:r>
              <a:rPr lang="en-CA" baseline="0" dirty="0" smtClean="0"/>
              <a:t> des </a:t>
            </a:r>
            <a:r>
              <a:rPr lang="en-CA" baseline="0" dirty="0" err="1" smtClean="0"/>
              <a:t>années</a:t>
            </a:r>
            <a:r>
              <a:rPr lang="en-CA" baseline="0" dirty="0" smtClean="0"/>
              <a:t> </a:t>
            </a:r>
            <a:r>
              <a:rPr lang="en-CA" baseline="0" dirty="0" err="1" smtClean="0"/>
              <a:t>afin</a:t>
            </a:r>
            <a:r>
              <a:rPr lang="en-CA" baseline="0" dirty="0" smtClean="0"/>
              <a:t> </a:t>
            </a:r>
            <a:r>
              <a:rPr lang="en-CA" baseline="0" dirty="0" err="1" smtClean="0"/>
              <a:t>d’assurer</a:t>
            </a:r>
            <a:r>
              <a:rPr lang="en-CA" baseline="0" dirty="0" smtClean="0"/>
              <a:t> </a:t>
            </a:r>
            <a:r>
              <a:rPr lang="en-CA" baseline="0" dirty="0" err="1" smtClean="0"/>
              <a:t>une</a:t>
            </a:r>
            <a:r>
              <a:rPr lang="en-CA" baseline="0" dirty="0" smtClean="0"/>
              <a:t> </a:t>
            </a:r>
            <a:r>
              <a:rPr lang="en-CA" baseline="0" dirty="0" err="1" smtClean="0"/>
              <a:t>bonne</a:t>
            </a:r>
            <a:r>
              <a:rPr lang="en-CA" baseline="0" dirty="0" smtClean="0"/>
              <a:t> </a:t>
            </a:r>
            <a:r>
              <a:rPr lang="en-CA" baseline="0" dirty="0" err="1" smtClean="0"/>
              <a:t>gestion</a:t>
            </a:r>
            <a:r>
              <a:rPr lang="en-CA" baseline="0" dirty="0" smtClean="0"/>
              <a:t> </a:t>
            </a:r>
            <a:r>
              <a:rPr lang="en-CA" baseline="0" dirty="0" err="1" smtClean="0"/>
              <a:t>financière</a:t>
            </a:r>
            <a:r>
              <a:rPr lang="en-CA" baseline="0" dirty="0" smtClean="0"/>
              <a:t>.</a:t>
            </a:r>
            <a:endParaRPr lang="en-CA" dirty="0"/>
          </a:p>
        </p:txBody>
      </p:sp>
      <p:sp>
        <p:nvSpPr>
          <p:cNvPr id="4" name="Slide Number Placeholder 3"/>
          <p:cNvSpPr>
            <a:spLocks noGrp="1"/>
          </p:cNvSpPr>
          <p:nvPr>
            <p:ph type="sldNum" sz="quarter" idx="10"/>
          </p:nvPr>
        </p:nvSpPr>
        <p:spPr/>
        <p:txBody>
          <a:bodyPr/>
          <a:lstStyle/>
          <a:p>
            <a:pPr>
              <a:defRPr/>
            </a:pPr>
            <a:fld id="{3B3F4EA1-2F81-4362-B9AD-190E949F54AC}" type="slidenum">
              <a:rPr lang="en-CA" smtClean="0"/>
              <a:pPr>
                <a:defRPr/>
              </a:pPr>
              <a:t>2</a:t>
            </a:fld>
            <a:endParaRPr lang="en-CA"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A2B5E0-09ED-6745-A263-68457CC38052}" type="slidenum">
              <a:rPr lang="en-CA"/>
              <a:pPr/>
              <a:t>21</a:t>
            </a:fld>
            <a:endParaRPr lang="en-CA"/>
          </a:p>
        </p:txBody>
      </p:sp>
      <p:sp>
        <p:nvSpPr>
          <p:cNvPr id="230402" name="Rectangle 2"/>
          <p:cNvSpPr>
            <a:spLocks noGrp="1" noRot="1" noChangeAspect="1" noChangeArrowheads="1" noTextEdit="1"/>
          </p:cNvSpPr>
          <p:nvPr>
            <p:ph type="sldImg"/>
          </p:nvPr>
        </p:nvSpPr>
        <p:spPr>
          <a:xfrm>
            <a:off x="1108075" y="695325"/>
            <a:ext cx="4649788" cy="3487738"/>
          </a:xfrm>
          <a:ln/>
          <a:extLst>
            <a:ext uri="{FAA26D3D-D897-4be2-8F04-BA451C77F1D7}">
              <ma14:placeholderFlag xmlns:ma14="http://schemas.microsoft.com/office/mac/drawingml/2011/main" xmlns="" val="1"/>
            </a:ext>
          </a:extLst>
        </p:spPr>
      </p:sp>
      <p:sp>
        <p:nvSpPr>
          <p:cNvPr id="230403" name="Rectangle 3"/>
          <p:cNvSpPr>
            <a:spLocks noGrp="1" noChangeArrowheads="1"/>
          </p:cNvSpPr>
          <p:nvPr>
            <p:ph type="body" idx="1"/>
          </p:nvPr>
        </p:nvSpPr>
        <p:spPr>
          <a:xfrm>
            <a:off x="914093" y="4416104"/>
            <a:ext cx="5029815" cy="4185576"/>
          </a:xfrm>
        </p:spPr>
        <p:txBody>
          <a:bodyPr/>
          <a:lstStyle/>
          <a:p>
            <a:pPr marL="400050" lvl="1" indent="-342900">
              <a:buClr>
                <a:srgbClr val="6A9BDE"/>
              </a:buClr>
              <a:buNone/>
            </a:pPr>
            <a:r>
              <a:rPr lang="en-CA" b="1" dirty="0" smtClean="0">
                <a:ea typeface="+mn-ea"/>
                <a:cs typeface="+mn-cs"/>
              </a:rPr>
              <a:t>Salary rate calculation</a:t>
            </a:r>
          </a:p>
          <a:p>
            <a:pPr marL="400050" lvl="1" indent="-342900">
              <a:buClr>
                <a:srgbClr val="6A9BDE"/>
              </a:buClr>
              <a:buFont typeface="Arial" pitchFamily="34" charset="0"/>
              <a:buChar char="•"/>
            </a:pPr>
            <a:r>
              <a:rPr lang="en-CA" dirty="0" smtClean="0">
                <a:ea typeface="+mn-ea"/>
                <a:cs typeface="+mn-cs"/>
              </a:rPr>
              <a:t>Average salary costs calculated annually by type of employee (economist level 4, computer science level 1, etc.)</a:t>
            </a:r>
          </a:p>
          <a:p>
            <a:pPr>
              <a:buClr>
                <a:srgbClr val="6A9BDE"/>
              </a:buClr>
            </a:pPr>
            <a:r>
              <a:rPr lang="en-CA" sz="2400" dirty="0" smtClean="0"/>
              <a:t>Calculation based on a snapshot of workforce at a specific time of the year</a:t>
            </a:r>
          </a:p>
          <a:p>
            <a:pPr>
              <a:buClr>
                <a:srgbClr val="6A9BDE"/>
              </a:buClr>
            </a:pPr>
            <a:r>
              <a:rPr lang="en-CA" sz="2400" dirty="0" smtClean="0"/>
              <a:t>Collective agreement increases and other factors are added to calculation</a:t>
            </a:r>
          </a:p>
          <a:p>
            <a:pPr>
              <a:buClr>
                <a:srgbClr val="6A9BDE"/>
              </a:buClr>
            </a:pPr>
            <a:r>
              <a:rPr lang="en-CA" sz="2400" dirty="0" smtClean="0"/>
              <a:t>Annual salary / # chargeable days = Daily rate</a:t>
            </a:r>
          </a:p>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A2B5E0-09ED-6745-A263-68457CC38052}" type="slidenum">
              <a:rPr lang="en-CA"/>
              <a:pPr/>
              <a:t>22</a:t>
            </a:fld>
            <a:endParaRPr lang="en-CA"/>
          </a:p>
        </p:txBody>
      </p:sp>
      <p:sp>
        <p:nvSpPr>
          <p:cNvPr id="230402" name="Rectangle 2"/>
          <p:cNvSpPr>
            <a:spLocks noGrp="1" noRot="1" noChangeAspect="1" noChangeArrowheads="1" noTextEdit="1"/>
          </p:cNvSpPr>
          <p:nvPr>
            <p:ph type="sldImg"/>
          </p:nvPr>
        </p:nvSpPr>
        <p:spPr>
          <a:xfrm>
            <a:off x="1108075" y="695325"/>
            <a:ext cx="4649788" cy="3487738"/>
          </a:xfrm>
          <a:ln/>
          <a:extLst>
            <a:ext uri="{FAA26D3D-D897-4be2-8F04-BA451C77F1D7}">
              <ma14:placeholderFlag xmlns:ma14="http://schemas.microsoft.com/office/mac/drawingml/2011/main" xmlns="" val="1"/>
            </a:ext>
          </a:extLst>
        </p:spPr>
      </p:sp>
      <p:sp>
        <p:nvSpPr>
          <p:cNvPr id="230403" name="Rectangle 3"/>
          <p:cNvSpPr>
            <a:spLocks noGrp="1" noChangeArrowheads="1"/>
          </p:cNvSpPr>
          <p:nvPr>
            <p:ph type="body" idx="1"/>
          </p:nvPr>
        </p:nvSpPr>
        <p:spPr>
          <a:xfrm>
            <a:off x="914093" y="4416104"/>
            <a:ext cx="5029815" cy="4185576"/>
          </a:xfrm>
        </p:spPr>
        <p:txBody>
          <a:bodyPr/>
          <a:lstStyle/>
          <a:p>
            <a:pPr>
              <a:lnSpc>
                <a:spcPct val="110000"/>
              </a:lnSpc>
            </a:pPr>
            <a:r>
              <a:rPr lang="fr-CA" dirty="0" smtClean="0"/>
              <a:t>Utilisé pour 4 service </a:t>
            </a:r>
            <a:r>
              <a:rPr lang="fr-CA" u="sng" dirty="0" smtClean="0"/>
              <a:t>corporatif</a:t>
            </a:r>
            <a:r>
              <a:rPr lang="fr-CA" dirty="0" smtClean="0"/>
              <a:t> à Statistique Canada: </a:t>
            </a:r>
          </a:p>
          <a:p>
            <a:pPr lvl="1">
              <a:lnSpc>
                <a:spcPct val="110000"/>
              </a:lnSpc>
            </a:pPr>
            <a:r>
              <a:rPr lang="fr-CA" dirty="0" smtClean="0"/>
              <a:t>Technologie d’information</a:t>
            </a:r>
          </a:p>
          <a:p>
            <a:pPr lvl="1">
              <a:lnSpc>
                <a:spcPct val="110000"/>
              </a:lnSpc>
            </a:pPr>
            <a:r>
              <a:rPr lang="fr-CA" dirty="0" smtClean="0"/>
              <a:t>Méthodologie</a:t>
            </a:r>
          </a:p>
          <a:p>
            <a:pPr lvl="1">
              <a:lnSpc>
                <a:spcPct val="110000"/>
              </a:lnSpc>
            </a:pPr>
            <a:r>
              <a:rPr lang="fr-CA" b="1" dirty="0" smtClean="0"/>
              <a:t>Collecte</a:t>
            </a:r>
          </a:p>
          <a:p>
            <a:pPr lvl="1">
              <a:lnSpc>
                <a:spcPct val="110000"/>
              </a:lnSpc>
            </a:pPr>
            <a:r>
              <a:rPr lang="fr-CA" b="1" dirty="0" smtClean="0"/>
              <a:t>Capture de donnée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A2B5E0-09ED-6745-A263-68457CC38052}" type="slidenum">
              <a:rPr lang="en-CA"/>
              <a:pPr/>
              <a:t>23</a:t>
            </a:fld>
            <a:endParaRPr lang="en-CA"/>
          </a:p>
        </p:txBody>
      </p:sp>
      <p:sp>
        <p:nvSpPr>
          <p:cNvPr id="230402" name="Rectangle 2"/>
          <p:cNvSpPr>
            <a:spLocks noGrp="1" noRot="1" noChangeAspect="1" noChangeArrowheads="1" noTextEdit="1"/>
          </p:cNvSpPr>
          <p:nvPr>
            <p:ph type="sldImg"/>
          </p:nvPr>
        </p:nvSpPr>
        <p:spPr>
          <a:xfrm>
            <a:off x="1108075" y="695325"/>
            <a:ext cx="4649788" cy="3487738"/>
          </a:xfrm>
          <a:ln/>
          <a:extLst>
            <a:ext uri="{FAA26D3D-D897-4be2-8F04-BA451C77F1D7}">
              <ma14:placeholderFlag xmlns:ma14="http://schemas.microsoft.com/office/mac/drawingml/2011/main" xmlns="" val="1"/>
            </a:ext>
          </a:extLst>
        </p:spPr>
      </p:sp>
      <p:sp>
        <p:nvSpPr>
          <p:cNvPr id="230403" name="Rectangle 3"/>
          <p:cNvSpPr>
            <a:spLocks noGrp="1" noChangeArrowheads="1"/>
          </p:cNvSpPr>
          <p:nvPr>
            <p:ph type="body" idx="1"/>
          </p:nvPr>
        </p:nvSpPr>
        <p:spPr>
          <a:xfrm>
            <a:off x="914093" y="4416104"/>
            <a:ext cx="5029815" cy="4185576"/>
          </a:xfrm>
        </p:spPr>
        <p:txBody>
          <a:bodyPr/>
          <a:lstStyle/>
          <a:p>
            <a:r>
              <a:rPr lang="en-US" dirty="0" smtClean="0"/>
              <a:t>Pour </a:t>
            </a:r>
            <a:r>
              <a:rPr lang="en-US" dirty="0" err="1" smtClean="0"/>
              <a:t>illustrer</a:t>
            </a:r>
            <a:r>
              <a:rPr lang="en-US" dirty="0" smtClean="0"/>
              <a:t>, </a:t>
            </a:r>
            <a:r>
              <a:rPr lang="en-US" dirty="0" err="1" smtClean="0"/>
              <a:t>assumons</a:t>
            </a:r>
            <a:r>
              <a:rPr lang="en-US" dirty="0" smtClean="0"/>
              <a:t> </a:t>
            </a:r>
            <a:r>
              <a:rPr lang="en-US" dirty="0" err="1" smtClean="0"/>
              <a:t>une</a:t>
            </a:r>
            <a:r>
              <a:rPr lang="en-US" baseline="0" dirty="0" smtClean="0"/>
              <a:t> charge </a:t>
            </a:r>
            <a:r>
              <a:rPr lang="en-US" baseline="0" dirty="0" err="1" smtClean="0"/>
              <a:t>salariale</a:t>
            </a:r>
            <a:r>
              <a:rPr lang="en-US" baseline="0" dirty="0" smtClean="0"/>
              <a:t> de $1M de $ pour la division de service;</a:t>
            </a:r>
          </a:p>
          <a:p>
            <a:r>
              <a:rPr lang="en-US" baseline="0" dirty="0" smtClean="0"/>
              <a:t>Avec 50 </a:t>
            </a:r>
            <a:r>
              <a:rPr lang="en-US" baseline="0" dirty="0" err="1" smtClean="0"/>
              <a:t>employés</a:t>
            </a:r>
            <a:r>
              <a:rPr lang="en-US" baseline="0" dirty="0" smtClean="0"/>
              <a:t> x 207 </a:t>
            </a:r>
            <a:r>
              <a:rPr lang="en-US" baseline="0" dirty="0" err="1" smtClean="0"/>
              <a:t>jours</a:t>
            </a:r>
            <a:r>
              <a:rPr lang="en-US" baseline="0" dirty="0" smtClean="0"/>
              <a:t> </a:t>
            </a:r>
            <a:r>
              <a:rPr lang="en-US" baseline="0" dirty="0" err="1" smtClean="0"/>
              <a:t>productifs</a:t>
            </a:r>
            <a:r>
              <a:rPr lang="en-US" baseline="0" dirty="0" smtClean="0"/>
              <a:t> = 10,350 </a:t>
            </a:r>
            <a:r>
              <a:rPr lang="en-US" baseline="0" dirty="0" err="1" smtClean="0"/>
              <a:t>jours-employés</a:t>
            </a:r>
            <a:r>
              <a:rPr lang="en-US" baseline="0" dirty="0" smtClean="0"/>
              <a:t> </a:t>
            </a:r>
            <a:r>
              <a:rPr lang="en-US" baseline="0" dirty="0" err="1" smtClean="0"/>
              <a:t>disponible</a:t>
            </a:r>
            <a:r>
              <a:rPr lang="en-US" baseline="0" dirty="0" smtClean="0"/>
              <a:t>.</a:t>
            </a:r>
          </a:p>
          <a:p>
            <a:endParaRPr lang="en-US" baseline="0" dirty="0" smtClean="0"/>
          </a:p>
          <a:p>
            <a:r>
              <a:rPr lang="en-US" baseline="0" dirty="0" smtClean="0"/>
              <a:t>Le </a:t>
            </a:r>
            <a:r>
              <a:rPr lang="en-US" baseline="0" dirty="0" err="1" smtClean="0"/>
              <a:t>taux</a:t>
            </a:r>
            <a:r>
              <a:rPr lang="en-US" baseline="0" dirty="0" smtClean="0"/>
              <a:t> sera </a:t>
            </a:r>
            <a:r>
              <a:rPr lang="en-US" baseline="0" dirty="0" err="1" smtClean="0"/>
              <a:t>alors</a:t>
            </a:r>
            <a:r>
              <a:rPr lang="en-US" baseline="0" dirty="0" smtClean="0"/>
              <a:t> de $1M/ 10,350=$96.62 par jour.  De </a:t>
            </a:r>
            <a:r>
              <a:rPr lang="en-US" baseline="0" dirty="0" err="1" smtClean="0"/>
              <a:t>cette</a:t>
            </a:r>
            <a:r>
              <a:rPr lang="en-US" baseline="0" dirty="0" smtClean="0"/>
              <a:t> </a:t>
            </a:r>
            <a:r>
              <a:rPr lang="en-US" baseline="0" dirty="0" err="1" smtClean="0"/>
              <a:t>facon</a:t>
            </a:r>
            <a:r>
              <a:rPr lang="en-US" baseline="0" dirty="0" smtClean="0"/>
              <a:t>, le budget </a:t>
            </a:r>
            <a:r>
              <a:rPr lang="en-US" baseline="0" dirty="0" err="1" smtClean="0"/>
              <a:t>necessaire</a:t>
            </a:r>
            <a:r>
              <a:rPr lang="en-US" baseline="0" dirty="0" smtClean="0"/>
              <a:t> sera </a:t>
            </a:r>
            <a:r>
              <a:rPr lang="en-US" baseline="0" dirty="0" err="1" smtClean="0"/>
              <a:t>disponible</a:t>
            </a:r>
            <a:r>
              <a:rPr lang="en-US" baseline="0" dirty="0" smtClean="0"/>
              <a:t> </a:t>
            </a:r>
            <a:r>
              <a:rPr lang="en-US" baseline="0" dirty="0" err="1" smtClean="0"/>
              <a:t>afin</a:t>
            </a:r>
            <a:r>
              <a:rPr lang="en-US" baseline="0" dirty="0" smtClean="0"/>
              <a:t> de </a:t>
            </a:r>
            <a:r>
              <a:rPr lang="en-US" baseline="0" dirty="0" err="1" smtClean="0"/>
              <a:t>maintenir</a:t>
            </a:r>
            <a:r>
              <a:rPr lang="en-US" baseline="0" dirty="0" smtClean="0"/>
              <a:t> </a:t>
            </a:r>
            <a:r>
              <a:rPr lang="en-US" baseline="0" dirty="0" err="1" smtClean="0"/>
              <a:t>l’infrastructure</a:t>
            </a:r>
            <a:r>
              <a:rPr lang="en-US" baseline="0" dirty="0" smtClean="0"/>
              <a:t> et </a:t>
            </a:r>
            <a:r>
              <a:rPr lang="en-US" baseline="0" dirty="0" err="1" smtClean="0"/>
              <a:t>mettre</a:t>
            </a:r>
            <a:r>
              <a:rPr lang="en-US" baseline="0" dirty="0" smtClean="0"/>
              <a:t> en place le </a:t>
            </a:r>
            <a:r>
              <a:rPr lang="en-US" baseline="0" dirty="0" err="1" smtClean="0"/>
              <a:t>nombre</a:t>
            </a:r>
            <a:r>
              <a:rPr lang="en-US" baseline="0" dirty="0" smtClean="0"/>
              <a:t> </a:t>
            </a:r>
            <a:r>
              <a:rPr lang="en-US" baseline="0" dirty="0" err="1" smtClean="0"/>
              <a:t>d’employé</a:t>
            </a:r>
            <a:r>
              <a:rPr lang="en-US" baseline="0" dirty="0" smtClean="0"/>
              <a:t> </a:t>
            </a:r>
            <a:r>
              <a:rPr lang="en-US" baseline="0" dirty="0" err="1" smtClean="0"/>
              <a:t>requis</a:t>
            </a:r>
            <a:r>
              <a:rPr lang="en-US" baseline="0" dirty="0" smtClean="0"/>
              <a:t>.  On </a:t>
            </a:r>
            <a:r>
              <a:rPr lang="en-US" baseline="0" dirty="0" err="1" smtClean="0"/>
              <a:t>peut</a:t>
            </a:r>
            <a:r>
              <a:rPr lang="en-US" baseline="0" dirty="0" smtClean="0"/>
              <a:t> le faire </a:t>
            </a:r>
            <a:r>
              <a:rPr lang="en-US" baseline="0" dirty="0" err="1" smtClean="0"/>
              <a:t>basé</a:t>
            </a:r>
            <a:r>
              <a:rPr lang="en-US" baseline="0" dirty="0" smtClean="0"/>
              <a:t> </a:t>
            </a:r>
            <a:r>
              <a:rPr lang="en-US" baseline="0" dirty="0" err="1" smtClean="0"/>
              <a:t>sur</a:t>
            </a:r>
            <a:r>
              <a:rPr lang="en-US" baseline="0" dirty="0" smtClean="0"/>
              <a:t> le passé et </a:t>
            </a:r>
            <a:r>
              <a:rPr lang="en-US" baseline="0" dirty="0" err="1" smtClean="0"/>
              <a:t>els</a:t>
            </a:r>
            <a:r>
              <a:rPr lang="en-US" baseline="0" dirty="0" smtClean="0"/>
              <a:t> </a:t>
            </a:r>
            <a:r>
              <a:rPr lang="en-US" baseline="0" dirty="0" err="1" smtClean="0"/>
              <a:t>prévisions</a:t>
            </a:r>
            <a:r>
              <a:rPr lang="en-US" baseline="0" dirty="0" smtClean="0"/>
              <a:t> </a:t>
            </a:r>
            <a:r>
              <a:rPr lang="en-US" baseline="0" dirty="0" err="1" smtClean="0"/>
              <a:t>futurs</a:t>
            </a:r>
            <a:r>
              <a:rPr lang="en-US" baseline="0" dirty="0" smtClean="0"/>
              <a:t>, </a:t>
            </a:r>
            <a:r>
              <a:rPr lang="en-US" baseline="0" dirty="0" err="1" smtClean="0"/>
              <a:t>selon</a:t>
            </a:r>
            <a:r>
              <a:rPr lang="en-US" baseline="0" dirty="0" smtClean="0"/>
              <a:t> </a:t>
            </a:r>
            <a:r>
              <a:rPr lang="en-US" baseline="0" dirty="0" err="1" smtClean="0"/>
              <a:t>l’environnement</a:t>
            </a:r>
            <a:r>
              <a:rPr lang="en-US" baseline="0" dirty="0" smtClean="0"/>
              <a:t> en place,</a:t>
            </a:r>
          </a:p>
          <a:p>
            <a:endParaRPr lang="en-US" baseline="0" dirty="0" smtClean="0"/>
          </a:p>
          <a:p>
            <a:r>
              <a:rPr lang="en-US" baseline="0" dirty="0" smtClean="0"/>
              <a:t>Le </a:t>
            </a:r>
            <a:r>
              <a:rPr lang="en-US" baseline="0" dirty="0" err="1" smtClean="0"/>
              <a:t>défi</a:t>
            </a:r>
            <a:r>
              <a:rPr lang="en-US" baseline="0" dirty="0" smtClean="0"/>
              <a:t>, </a:t>
            </a:r>
            <a:r>
              <a:rPr lang="en-US" baseline="0" dirty="0" err="1" smtClean="0"/>
              <a:t>c’est</a:t>
            </a:r>
            <a:r>
              <a:rPr lang="en-US" baseline="0" dirty="0" smtClean="0"/>
              <a:t> de </a:t>
            </a:r>
            <a:r>
              <a:rPr lang="en-US" baseline="0" dirty="0" err="1" smtClean="0"/>
              <a:t>bien</a:t>
            </a:r>
            <a:r>
              <a:rPr lang="en-US" baseline="0" dirty="0" smtClean="0"/>
              <a:t> </a:t>
            </a:r>
            <a:r>
              <a:rPr lang="en-US" baseline="0" dirty="0" err="1" smtClean="0"/>
              <a:t>comprendre</a:t>
            </a:r>
            <a:r>
              <a:rPr lang="en-US" baseline="0" dirty="0" smtClean="0"/>
              <a:t> la </a:t>
            </a:r>
            <a:r>
              <a:rPr lang="en-US" baseline="0" dirty="0" err="1" smtClean="0"/>
              <a:t>demande</a:t>
            </a:r>
            <a:r>
              <a:rPr lang="en-US" baseline="0" dirty="0" smtClean="0"/>
              <a:t> </a:t>
            </a:r>
            <a:r>
              <a:rPr lang="en-US" baseline="0" dirty="0" err="1" smtClean="0"/>
              <a:t>aussi</a:t>
            </a:r>
            <a:r>
              <a:rPr lang="en-US" baseline="0" dirty="0" smtClean="0"/>
              <a:t> </a:t>
            </a:r>
            <a:r>
              <a:rPr lang="en-US" baseline="0" dirty="0" err="1" smtClean="0"/>
              <a:t>afin</a:t>
            </a:r>
            <a:r>
              <a:rPr lang="en-US" baseline="0" dirty="0" smtClean="0"/>
              <a:t> de </a:t>
            </a:r>
            <a:r>
              <a:rPr lang="en-US" baseline="0" dirty="0" err="1" smtClean="0"/>
              <a:t>bien</a:t>
            </a:r>
            <a:r>
              <a:rPr lang="en-US" baseline="0" dirty="0" smtClean="0"/>
              <a:t> </a:t>
            </a:r>
            <a:r>
              <a:rPr lang="en-US" baseline="0" dirty="0" err="1" smtClean="0"/>
              <a:t>planifier</a:t>
            </a:r>
            <a:r>
              <a:rPr lang="en-US" baseline="0" dirty="0" smtClean="0"/>
              <a:t> le </a:t>
            </a:r>
            <a:r>
              <a:rPr lang="en-US" baseline="0" dirty="0" err="1" smtClean="0"/>
              <a:t>nombre</a:t>
            </a:r>
            <a:r>
              <a:rPr lang="en-US" baseline="0" dirty="0" smtClean="0"/>
              <a:t> </a:t>
            </a:r>
            <a:r>
              <a:rPr lang="en-US" baseline="0" dirty="0" err="1" smtClean="0"/>
              <a:t>d’employé</a:t>
            </a:r>
            <a:r>
              <a:rPr lang="en-US" baseline="0" dirty="0" smtClean="0"/>
              <a:t> </a:t>
            </a:r>
            <a:r>
              <a:rPr lang="en-US" baseline="0" dirty="0" err="1" smtClean="0"/>
              <a:t>requis</a:t>
            </a:r>
            <a:r>
              <a:rPr lang="en-US" baseline="0" dirty="0" smtClean="0"/>
              <a:t>…</a:t>
            </a:r>
            <a:r>
              <a:rPr lang="en-US" baseline="0" dirty="0" err="1" smtClean="0"/>
              <a:t>si</a:t>
            </a:r>
            <a:r>
              <a:rPr lang="en-US" baseline="0" dirty="0" smtClean="0"/>
              <a:t> le </a:t>
            </a:r>
            <a:r>
              <a:rPr lang="en-US" baseline="0" dirty="0" err="1" smtClean="0"/>
              <a:t>taux</a:t>
            </a:r>
            <a:r>
              <a:rPr lang="en-US" baseline="0" dirty="0" smtClean="0"/>
              <a:t> </a:t>
            </a:r>
            <a:r>
              <a:rPr lang="en-US" baseline="0" dirty="0" err="1" smtClean="0"/>
              <a:t>est</a:t>
            </a:r>
            <a:r>
              <a:rPr lang="en-US" baseline="0" dirty="0" smtClean="0"/>
              <a:t> </a:t>
            </a:r>
            <a:r>
              <a:rPr lang="en-US" baseline="0" dirty="0" err="1" smtClean="0"/>
              <a:t>bien</a:t>
            </a:r>
            <a:r>
              <a:rPr lang="en-US" baseline="0" dirty="0" smtClean="0"/>
              <a:t> </a:t>
            </a:r>
            <a:r>
              <a:rPr lang="en-US" baseline="0" dirty="0" err="1" smtClean="0"/>
              <a:t>élaboré</a:t>
            </a:r>
            <a:r>
              <a:rPr lang="en-US" baseline="0" dirty="0" smtClean="0"/>
              <a:t>, plus </a:t>
            </a:r>
            <a:r>
              <a:rPr lang="en-US" baseline="0" dirty="0" err="1" smtClean="0"/>
              <a:t>efficace</a:t>
            </a:r>
            <a:r>
              <a:rPr lang="en-US" baseline="0" dirty="0" smtClean="0"/>
              <a:t> </a:t>
            </a:r>
            <a:r>
              <a:rPr lang="en-US" baseline="0" dirty="0" err="1" smtClean="0"/>
              <a:t>d’accéder</a:t>
            </a:r>
            <a:r>
              <a:rPr lang="en-US" baseline="0" dirty="0" smtClean="0"/>
              <a:t> à un service central </a:t>
            </a:r>
            <a:r>
              <a:rPr lang="en-US" baseline="0" dirty="0" err="1" smtClean="0"/>
              <a:t>que</a:t>
            </a:r>
            <a:r>
              <a:rPr lang="en-US" baseline="0" dirty="0" smtClean="0"/>
              <a:t> de </a:t>
            </a:r>
            <a:r>
              <a:rPr lang="en-US" baseline="0" dirty="0" err="1" smtClean="0"/>
              <a:t>répliquer</a:t>
            </a:r>
            <a:r>
              <a:rPr lang="en-US" baseline="0" dirty="0" smtClean="0"/>
              <a:t> les infrastructures.</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A2B5E0-09ED-6745-A263-68457CC38052}" type="slidenum">
              <a:rPr lang="en-CA"/>
              <a:pPr/>
              <a:t>26</a:t>
            </a:fld>
            <a:endParaRPr lang="en-CA"/>
          </a:p>
        </p:txBody>
      </p:sp>
      <p:sp>
        <p:nvSpPr>
          <p:cNvPr id="230402" name="Rectangle 2"/>
          <p:cNvSpPr>
            <a:spLocks noGrp="1" noRot="1" noChangeAspect="1" noChangeArrowheads="1" noTextEdit="1"/>
          </p:cNvSpPr>
          <p:nvPr>
            <p:ph type="sldImg"/>
          </p:nvPr>
        </p:nvSpPr>
        <p:spPr>
          <a:xfrm>
            <a:off x="1108075" y="695325"/>
            <a:ext cx="4649788" cy="3487738"/>
          </a:xfrm>
          <a:ln/>
          <a:extLst>
            <a:ext uri="{FAA26D3D-D897-4be2-8F04-BA451C77F1D7}">
              <ma14:placeholderFlag xmlns:ma14="http://schemas.microsoft.com/office/mac/drawingml/2011/main" xmlns="" val="1"/>
            </a:ext>
          </a:extLst>
        </p:spPr>
      </p:sp>
      <p:sp>
        <p:nvSpPr>
          <p:cNvPr id="230403" name="Rectangle 3"/>
          <p:cNvSpPr>
            <a:spLocks noGrp="1" noChangeArrowheads="1"/>
          </p:cNvSpPr>
          <p:nvPr>
            <p:ph type="body" idx="1"/>
          </p:nvPr>
        </p:nvSpPr>
        <p:spPr>
          <a:xfrm>
            <a:off x="914093" y="4416104"/>
            <a:ext cx="5029815" cy="4185576"/>
          </a:xfrm>
        </p:spPr>
        <p:txBody>
          <a:bodyPr/>
          <a:lstStyle/>
          <a:p>
            <a:r>
              <a:rPr lang="en-US" dirty="0" err="1" smtClean="0"/>
              <a:t>Système</a:t>
            </a:r>
            <a:r>
              <a:rPr lang="en-US" dirty="0" smtClean="0"/>
              <a:t> de </a:t>
            </a:r>
            <a:r>
              <a:rPr lang="en-US" dirty="0" err="1" smtClean="0"/>
              <a:t>gestion</a:t>
            </a:r>
            <a:r>
              <a:rPr lang="en-US" dirty="0" smtClean="0"/>
              <a:t> du</a:t>
            </a:r>
            <a:r>
              <a:rPr lang="en-US" baseline="0" dirty="0" smtClean="0"/>
              <a:t> temps </a:t>
            </a:r>
            <a:r>
              <a:rPr lang="en-US" baseline="0" dirty="0" err="1" smtClean="0"/>
              <a:t>peut</a:t>
            </a:r>
            <a:r>
              <a:rPr lang="en-US" baseline="0" dirty="0" smtClean="0"/>
              <a:t> </a:t>
            </a:r>
            <a:r>
              <a:rPr lang="en-US" baseline="0" dirty="0" err="1" smtClean="0"/>
              <a:t>être</a:t>
            </a:r>
            <a:r>
              <a:rPr lang="en-US" baseline="0" dirty="0" smtClean="0"/>
              <a:t> </a:t>
            </a:r>
            <a:r>
              <a:rPr lang="en-US" baseline="0" dirty="0" err="1" smtClean="0"/>
              <a:t>manuel</a:t>
            </a:r>
            <a:r>
              <a:rPr lang="en-US" baseline="0" dirty="0" smtClean="0"/>
              <a:t> </a:t>
            </a:r>
            <a:r>
              <a:rPr lang="en-US" baseline="0" dirty="0" err="1" smtClean="0"/>
              <a:t>ou</a:t>
            </a:r>
            <a:r>
              <a:rPr lang="en-US" baseline="0" dirty="0" smtClean="0"/>
              <a:t> </a:t>
            </a:r>
            <a:r>
              <a:rPr lang="en-US" baseline="0" dirty="0" err="1" smtClean="0"/>
              <a:t>automatise</a:t>
            </a:r>
            <a:r>
              <a:rPr lang="en-US" baseline="0" dirty="0" smtClean="0"/>
              <a:t>.  </a:t>
            </a:r>
            <a:r>
              <a:rPr lang="en-US" baseline="0" dirty="0" err="1" smtClean="0"/>
              <a:t>Même</a:t>
            </a:r>
            <a:r>
              <a:rPr lang="en-US" baseline="0" dirty="0" smtClean="0"/>
              <a:t> </a:t>
            </a:r>
            <a:r>
              <a:rPr lang="en-US" baseline="0" dirty="0" err="1" smtClean="0"/>
              <a:t>principe</a:t>
            </a:r>
            <a:r>
              <a:rPr lang="en-US" baseline="0" dirty="0" smtClean="0"/>
              <a:t> </a:t>
            </a:r>
            <a:r>
              <a:rPr lang="en-US" baseline="0" dirty="0" err="1" smtClean="0"/>
              <a:t>cependant</a:t>
            </a:r>
            <a:r>
              <a:rPr lang="en-US" baseline="0" dirty="0" smtClean="0"/>
              <a:t>.</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A2B5E0-09ED-6745-A263-68457CC38052}" type="slidenum">
              <a:rPr lang="en-CA"/>
              <a:pPr/>
              <a:t>27</a:t>
            </a:fld>
            <a:endParaRPr lang="en-CA"/>
          </a:p>
        </p:txBody>
      </p:sp>
      <p:sp>
        <p:nvSpPr>
          <p:cNvPr id="230402" name="Rectangle 2"/>
          <p:cNvSpPr>
            <a:spLocks noGrp="1" noRot="1" noChangeAspect="1" noChangeArrowheads="1" noTextEdit="1"/>
          </p:cNvSpPr>
          <p:nvPr>
            <p:ph type="sldImg"/>
          </p:nvPr>
        </p:nvSpPr>
        <p:spPr>
          <a:xfrm>
            <a:off x="1108075" y="695325"/>
            <a:ext cx="4649788" cy="3487738"/>
          </a:xfrm>
          <a:ln/>
          <a:extLst>
            <a:ext uri="{FAA26D3D-D897-4be2-8F04-BA451C77F1D7}">
              <ma14:placeholderFlag xmlns:ma14="http://schemas.microsoft.com/office/mac/drawingml/2011/main" xmlns="" val="1"/>
            </a:ext>
          </a:extLst>
        </p:spPr>
      </p:sp>
      <p:sp>
        <p:nvSpPr>
          <p:cNvPr id="230403" name="Rectangle 3"/>
          <p:cNvSpPr>
            <a:spLocks noGrp="1" noChangeArrowheads="1"/>
          </p:cNvSpPr>
          <p:nvPr>
            <p:ph type="body" idx="1"/>
          </p:nvPr>
        </p:nvSpPr>
        <p:spPr>
          <a:xfrm>
            <a:off x="914093" y="4416104"/>
            <a:ext cx="5029815" cy="4185576"/>
          </a:xfrm>
        </p:spPr>
        <p:txBody>
          <a:bodyPr/>
          <a:lstStyle/>
          <a:p>
            <a:r>
              <a:rPr lang="en-US" dirty="0" err="1" smtClean="0"/>
              <a:t>Permet</a:t>
            </a:r>
            <a:r>
              <a:rPr lang="en-US" dirty="0" smtClean="0"/>
              <a:t> de comparer les</a:t>
            </a:r>
            <a:r>
              <a:rPr lang="en-US" baseline="0" dirty="0" smtClean="0"/>
              <a:t> charges </a:t>
            </a:r>
            <a:r>
              <a:rPr lang="en-US" baseline="0" dirty="0" err="1" smtClean="0"/>
              <a:t>actuelles</a:t>
            </a:r>
            <a:r>
              <a:rPr lang="en-US" baseline="0" dirty="0" smtClean="0"/>
              <a:t> vs. </a:t>
            </a:r>
            <a:r>
              <a:rPr lang="en-US" baseline="0" dirty="0" err="1" smtClean="0"/>
              <a:t>celles</a:t>
            </a:r>
            <a:r>
              <a:rPr lang="en-US" baseline="0" dirty="0" smtClean="0"/>
              <a:t> </a:t>
            </a:r>
            <a:r>
              <a:rPr lang="en-US" baseline="0" dirty="0" err="1" smtClean="0"/>
              <a:t>prévues</a:t>
            </a:r>
            <a:r>
              <a:rPr lang="en-US" baseline="0" dirty="0" smtClean="0"/>
              <a:t>.</a:t>
            </a: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A2B5E0-09ED-6745-A263-68457CC38052}" type="slidenum">
              <a:rPr lang="en-CA"/>
              <a:pPr/>
              <a:t>28</a:t>
            </a:fld>
            <a:endParaRPr lang="en-CA"/>
          </a:p>
        </p:txBody>
      </p:sp>
      <p:sp>
        <p:nvSpPr>
          <p:cNvPr id="230402" name="Rectangle 2"/>
          <p:cNvSpPr>
            <a:spLocks noGrp="1" noRot="1" noChangeAspect="1" noChangeArrowheads="1" noTextEdit="1"/>
          </p:cNvSpPr>
          <p:nvPr>
            <p:ph type="sldImg"/>
          </p:nvPr>
        </p:nvSpPr>
        <p:spPr>
          <a:xfrm>
            <a:off x="1108075" y="695325"/>
            <a:ext cx="4649788" cy="3487738"/>
          </a:xfrm>
          <a:ln/>
          <a:extLst>
            <a:ext uri="{FAA26D3D-D897-4be2-8F04-BA451C77F1D7}">
              <ma14:placeholderFlag xmlns:ma14="http://schemas.microsoft.com/office/mac/drawingml/2011/main" xmlns="" val="1"/>
            </a:ext>
          </a:extLst>
        </p:spPr>
      </p:sp>
      <p:sp>
        <p:nvSpPr>
          <p:cNvPr id="230403" name="Rectangle 3"/>
          <p:cNvSpPr>
            <a:spLocks noGrp="1" noChangeArrowheads="1"/>
          </p:cNvSpPr>
          <p:nvPr>
            <p:ph type="body" idx="1"/>
          </p:nvPr>
        </p:nvSpPr>
        <p:spPr>
          <a:xfrm>
            <a:off x="914093" y="4416104"/>
            <a:ext cx="5029815" cy="4185576"/>
          </a:xfrm>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CA" sz="1200" dirty="0" smtClean="0"/>
              <a:t>Développement du cadre de planification et budgétisation (gabarit Excel)</a:t>
            </a:r>
          </a:p>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189A11AC-9F97-43C2-A739-6462E4FE632B}" type="slidenum">
              <a:rPr lang="en-CA" smtClean="0"/>
              <a:pPr/>
              <a:t>29</a:t>
            </a:fld>
            <a:endParaRPr lang="en-CA"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xfrm>
            <a:off x="684213" y="4416425"/>
            <a:ext cx="5489575" cy="4192588"/>
          </a:xfrm>
          <a:noFill/>
          <a:ln/>
        </p:spPr>
        <p:txBody>
          <a:bodyPr/>
          <a:lstStyle/>
          <a:p>
            <a:r>
              <a:rPr lang="en-US" dirty="0" smtClean="0"/>
              <a:t>La </a:t>
            </a:r>
            <a:r>
              <a:rPr lang="en-US" dirty="0" err="1" smtClean="0"/>
              <a:t>comptabilité</a:t>
            </a:r>
            <a:r>
              <a:rPr lang="en-US" dirty="0" smtClean="0"/>
              <a:t> </a:t>
            </a:r>
            <a:r>
              <a:rPr lang="en-US" dirty="0" err="1" smtClean="0"/>
              <a:t>analytique</a:t>
            </a:r>
            <a:r>
              <a:rPr lang="en-US" dirty="0" smtClean="0"/>
              <a:t> nous </a:t>
            </a:r>
            <a:r>
              <a:rPr lang="en-US" dirty="0" err="1" smtClean="0"/>
              <a:t>permet</a:t>
            </a:r>
            <a:r>
              <a:rPr lang="en-US" dirty="0" smtClean="0"/>
              <a:t> de </a:t>
            </a:r>
            <a:r>
              <a:rPr lang="en-US" dirty="0" err="1" smtClean="0"/>
              <a:t>produire</a:t>
            </a:r>
            <a:r>
              <a:rPr lang="en-US" dirty="0" smtClean="0"/>
              <a:t> </a:t>
            </a:r>
            <a:r>
              <a:rPr lang="en-US" dirty="0" err="1" smtClean="0"/>
              <a:t>ces</a:t>
            </a:r>
            <a:r>
              <a:rPr lang="en-US" dirty="0" smtClean="0"/>
              <a:t> analyses plus</a:t>
            </a:r>
            <a:r>
              <a:rPr lang="en-US" baseline="0" dirty="0" smtClean="0"/>
              <a:t> </a:t>
            </a:r>
            <a:r>
              <a:rPr lang="en-US" baseline="0" dirty="0" err="1" smtClean="0"/>
              <a:t>facilement</a:t>
            </a:r>
            <a:r>
              <a:rPr lang="en-US" baseline="0" dirty="0" smtClean="0"/>
              <a:t>. </a:t>
            </a:r>
          </a:p>
          <a:p>
            <a:r>
              <a:rPr lang="en-US" baseline="0" dirty="0" smtClean="0"/>
              <a:t>(Donner </a:t>
            </a:r>
            <a:r>
              <a:rPr lang="en-US" baseline="0" dirty="0" err="1" smtClean="0"/>
              <a:t>d’autres</a:t>
            </a:r>
            <a:r>
              <a:rPr lang="en-US" baseline="0" dirty="0" smtClean="0"/>
              <a:t> </a:t>
            </a:r>
            <a:r>
              <a:rPr lang="en-US" baseline="0" dirty="0" err="1" smtClean="0"/>
              <a:t>exemples</a:t>
            </a:r>
            <a:r>
              <a:rPr lang="en-US" baseline="0" dirty="0" smtClean="0"/>
              <a:t>) – 79% du budget total pour les </a:t>
            </a:r>
            <a:r>
              <a:rPr lang="en-US" baseline="0" dirty="0" err="1" smtClean="0"/>
              <a:t>salaires</a:t>
            </a:r>
            <a:r>
              <a:rPr lang="en-US" baseline="0" dirty="0" smtClean="0"/>
              <a:t>, etc..</a:t>
            </a: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A2B5E0-09ED-6745-A263-68457CC38052}" type="slidenum">
              <a:rPr lang="en-CA"/>
              <a:pPr/>
              <a:t>3</a:t>
            </a:fld>
            <a:endParaRPr lang="en-CA"/>
          </a:p>
        </p:txBody>
      </p:sp>
      <p:sp>
        <p:nvSpPr>
          <p:cNvPr id="230402" name="Rectangle 2"/>
          <p:cNvSpPr>
            <a:spLocks noGrp="1" noRot="1" noChangeAspect="1" noChangeArrowheads="1" noTextEdit="1"/>
          </p:cNvSpPr>
          <p:nvPr>
            <p:ph type="sldImg"/>
          </p:nvPr>
        </p:nvSpPr>
        <p:spPr>
          <a:xfrm>
            <a:off x="1108075" y="695325"/>
            <a:ext cx="4649788" cy="3487738"/>
          </a:xfrm>
          <a:ln/>
          <a:extLst>
            <a:ext uri="{FAA26D3D-D897-4be2-8F04-BA451C77F1D7}">
              <ma14:placeholderFlag xmlns:ma14="http://schemas.microsoft.com/office/mac/drawingml/2011/main" xmlns="" val="1"/>
            </a:ext>
          </a:extLst>
        </p:spPr>
      </p:sp>
      <p:sp>
        <p:nvSpPr>
          <p:cNvPr id="230403" name="Rectangle 3"/>
          <p:cNvSpPr>
            <a:spLocks noGrp="1" noChangeArrowheads="1"/>
          </p:cNvSpPr>
          <p:nvPr>
            <p:ph type="body" idx="1"/>
          </p:nvPr>
        </p:nvSpPr>
        <p:spPr>
          <a:xfrm>
            <a:off x="914093" y="4416104"/>
            <a:ext cx="5029815" cy="4185576"/>
          </a:xfrm>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4E3586-D264-F549-99F7-EB33AA7509DF}" type="slidenum">
              <a:rPr lang="en-CA"/>
              <a:pPr/>
              <a:t>4</a:t>
            </a:fld>
            <a:endParaRPr lang="en-CA"/>
          </a:p>
        </p:txBody>
      </p:sp>
      <p:sp>
        <p:nvSpPr>
          <p:cNvPr id="322562" name="Rectangle 2"/>
          <p:cNvSpPr>
            <a:spLocks noGrp="1" noRot="1" noChangeAspect="1" noChangeArrowheads="1" noTextEdit="1"/>
          </p:cNvSpPr>
          <p:nvPr>
            <p:ph type="sldImg"/>
          </p:nvPr>
        </p:nvSpPr>
        <p:spPr>
          <a:xfrm>
            <a:off x="1082675" y="665163"/>
            <a:ext cx="4646613" cy="3486150"/>
          </a:xfrm>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lnSpc>
                <a:spcPct val="80000"/>
              </a:lnSpc>
            </a:pPr>
            <a:r>
              <a:rPr lang="fr-CA" sz="1000" b="1" dirty="0" smtClean="0"/>
              <a:t>Nature cyclique du budget de gestion</a:t>
            </a:r>
          </a:p>
          <a:p>
            <a:pPr eaLnBrk="1" hangingPunct="1">
              <a:lnSpc>
                <a:spcPct val="80000"/>
              </a:lnSpc>
            </a:pPr>
            <a:endParaRPr lang="fr-CA" sz="1000" dirty="0" smtClean="0"/>
          </a:p>
          <a:p>
            <a:pPr defTabSz="895380" eaLnBrk="1" hangingPunct="1">
              <a:lnSpc>
                <a:spcPct val="80000"/>
              </a:lnSpc>
              <a:defRPr/>
            </a:pPr>
            <a:r>
              <a:rPr lang="fr-CA" sz="1000" dirty="0" smtClean="0"/>
              <a:t>Tous les gestionnaires sont, dans une certaine mesure, des gestionnaires des finances</a:t>
            </a:r>
          </a:p>
          <a:p>
            <a:pPr defTabSz="895380" eaLnBrk="1" hangingPunct="1">
              <a:lnSpc>
                <a:spcPct val="80000"/>
              </a:lnSpc>
              <a:defRPr/>
            </a:pPr>
            <a:r>
              <a:rPr lang="fr-CA" sz="1000" dirty="0" smtClean="0"/>
              <a:t>Pour les gestionnaires du secteur public</a:t>
            </a:r>
            <a:r>
              <a:rPr lang="fr-CA" sz="1000" b="1" dirty="0" smtClean="0"/>
              <a:t>, trois budgets entrent en jeu en tout temps</a:t>
            </a:r>
            <a:r>
              <a:rPr lang="fr-CA" sz="1000" dirty="0" smtClean="0"/>
              <a:t> : passé, présent et futur.</a:t>
            </a:r>
          </a:p>
          <a:p>
            <a:pPr defTabSz="895380" eaLnBrk="1" hangingPunct="1">
              <a:lnSpc>
                <a:spcPct val="80000"/>
              </a:lnSpc>
              <a:defRPr/>
            </a:pPr>
            <a:endParaRPr lang="fr-CA" sz="1000" dirty="0" smtClean="0"/>
          </a:p>
          <a:p>
            <a:pPr eaLnBrk="1" hangingPunct="1">
              <a:lnSpc>
                <a:spcPct val="80000"/>
              </a:lnSpc>
            </a:pPr>
            <a:endParaRPr lang="fr-CA" sz="1000" dirty="0" smtClean="0"/>
          </a:p>
          <a:p>
            <a:pPr eaLnBrk="1" hangingPunct="1">
              <a:lnSpc>
                <a:spcPct val="80000"/>
              </a:lnSpc>
            </a:pPr>
            <a:r>
              <a:rPr lang="fr-CA" sz="1000" b="1" dirty="0" smtClean="0"/>
              <a:t>Présent (principal focus des discussions d’aujourd’hui)</a:t>
            </a:r>
          </a:p>
          <a:p>
            <a:pPr defTabSz="895380" eaLnBrk="1" hangingPunct="1">
              <a:lnSpc>
                <a:spcPct val="80000"/>
              </a:lnSpc>
              <a:defRPr/>
            </a:pPr>
            <a:r>
              <a:rPr lang="fr-CA" sz="1000" dirty="0" smtClean="0"/>
              <a:t>Le gestionnaire est immédiatement concerné par la gestion des fonds de l’exercice en cours. Il s’agit du budget de l’année en cours, qui est le domaine de l’utilisation du contrôle des fonds, de la gestion de la trésorerie et de la gestion de programme. </a:t>
            </a:r>
          </a:p>
          <a:p>
            <a:pPr eaLnBrk="1" hangingPunct="1">
              <a:lnSpc>
                <a:spcPct val="80000"/>
              </a:lnSpc>
            </a:pPr>
            <a:r>
              <a:rPr lang="fr-CA" sz="1000" dirty="0" smtClean="0"/>
              <a:t> </a:t>
            </a:r>
          </a:p>
          <a:p>
            <a:pPr eaLnBrk="1" hangingPunct="1">
              <a:lnSpc>
                <a:spcPct val="80000"/>
              </a:lnSpc>
            </a:pPr>
            <a:r>
              <a:rPr lang="fr-CA" sz="1000" b="1" dirty="0" smtClean="0"/>
              <a:t>Future </a:t>
            </a:r>
          </a:p>
          <a:p>
            <a:pPr defTabSz="895380" eaLnBrk="1" hangingPunct="1">
              <a:lnSpc>
                <a:spcPct val="80000"/>
              </a:lnSpc>
              <a:defRPr/>
            </a:pPr>
            <a:r>
              <a:rPr lang="fr-CA" sz="1000" dirty="0" smtClean="0"/>
              <a:t>Ceci implique le processus de planification des dépenses de l’organisme </a:t>
            </a:r>
            <a:r>
              <a:rPr lang="fr-CA" sz="1000" dirty="0" smtClean="0">
                <a:cs typeface="Arial" charset="0"/>
              </a:rPr>
              <a:t>– le cycle de planification des politiques ou l’activité stratégique pour l’élaboration du futur budget.</a:t>
            </a:r>
            <a:br>
              <a:rPr lang="fr-CA" sz="1000" dirty="0" smtClean="0">
                <a:cs typeface="Arial" charset="0"/>
              </a:rPr>
            </a:br>
            <a:r>
              <a:rPr lang="fr-CA" sz="1000" dirty="0" smtClean="0"/>
              <a:t>Plans d’affaires pour accéder à de nouveaux fonds.</a:t>
            </a:r>
          </a:p>
          <a:p>
            <a:pPr eaLnBrk="1" hangingPunct="1">
              <a:lnSpc>
                <a:spcPct val="80000"/>
              </a:lnSpc>
            </a:pPr>
            <a:endParaRPr lang="fr-CA" sz="1000" dirty="0" smtClean="0"/>
          </a:p>
          <a:p>
            <a:pPr eaLnBrk="1" hangingPunct="1">
              <a:lnSpc>
                <a:spcPct val="80000"/>
              </a:lnSpc>
            </a:pPr>
            <a:r>
              <a:rPr lang="fr-CA" sz="1000" b="1" dirty="0" smtClean="0"/>
              <a:t>Passé</a:t>
            </a:r>
            <a:r>
              <a:rPr lang="fr-CA" sz="1000" dirty="0" smtClean="0"/>
              <a:t> </a:t>
            </a:r>
          </a:p>
          <a:p>
            <a:pPr eaLnBrk="1" hangingPunct="1">
              <a:lnSpc>
                <a:spcPct val="80000"/>
              </a:lnSpc>
            </a:pPr>
            <a:r>
              <a:rPr lang="fr-CA" sz="1000" dirty="0" smtClean="0"/>
              <a:t>(Rapport sur le rendement expliquant si l’on a bien livré sur les priorités identifiées dans le RPP, Préparation des états financiers finaux, suivi de la vérification (que Patrice couvrira traitera plus en détail)</a:t>
            </a:r>
          </a:p>
          <a:p>
            <a:pPr eaLnBrk="1" hangingPunct="1">
              <a:lnSpc>
                <a:spcPct val="80000"/>
              </a:lnSpc>
            </a:pPr>
            <a:r>
              <a:rPr lang="fr-CA" sz="1000" dirty="0" smtClean="0"/>
              <a:t>Enfin, le gestionnaire doit rendre compte de l’utilisation passée des fonds. Cette reddition de comptes est fondée sur le budget antérieur et la façon dont il a été dépensé. </a:t>
            </a:r>
          </a:p>
          <a:p>
            <a:pPr eaLnBrk="1" hangingPunct="1">
              <a:lnSpc>
                <a:spcPct val="80000"/>
              </a:lnSpc>
            </a:pPr>
            <a:r>
              <a:rPr lang="fr-CA" sz="1000" dirty="0" smtClean="0"/>
              <a:t>Les gestionnaires doivent être en mesure de répondre à des questions comme </a:t>
            </a:r>
            <a:r>
              <a:rPr lang="fr-CA" sz="1000" dirty="0" err="1" smtClean="0"/>
              <a:t>celles­ci</a:t>
            </a:r>
            <a:r>
              <a:rPr lang="fr-CA" sz="1000" dirty="0" smtClean="0"/>
              <a:t> : </a:t>
            </a:r>
            <a:r>
              <a:rPr lang="fr-CA" sz="1000" dirty="0" err="1" smtClean="0"/>
              <a:t>Préparera­t­on</a:t>
            </a:r>
            <a:r>
              <a:rPr lang="fr-CA" sz="1000" dirty="0" smtClean="0"/>
              <a:t> des états financiers justifiables? Sont-ils valables? A­t­on préparé les rapports exigés par la loi? </a:t>
            </a:r>
            <a:br>
              <a:rPr lang="fr-CA" sz="1000" dirty="0" smtClean="0"/>
            </a:br>
            <a:r>
              <a:rPr lang="fr-CA" sz="1000" dirty="0" smtClean="0"/>
              <a:t>Les fonds ont-ils été dépensés de la façon appropriée? Y </a:t>
            </a:r>
            <a:r>
              <a:rPr lang="fr-CA" sz="1000" dirty="0" err="1" smtClean="0"/>
              <a:t>a­t­il</a:t>
            </a:r>
            <a:r>
              <a:rPr lang="fr-CA" sz="1000" dirty="0" smtClean="0"/>
              <a:t> eu des dépassements? </a:t>
            </a:r>
            <a:br>
              <a:rPr lang="fr-CA" sz="1000" dirty="0" smtClean="0"/>
            </a:br>
            <a:r>
              <a:rPr lang="fr-CA" sz="1000" dirty="0" smtClean="0"/>
              <a:t>Des fonds n’avaient-ils pas été utilisés à la fin de l’exercice? </a:t>
            </a:r>
            <a:br>
              <a:rPr lang="fr-CA" sz="1000" dirty="0" smtClean="0"/>
            </a:br>
            <a:r>
              <a:rPr lang="fr-CA" sz="1000" dirty="0" smtClean="0"/>
              <a:t>Y </a:t>
            </a:r>
            <a:r>
              <a:rPr lang="fr-CA" sz="1000" dirty="0" err="1" smtClean="0"/>
              <a:t>a­t­il</a:t>
            </a:r>
            <a:r>
              <a:rPr lang="fr-CA" sz="1000" dirty="0" smtClean="0"/>
              <a:t> un rapprochement de toutes les opérations afin que les états financiers de fin d’exercice puissent être approuvés? </a:t>
            </a:r>
            <a:br>
              <a:rPr lang="fr-CA" sz="1000" dirty="0" smtClean="0"/>
            </a:br>
            <a:r>
              <a:rPr lang="fr-CA" sz="1000" dirty="0" smtClean="0"/>
              <a:t>Un gestionnaire est également responsable du rendement, qui est axé sur les résultats. </a:t>
            </a:r>
            <a:br>
              <a:rPr lang="fr-CA" sz="1000" dirty="0" smtClean="0"/>
            </a:br>
            <a:r>
              <a:rPr lang="fr-CA" sz="1000" dirty="0" smtClean="0"/>
              <a:t/>
            </a:r>
            <a:br>
              <a:rPr lang="fr-CA" sz="1000" dirty="0" smtClean="0"/>
            </a:br>
            <a:r>
              <a:rPr lang="fr-CA" sz="1000" dirty="0" smtClean="0"/>
              <a:t>Dans ce contexte, il peut se poser des questions comme les suivantes : Les fonds ont-ils permis de réaliser les objectifs établis? Les estimations étaient-elles exactes? Les fonds ont-ils été dépensés conformément au plan? Cette troisième vie budgétaire </a:t>
            </a:r>
            <a:r>
              <a:rPr lang="fr-CA" sz="1000" dirty="0" smtClean="0">
                <a:cs typeface="Arial" charset="0"/>
              </a:rPr>
              <a:t>– le passé – revêt une </a:t>
            </a:r>
            <a:r>
              <a:rPr lang="fr-CA" sz="1000" dirty="0" smtClean="0"/>
              <a:t>importance critique dans le secteur public, parce qu’une partie tellement importante du processus d’établissement budgétaire est </a:t>
            </a:r>
            <a:r>
              <a:rPr lang="fr-CA" sz="1000" i="1" dirty="0" smtClean="0"/>
              <a:t>différentielle </a:t>
            </a:r>
            <a:r>
              <a:rPr lang="fr-CA" sz="1000" dirty="0" smtClean="0"/>
              <a:t>par nature, les changements étant apportés par petites tranches en fonction des niveaux de ressources des années précédentes (p. ex., une augmentation de 2 % par an sans changement de la répartition des fonds du programme). De nombreux organismes prennent la plupart de leurs décisions budgétaires en faisant fond sur le rendement des affectations antérieurs. Ce que l’on a effectivement utilisé par le passé est un facteur important. De même, sauf en cas de changement important de politique ou d’un changement de programme ou d’importantes compressions budgétaires, les budgets du secteur public ont généralement tendance à augmenter par petits montants en fonction de l’utilisation antérieure et des augmentations générales autorisées par les instances financières centrales. La troisième phase du budgétaire est axée sur la nécessité de rendre compte aux instances législatives, notamment le Comité des comptes publics d’un corps</a:t>
            </a:r>
            <a:r>
              <a:rPr lang="fr-CA" sz="1000" dirty="0" smtClean="0">
                <a:solidFill>
                  <a:srgbClr val="FF0000"/>
                </a:solidFill>
              </a:rPr>
              <a:t> </a:t>
            </a:r>
            <a:r>
              <a:rPr lang="fr-CA" sz="1000" dirty="0" smtClean="0"/>
              <a:t>législatif. De plus en plus, les organismes de secteur public présentent des rapports annuels de rendement de quelque sorte. </a:t>
            </a:r>
            <a:r>
              <a:rPr lang="fr-CA" sz="1000" dirty="0" err="1" smtClean="0"/>
              <a:t>Ceux­ci</a:t>
            </a:r>
            <a:r>
              <a:rPr lang="fr-CA" sz="1000" dirty="0" smtClean="0"/>
              <a:t> contiennent de l’information sur le rendement financier qui intéressera vivement les intervenants et les instances subventionnaires. En</a:t>
            </a:r>
            <a:r>
              <a:rPr lang="fr-CA" sz="1000" b="1" dirty="0" smtClean="0"/>
              <a:t> </a:t>
            </a:r>
            <a:r>
              <a:rPr lang="fr-CA" sz="1000" dirty="0" smtClean="0"/>
              <a:t>règle générale, cette information sur le rendement fait appel à des données comparatives, notamment le rendement par rapport au budget, les changements d’une année à l’autre ou d’éventuelles utilisations de prévisions.</a:t>
            </a:r>
          </a:p>
          <a:p>
            <a:pPr eaLnBrk="1" hangingPunct="1">
              <a:lnSpc>
                <a:spcPct val="80000"/>
              </a:lnSpc>
            </a:pPr>
            <a:endParaRPr lang="fr-CA" sz="1000" dirty="0" smtClean="0"/>
          </a:p>
          <a:p>
            <a:pPr eaLnBrk="1" hangingPunct="1">
              <a:lnSpc>
                <a:spcPct val="80000"/>
              </a:lnSpc>
            </a:pPr>
            <a:r>
              <a:rPr lang="fr-CA" sz="1800" b="1" dirty="0" smtClean="0"/>
              <a:t>Présent </a:t>
            </a:r>
          </a:p>
          <a:p>
            <a:pPr lvl="1" eaLnBrk="1" hangingPunct="1">
              <a:lnSpc>
                <a:spcPct val="80000"/>
              </a:lnSpc>
            </a:pPr>
            <a:r>
              <a:rPr lang="fr-CA" sz="1800" dirty="0" smtClean="0"/>
              <a:t>Gestion matricielle</a:t>
            </a:r>
          </a:p>
          <a:p>
            <a:pPr lvl="2" eaLnBrk="1" hangingPunct="1">
              <a:lnSpc>
                <a:spcPct val="80000"/>
              </a:lnSpc>
            </a:pPr>
            <a:r>
              <a:rPr lang="fr-CA" sz="1600" dirty="0" smtClean="0"/>
              <a:t>Gestion fonctionnelle</a:t>
            </a:r>
          </a:p>
          <a:p>
            <a:pPr lvl="2" eaLnBrk="1" hangingPunct="1">
              <a:lnSpc>
                <a:spcPct val="80000"/>
              </a:lnSpc>
            </a:pPr>
            <a:r>
              <a:rPr lang="fr-CA" sz="1600" dirty="0" smtClean="0"/>
              <a:t>Gestion de programme</a:t>
            </a:r>
          </a:p>
          <a:p>
            <a:pPr lvl="1" eaLnBrk="1" hangingPunct="1">
              <a:lnSpc>
                <a:spcPct val="80000"/>
              </a:lnSpc>
            </a:pPr>
            <a:r>
              <a:rPr lang="fr-CA" sz="1800" dirty="0" smtClean="0"/>
              <a:t>Établissement des budgets</a:t>
            </a:r>
          </a:p>
          <a:p>
            <a:pPr lvl="1" eaLnBrk="1" hangingPunct="1">
              <a:lnSpc>
                <a:spcPct val="80000"/>
              </a:lnSpc>
            </a:pPr>
            <a:r>
              <a:rPr lang="fr-CA" sz="1800" dirty="0" smtClean="0"/>
              <a:t>Contrôle des fonds et gouvernance</a:t>
            </a:r>
          </a:p>
          <a:p>
            <a:pPr eaLnBrk="1" hangingPunct="1">
              <a:lnSpc>
                <a:spcPct val="80000"/>
              </a:lnSpc>
            </a:pPr>
            <a:r>
              <a:rPr lang="fr-CA" sz="1800" b="1" dirty="0" smtClean="0"/>
              <a:t>Futur </a:t>
            </a:r>
          </a:p>
          <a:p>
            <a:pPr lvl="1" eaLnBrk="1" hangingPunct="1">
              <a:lnSpc>
                <a:spcPct val="80000"/>
              </a:lnSpc>
            </a:pPr>
            <a:r>
              <a:rPr lang="fr-CA" sz="1800" dirty="0" smtClean="0"/>
              <a:t>Planification des dépenses et réallocations pour financer des initiatives prioritaires (Planification stratégique)</a:t>
            </a:r>
          </a:p>
          <a:p>
            <a:pPr lvl="1" eaLnBrk="1" hangingPunct="1">
              <a:lnSpc>
                <a:spcPct val="80000"/>
              </a:lnSpc>
            </a:pPr>
            <a:r>
              <a:rPr lang="fr-CA" sz="1800" dirty="0" smtClean="0"/>
              <a:t>Plan d’affaire pour demandes de nouveaux fonds du parlement</a:t>
            </a:r>
          </a:p>
          <a:p>
            <a:pPr eaLnBrk="1" hangingPunct="1">
              <a:lnSpc>
                <a:spcPct val="80000"/>
              </a:lnSpc>
            </a:pPr>
            <a:r>
              <a:rPr lang="fr-CA" sz="1800" b="1" dirty="0" smtClean="0"/>
              <a:t>Passé</a:t>
            </a:r>
          </a:p>
          <a:p>
            <a:pPr lvl="1" eaLnBrk="1" hangingPunct="1">
              <a:lnSpc>
                <a:spcPct val="80000"/>
              </a:lnSpc>
            </a:pPr>
            <a:r>
              <a:rPr lang="fr-CA" sz="1800" dirty="0" smtClean="0"/>
              <a:t>Rapports de rendement et reddition de comptes</a:t>
            </a:r>
          </a:p>
          <a:p>
            <a:pPr lvl="1" eaLnBrk="1" hangingPunct="1">
              <a:lnSpc>
                <a:spcPct val="80000"/>
              </a:lnSpc>
            </a:pPr>
            <a:r>
              <a:rPr lang="fr-CA" sz="1800" dirty="0" smtClean="0"/>
              <a:t>Soldes de fin d’exercice</a:t>
            </a:r>
          </a:p>
          <a:p>
            <a:pPr lvl="1" eaLnBrk="1" hangingPunct="1">
              <a:lnSpc>
                <a:spcPct val="80000"/>
              </a:lnSpc>
            </a:pPr>
            <a:r>
              <a:rPr lang="fr-CA" sz="1800" dirty="0" smtClean="0"/>
              <a:t>Vérification</a:t>
            </a:r>
          </a:p>
          <a:p>
            <a:pPr eaLnBrk="1" hangingPunct="1">
              <a:lnSpc>
                <a:spcPct val="80000"/>
              </a:lnSpc>
            </a:pPr>
            <a:endParaRPr lang="fr-CA" sz="1000" dirty="0" smtClean="0"/>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620E3A8-B46B-466A-A706-CB643353983E}" type="slidenum">
              <a:rPr lang="en-CA" smtClean="0"/>
              <a:pPr/>
              <a:t>5</a:t>
            </a:fld>
            <a:endParaRPr lang="en-CA"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685186" y="4372194"/>
            <a:ext cx="5487629" cy="4182440"/>
          </a:xfrm>
          <a:noFill/>
          <a:ln/>
        </p:spPr>
        <p:txBody>
          <a:bodyPr/>
          <a:lstStyle/>
          <a:p>
            <a:pPr marL="186538" indent="-186538" eaLnBrk="1" hangingPunct="1">
              <a:lnSpc>
                <a:spcPct val="80000"/>
              </a:lnSpc>
            </a:pPr>
            <a:endParaRPr lang="fr-CA" sz="8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CF8180-23F8-4A4D-9D33-90DDD19A929F}" type="slidenum">
              <a:rPr lang="en-CA"/>
              <a:pPr/>
              <a:t>6</a:t>
            </a:fld>
            <a:endParaRPr lang="en-CA"/>
          </a:p>
        </p:txBody>
      </p:sp>
      <p:sp>
        <p:nvSpPr>
          <p:cNvPr id="226306" name="Rectangle 2"/>
          <p:cNvSpPr>
            <a:spLocks noGrp="1" noRot="1" noChangeAspect="1" noChangeArrowheads="1" noTextEdit="1"/>
          </p:cNvSpPr>
          <p:nvPr>
            <p:ph type="sldImg"/>
          </p:nvPr>
        </p:nvSpPr>
        <p:spPr>
          <a:xfrm>
            <a:off x="1108075" y="695325"/>
            <a:ext cx="4649788" cy="3487738"/>
          </a:xfrm>
          <a:ln/>
          <a:extLst>
            <a:ext uri="{FAA26D3D-D897-4be2-8F04-BA451C77F1D7}">
              <ma14:placeholderFlag xmlns="" xmlns:ma14="http://schemas.microsoft.com/office/mac/drawingml/2011/main" val="1"/>
            </a:ext>
          </a:extLst>
        </p:spPr>
      </p:sp>
      <p:sp>
        <p:nvSpPr>
          <p:cNvPr id="226307" name="Rectangle 3"/>
          <p:cNvSpPr>
            <a:spLocks noGrp="1" noChangeArrowheads="1"/>
          </p:cNvSpPr>
          <p:nvPr>
            <p:ph type="body" idx="1"/>
          </p:nvPr>
        </p:nvSpPr>
        <p:spPr>
          <a:xfrm>
            <a:off x="914093" y="4416104"/>
            <a:ext cx="5029815" cy="4185576"/>
          </a:xfrm>
        </p:spPr>
        <p:txBody>
          <a:bodyPr/>
          <a:lstStyle/>
          <a:p>
            <a:r>
              <a:rPr lang="en-CA" b="1" dirty="0" err="1" smtClean="0"/>
              <a:t>Gestion</a:t>
            </a:r>
            <a:r>
              <a:rPr lang="en-CA" b="1" dirty="0" smtClean="0"/>
              <a:t> </a:t>
            </a:r>
            <a:r>
              <a:rPr lang="en-CA" b="1" dirty="0" err="1" smtClean="0"/>
              <a:t>Matricielle</a:t>
            </a:r>
            <a:r>
              <a:rPr lang="en-CA" b="1" dirty="0" smtClean="0"/>
              <a:t>: </a:t>
            </a:r>
            <a:r>
              <a:rPr lang="en-CA" dirty="0" smtClean="0"/>
              <a:t>Les </a:t>
            </a:r>
            <a:r>
              <a:rPr lang="en-CA" dirty="0" err="1" smtClean="0"/>
              <a:t>ressources</a:t>
            </a:r>
            <a:r>
              <a:rPr lang="en-CA" dirty="0" smtClean="0"/>
              <a:t> </a:t>
            </a:r>
            <a:r>
              <a:rPr lang="en-CA" dirty="0" err="1" smtClean="0"/>
              <a:t>sont</a:t>
            </a:r>
            <a:r>
              <a:rPr lang="en-CA" dirty="0" smtClean="0"/>
              <a:t> </a:t>
            </a:r>
            <a:r>
              <a:rPr lang="en-CA" dirty="0" err="1" smtClean="0"/>
              <a:t>allouées</a:t>
            </a:r>
            <a:r>
              <a:rPr lang="en-CA" dirty="0" smtClean="0"/>
              <a:t> et </a:t>
            </a:r>
            <a:r>
              <a:rPr lang="en-CA" dirty="0" err="1" smtClean="0"/>
              <a:t>contrôlées</a:t>
            </a:r>
            <a:r>
              <a:rPr lang="en-CA" dirty="0" smtClean="0"/>
              <a:t> </a:t>
            </a:r>
            <a:r>
              <a:rPr lang="en-CA" dirty="0" err="1" smtClean="0"/>
              <a:t>sur</a:t>
            </a:r>
            <a:r>
              <a:rPr lang="en-CA" dirty="0" smtClean="0"/>
              <a:t> </a:t>
            </a:r>
            <a:r>
              <a:rPr lang="en-CA" dirty="0" err="1" smtClean="0"/>
              <a:t>deux</a:t>
            </a:r>
            <a:r>
              <a:rPr lang="en-CA" dirty="0" smtClean="0"/>
              <a:t> axes, </a:t>
            </a:r>
            <a:r>
              <a:rPr lang="en-CA" dirty="0" err="1" smtClean="0"/>
              <a:t>ce</a:t>
            </a:r>
            <a:r>
              <a:rPr lang="en-CA" dirty="0" smtClean="0"/>
              <a:t> qui </a:t>
            </a:r>
            <a:r>
              <a:rPr lang="en-CA" dirty="0" err="1" smtClean="0"/>
              <a:t>est</a:t>
            </a:r>
            <a:r>
              <a:rPr lang="en-CA" dirty="0" smtClean="0"/>
              <a:t> </a:t>
            </a:r>
            <a:r>
              <a:rPr lang="en-CA" dirty="0" err="1" smtClean="0"/>
              <a:t>essentiel</a:t>
            </a:r>
            <a:r>
              <a:rPr lang="en-CA" dirty="0" smtClean="0"/>
              <a:t> pour </a:t>
            </a:r>
            <a:r>
              <a:rPr lang="en-CA" dirty="0" err="1" smtClean="0"/>
              <a:t>une</a:t>
            </a:r>
            <a:r>
              <a:rPr lang="en-CA" dirty="0" smtClean="0"/>
              <a:t> </a:t>
            </a:r>
            <a:r>
              <a:rPr lang="en-CA" dirty="0" err="1" smtClean="0"/>
              <a:t>véritable</a:t>
            </a:r>
            <a:r>
              <a:rPr lang="en-CA" dirty="0" smtClean="0"/>
              <a:t> </a:t>
            </a:r>
            <a:r>
              <a:rPr lang="en-CA" dirty="0" err="1" smtClean="0"/>
              <a:t>comptabilité</a:t>
            </a:r>
            <a:r>
              <a:rPr lang="en-CA" dirty="0" smtClean="0"/>
              <a:t> </a:t>
            </a:r>
            <a:r>
              <a:rPr lang="en-CA" dirty="0" err="1" smtClean="0"/>
              <a:t>analytique</a:t>
            </a:r>
            <a:r>
              <a:rPr lang="en-CA" dirty="0" smtClean="0"/>
              <a:t>.</a:t>
            </a:r>
          </a:p>
          <a:p>
            <a:endParaRPr lang="en-CA" dirty="0" smtClean="0"/>
          </a:p>
          <a:p>
            <a:r>
              <a:rPr lang="en-CA" dirty="0" smtClean="0"/>
              <a:t>Structure </a:t>
            </a:r>
            <a:r>
              <a:rPr lang="en-CA" dirty="0" err="1" smtClean="0"/>
              <a:t>fonctionnelle</a:t>
            </a:r>
            <a:r>
              <a:rPr lang="en-CA" dirty="0" smtClean="0"/>
              <a:t>:  </a:t>
            </a:r>
            <a:r>
              <a:rPr lang="en-CA" dirty="0" err="1" smtClean="0"/>
              <a:t>Chaque</a:t>
            </a:r>
            <a:r>
              <a:rPr lang="en-CA" dirty="0" smtClean="0"/>
              <a:t> </a:t>
            </a:r>
            <a:r>
              <a:rPr lang="en-CA" dirty="0" err="1" smtClean="0"/>
              <a:t>employé</a:t>
            </a:r>
            <a:r>
              <a:rPr lang="en-CA" dirty="0" smtClean="0"/>
              <a:t> </a:t>
            </a:r>
            <a:r>
              <a:rPr lang="en-CA" dirty="0" err="1" smtClean="0"/>
              <a:t>appartient</a:t>
            </a:r>
            <a:r>
              <a:rPr lang="en-CA" dirty="0" smtClean="0"/>
              <a:t> à un FRC </a:t>
            </a:r>
            <a:r>
              <a:rPr lang="en-CA" dirty="0" err="1" smtClean="0"/>
              <a:t>fonctionnel</a:t>
            </a:r>
            <a:r>
              <a:rPr lang="en-CA" dirty="0" smtClean="0"/>
              <a:t> </a:t>
            </a:r>
            <a:r>
              <a:rPr lang="en-CA" dirty="0" err="1" smtClean="0"/>
              <a:t>d’où</a:t>
            </a:r>
            <a:r>
              <a:rPr lang="en-CA" dirty="0" smtClean="0"/>
              <a:t> sort </a:t>
            </a:r>
            <a:r>
              <a:rPr lang="en-CA" dirty="0" err="1" smtClean="0"/>
              <a:t>sa</a:t>
            </a:r>
            <a:r>
              <a:rPr lang="en-CA" dirty="0" smtClean="0"/>
              <a:t> </a:t>
            </a:r>
            <a:r>
              <a:rPr lang="en-CA" dirty="0" err="1" smtClean="0"/>
              <a:t>paie</a:t>
            </a:r>
            <a:r>
              <a:rPr lang="en-CA" dirty="0" smtClean="0"/>
              <a:t> </a:t>
            </a:r>
            <a:r>
              <a:rPr lang="en-CA" dirty="0" err="1" smtClean="0"/>
              <a:t>réelle</a:t>
            </a:r>
            <a:r>
              <a:rPr lang="en-CA" dirty="0" smtClean="0"/>
              <a:t>.</a:t>
            </a:r>
          </a:p>
          <a:p>
            <a:endParaRPr lang="en-CA" dirty="0" smtClean="0"/>
          </a:p>
          <a:p>
            <a:r>
              <a:rPr lang="en-CA" dirty="0" smtClean="0"/>
              <a:t>Structure programme:  </a:t>
            </a:r>
            <a:r>
              <a:rPr lang="en-CA" dirty="0" err="1" smtClean="0"/>
              <a:t>Chaque</a:t>
            </a:r>
            <a:r>
              <a:rPr lang="en-CA" dirty="0" smtClean="0"/>
              <a:t> </a:t>
            </a:r>
            <a:r>
              <a:rPr lang="en-CA" dirty="0" err="1" smtClean="0"/>
              <a:t>employé</a:t>
            </a:r>
            <a:r>
              <a:rPr lang="en-CA" dirty="0" smtClean="0"/>
              <a:t> code son temps </a:t>
            </a:r>
            <a:r>
              <a:rPr lang="en-CA" dirty="0" err="1" smtClean="0"/>
              <a:t>à</a:t>
            </a:r>
            <a:r>
              <a:rPr lang="en-CA" dirty="0" smtClean="0"/>
              <a:t> un </a:t>
            </a:r>
            <a:r>
              <a:rPr lang="en-CA" dirty="0" err="1" smtClean="0"/>
              <a:t>projet</a:t>
            </a:r>
            <a:r>
              <a:rPr lang="en-CA" dirty="0" smtClean="0"/>
              <a:t> </a:t>
            </a:r>
            <a:r>
              <a:rPr lang="en-CA" dirty="0" err="1" smtClean="0"/>
              <a:t>ce</a:t>
            </a:r>
            <a:r>
              <a:rPr lang="en-CA" dirty="0" smtClean="0"/>
              <a:t> qui </a:t>
            </a:r>
            <a:r>
              <a:rPr lang="en-CA" dirty="0" err="1" smtClean="0"/>
              <a:t>permet</a:t>
            </a:r>
            <a:r>
              <a:rPr lang="en-CA" dirty="0" smtClean="0"/>
              <a:t> en </a:t>
            </a:r>
            <a:r>
              <a:rPr lang="en-CA" dirty="0" err="1" smtClean="0"/>
              <a:t>même</a:t>
            </a:r>
            <a:r>
              <a:rPr lang="en-CA" dirty="0" smtClean="0"/>
              <a:t> temps </a:t>
            </a:r>
            <a:r>
              <a:rPr lang="en-CA" dirty="0" err="1" smtClean="0"/>
              <a:t>d’allouer</a:t>
            </a:r>
            <a:r>
              <a:rPr lang="en-CA" dirty="0" smtClean="0"/>
              <a:t> des </a:t>
            </a:r>
            <a:r>
              <a:rPr lang="en-CA" dirty="0" err="1" smtClean="0"/>
              <a:t>coûts</a:t>
            </a:r>
            <a:r>
              <a:rPr lang="en-CA" dirty="0" smtClean="0"/>
              <a:t> aux </a:t>
            </a:r>
            <a:r>
              <a:rPr lang="en-CA" dirty="0" err="1" smtClean="0"/>
              <a:t>projets</a:t>
            </a:r>
            <a:r>
              <a:rPr lang="en-CA" dirty="0" smtClean="0"/>
              <a:t> </a:t>
            </a:r>
            <a:r>
              <a:rPr lang="en-CA" dirty="0" err="1" smtClean="0"/>
              <a:t>basé</a:t>
            </a:r>
            <a:r>
              <a:rPr lang="en-CA" dirty="0" smtClean="0"/>
              <a:t> </a:t>
            </a:r>
            <a:r>
              <a:rPr lang="en-CA" dirty="0" err="1" smtClean="0"/>
              <a:t>sur</a:t>
            </a:r>
            <a:r>
              <a:rPr lang="en-CA" dirty="0" smtClean="0"/>
              <a:t> un </a:t>
            </a:r>
            <a:r>
              <a:rPr lang="en-CA" dirty="0" err="1" smtClean="0"/>
              <a:t>taux</a:t>
            </a:r>
            <a:r>
              <a:rPr lang="en-CA" dirty="0" smtClean="0"/>
              <a:t> </a:t>
            </a:r>
            <a:r>
              <a:rPr lang="en-CA" dirty="0" err="1" smtClean="0"/>
              <a:t>salarial</a:t>
            </a:r>
            <a:r>
              <a:rPr lang="en-CA" dirty="0" smtClean="0"/>
              <a:t> </a:t>
            </a:r>
            <a:r>
              <a:rPr lang="en-CA" dirty="0" err="1" smtClean="0"/>
              <a:t>moyen</a:t>
            </a:r>
            <a:r>
              <a:rPr lang="en-CA" dirty="0" smtClean="0"/>
              <a:t>. (</a:t>
            </a:r>
            <a:r>
              <a:rPr lang="en-CA" dirty="0" err="1" smtClean="0"/>
              <a:t>Système</a:t>
            </a:r>
            <a:r>
              <a:rPr lang="en-CA" dirty="0" smtClean="0"/>
              <a:t> de </a:t>
            </a:r>
            <a:r>
              <a:rPr lang="en-CA" dirty="0" err="1" smtClean="0"/>
              <a:t>gestion</a:t>
            </a:r>
            <a:r>
              <a:rPr lang="en-CA" dirty="0" smtClean="0"/>
              <a:t> du temps et de prix de </a:t>
            </a:r>
            <a:r>
              <a:rPr lang="en-CA" dirty="0" err="1" smtClean="0"/>
              <a:t>revient</a:t>
            </a:r>
            <a:r>
              <a:rPr lang="en-CA" dirty="0" smtClean="0"/>
              <a:t>)</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CF8180-23F8-4A4D-9D33-90DDD19A929F}" type="slidenum">
              <a:rPr lang="en-CA"/>
              <a:pPr/>
              <a:t>7</a:t>
            </a:fld>
            <a:endParaRPr lang="en-CA"/>
          </a:p>
        </p:txBody>
      </p:sp>
      <p:sp>
        <p:nvSpPr>
          <p:cNvPr id="226306" name="Rectangle 2"/>
          <p:cNvSpPr>
            <a:spLocks noGrp="1" noRot="1" noChangeAspect="1" noChangeArrowheads="1" noTextEdit="1"/>
          </p:cNvSpPr>
          <p:nvPr>
            <p:ph type="sldImg"/>
          </p:nvPr>
        </p:nvSpPr>
        <p:spPr>
          <a:xfrm>
            <a:off x="1108075" y="695325"/>
            <a:ext cx="4649788" cy="3487738"/>
          </a:xfrm>
          <a:ln/>
          <a:extLst>
            <a:ext uri="{FAA26D3D-D897-4be2-8F04-BA451C77F1D7}">
              <ma14:placeholderFlag xmlns="" xmlns:ma14="http://schemas.microsoft.com/office/mac/drawingml/2011/main" val="1"/>
            </a:ext>
          </a:extLst>
        </p:spPr>
      </p:sp>
      <p:sp>
        <p:nvSpPr>
          <p:cNvPr id="226307" name="Rectangle 3"/>
          <p:cNvSpPr>
            <a:spLocks noGrp="1" noChangeArrowheads="1"/>
          </p:cNvSpPr>
          <p:nvPr>
            <p:ph type="body" idx="1"/>
          </p:nvPr>
        </p:nvSpPr>
        <p:spPr>
          <a:xfrm>
            <a:off x="914093" y="4416104"/>
            <a:ext cx="5029815" cy="4185576"/>
          </a:xfrm>
        </p:spPr>
        <p:txBody>
          <a:bodyPr/>
          <a:lstStyle/>
          <a:p>
            <a:r>
              <a:rPr lang="en-CA" b="1" dirty="0" err="1" smtClean="0"/>
              <a:t>Gestion</a:t>
            </a:r>
            <a:r>
              <a:rPr lang="en-CA" b="1" dirty="0" smtClean="0"/>
              <a:t> </a:t>
            </a:r>
            <a:r>
              <a:rPr lang="en-CA" b="1" dirty="0" err="1" smtClean="0"/>
              <a:t>Matricielle</a:t>
            </a:r>
            <a:r>
              <a:rPr lang="en-CA" b="1" dirty="0" smtClean="0"/>
              <a:t>: </a:t>
            </a:r>
            <a:r>
              <a:rPr lang="en-CA" dirty="0" smtClean="0"/>
              <a:t>Les </a:t>
            </a:r>
            <a:r>
              <a:rPr lang="en-CA" dirty="0" err="1" smtClean="0"/>
              <a:t>ressources</a:t>
            </a:r>
            <a:r>
              <a:rPr lang="en-CA" dirty="0" smtClean="0"/>
              <a:t> </a:t>
            </a:r>
            <a:r>
              <a:rPr lang="en-CA" dirty="0" err="1" smtClean="0"/>
              <a:t>sont</a:t>
            </a:r>
            <a:r>
              <a:rPr lang="en-CA" dirty="0" smtClean="0"/>
              <a:t> </a:t>
            </a:r>
            <a:r>
              <a:rPr lang="en-CA" dirty="0" err="1" smtClean="0"/>
              <a:t>allouées</a:t>
            </a:r>
            <a:r>
              <a:rPr lang="en-CA" dirty="0" smtClean="0"/>
              <a:t> et </a:t>
            </a:r>
            <a:r>
              <a:rPr lang="en-CA" dirty="0" err="1" smtClean="0"/>
              <a:t>contrôlées</a:t>
            </a:r>
            <a:r>
              <a:rPr lang="en-CA" dirty="0" smtClean="0"/>
              <a:t> </a:t>
            </a:r>
            <a:r>
              <a:rPr lang="en-CA" dirty="0" err="1" smtClean="0"/>
              <a:t>sur</a:t>
            </a:r>
            <a:r>
              <a:rPr lang="en-CA" dirty="0" smtClean="0"/>
              <a:t> </a:t>
            </a:r>
            <a:r>
              <a:rPr lang="en-CA" dirty="0" err="1" smtClean="0"/>
              <a:t>deux</a:t>
            </a:r>
            <a:r>
              <a:rPr lang="en-CA" dirty="0" smtClean="0"/>
              <a:t> axes, </a:t>
            </a:r>
            <a:r>
              <a:rPr lang="en-CA" dirty="0" err="1" smtClean="0"/>
              <a:t>ce</a:t>
            </a:r>
            <a:r>
              <a:rPr lang="en-CA" dirty="0" smtClean="0"/>
              <a:t> qui </a:t>
            </a:r>
            <a:r>
              <a:rPr lang="en-CA" dirty="0" err="1" smtClean="0"/>
              <a:t>est</a:t>
            </a:r>
            <a:r>
              <a:rPr lang="en-CA" dirty="0" smtClean="0"/>
              <a:t> </a:t>
            </a:r>
            <a:r>
              <a:rPr lang="en-CA" dirty="0" err="1" smtClean="0"/>
              <a:t>essentiel</a:t>
            </a:r>
            <a:r>
              <a:rPr lang="en-CA" dirty="0" smtClean="0"/>
              <a:t> pour </a:t>
            </a:r>
            <a:r>
              <a:rPr lang="en-CA" dirty="0" err="1" smtClean="0"/>
              <a:t>une</a:t>
            </a:r>
            <a:r>
              <a:rPr lang="en-CA" dirty="0" smtClean="0"/>
              <a:t> </a:t>
            </a:r>
            <a:r>
              <a:rPr lang="en-CA" dirty="0" err="1" smtClean="0"/>
              <a:t>véritable</a:t>
            </a:r>
            <a:r>
              <a:rPr lang="en-CA" dirty="0" smtClean="0"/>
              <a:t> </a:t>
            </a:r>
            <a:r>
              <a:rPr lang="en-CA" dirty="0" err="1" smtClean="0"/>
              <a:t>comptabilité</a:t>
            </a:r>
            <a:r>
              <a:rPr lang="en-CA" dirty="0" smtClean="0"/>
              <a:t> </a:t>
            </a:r>
            <a:r>
              <a:rPr lang="en-CA" dirty="0" err="1" smtClean="0"/>
              <a:t>analytique</a:t>
            </a:r>
            <a:r>
              <a:rPr lang="en-CA" dirty="0" smtClean="0"/>
              <a:t>.</a:t>
            </a:r>
          </a:p>
          <a:p>
            <a:endParaRPr lang="en-CA" dirty="0" smtClean="0"/>
          </a:p>
          <a:p>
            <a:r>
              <a:rPr lang="en-CA" dirty="0" smtClean="0"/>
              <a:t>Structure </a:t>
            </a:r>
            <a:r>
              <a:rPr lang="en-CA" dirty="0" err="1" smtClean="0"/>
              <a:t>fonctionnelle</a:t>
            </a:r>
            <a:r>
              <a:rPr lang="en-CA" dirty="0" smtClean="0"/>
              <a:t>:  </a:t>
            </a:r>
            <a:r>
              <a:rPr lang="en-CA" dirty="0" err="1" smtClean="0"/>
              <a:t>Chaque</a:t>
            </a:r>
            <a:r>
              <a:rPr lang="en-CA" dirty="0" smtClean="0"/>
              <a:t> </a:t>
            </a:r>
            <a:r>
              <a:rPr lang="en-CA" dirty="0" err="1" smtClean="0"/>
              <a:t>employé</a:t>
            </a:r>
            <a:r>
              <a:rPr lang="en-CA" dirty="0" smtClean="0"/>
              <a:t> </a:t>
            </a:r>
            <a:r>
              <a:rPr lang="en-CA" dirty="0" err="1" smtClean="0"/>
              <a:t>appartient</a:t>
            </a:r>
            <a:r>
              <a:rPr lang="en-CA" dirty="0" smtClean="0"/>
              <a:t> à un FRC </a:t>
            </a:r>
            <a:r>
              <a:rPr lang="en-CA" dirty="0" err="1" smtClean="0"/>
              <a:t>fonctionnel</a:t>
            </a:r>
            <a:r>
              <a:rPr lang="en-CA" dirty="0" smtClean="0"/>
              <a:t> </a:t>
            </a:r>
            <a:r>
              <a:rPr lang="en-CA" dirty="0" err="1" smtClean="0"/>
              <a:t>d’où</a:t>
            </a:r>
            <a:r>
              <a:rPr lang="en-CA" dirty="0" smtClean="0"/>
              <a:t> sort </a:t>
            </a:r>
            <a:r>
              <a:rPr lang="en-CA" dirty="0" err="1" smtClean="0"/>
              <a:t>sa</a:t>
            </a:r>
            <a:r>
              <a:rPr lang="en-CA" dirty="0" smtClean="0"/>
              <a:t> </a:t>
            </a:r>
            <a:r>
              <a:rPr lang="en-CA" dirty="0" err="1" smtClean="0"/>
              <a:t>paie</a:t>
            </a:r>
            <a:r>
              <a:rPr lang="en-CA" dirty="0" smtClean="0"/>
              <a:t> </a:t>
            </a:r>
            <a:r>
              <a:rPr lang="en-CA" dirty="0" err="1" smtClean="0"/>
              <a:t>réelle</a:t>
            </a:r>
            <a:r>
              <a:rPr lang="en-CA" dirty="0" smtClean="0"/>
              <a:t>.</a:t>
            </a:r>
          </a:p>
          <a:p>
            <a:endParaRPr lang="en-CA" dirty="0" smtClean="0"/>
          </a:p>
          <a:p>
            <a:r>
              <a:rPr lang="en-CA" dirty="0" smtClean="0"/>
              <a:t>Structure programme:  </a:t>
            </a:r>
            <a:r>
              <a:rPr lang="en-CA" dirty="0" err="1" smtClean="0"/>
              <a:t>Chaque</a:t>
            </a:r>
            <a:r>
              <a:rPr lang="en-CA" dirty="0" smtClean="0"/>
              <a:t> </a:t>
            </a:r>
            <a:r>
              <a:rPr lang="en-CA" dirty="0" err="1" smtClean="0"/>
              <a:t>employé</a:t>
            </a:r>
            <a:r>
              <a:rPr lang="en-CA" dirty="0" smtClean="0"/>
              <a:t> code son temps </a:t>
            </a:r>
            <a:r>
              <a:rPr lang="en-CA" dirty="0" err="1" smtClean="0"/>
              <a:t>à</a:t>
            </a:r>
            <a:r>
              <a:rPr lang="en-CA" dirty="0" smtClean="0"/>
              <a:t> un </a:t>
            </a:r>
            <a:r>
              <a:rPr lang="en-CA" dirty="0" err="1" smtClean="0"/>
              <a:t>projet</a:t>
            </a:r>
            <a:r>
              <a:rPr lang="en-CA" dirty="0" smtClean="0"/>
              <a:t> </a:t>
            </a:r>
            <a:r>
              <a:rPr lang="en-CA" dirty="0" err="1" smtClean="0"/>
              <a:t>ce</a:t>
            </a:r>
            <a:r>
              <a:rPr lang="en-CA" dirty="0" smtClean="0"/>
              <a:t> qui </a:t>
            </a:r>
            <a:r>
              <a:rPr lang="en-CA" dirty="0" err="1" smtClean="0"/>
              <a:t>permet</a:t>
            </a:r>
            <a:r>
              <a:rPr lang="en-CA" dirty="0" smtClean="0"/>
              <a:t> en </a:t>
            </a:r>
            <a:r>
              <a:rPr lang="en-CA" dirty="0" err="1" smtClean="0"/>
              <a:t>même</a:t>
            </a:r>
            <a:r>
              <a:rPr lang="en-CA" dirty="0" smtClean="0"/>
              <a:t> temps </a:t>
            </a:r>
            <a:r>
              <a:rPr lang="en-CA" dirty="0" err="1" smtClean="0"/>
              <a:t>d’allouer</a:t>
            </a:r>
            <a:r>
              <a:rPr lang="en-CA" dirty="0" smtClean="0"/>
              <a:t> des </a:t>
            </a:r>
            <a:r>
              <a:rPr lang="en-CA" dirty="0" err="1" smtClean="0"/>
              <a:t>coûts</a:t>
            </a:r>
            <a:r>
              <a:rPr lang="en-CA" dirty="0" smtClean="0"/>
              <a:t> aux </a:t>
            </a:r>
            <a:r>
              <a:rPr lang="en-CA" dirty="0" err="1" smtClean="0"/>
              <a:t>projets</a:t>
            </a:r>
            <a:r>
              <a:rPr lang="en-CA" dirty="0" smtClean="0"/>
              <a:t> </a:t>
            </a:r>
            <a:r>
              <a:rPr lang="en-CA" dirty="0" err="1" smtClean="0"/>
              <a:t>basé</a:t>
            </a:r>
            <a:r>
              <a:rPr lang="en-CA" dirty="0" smtClean="0"/>
              <a:t> </a:t>
            </a:r>
            <a:r>
              <a:rPr lang="en-CA" dirty="0" err="1" smtClean="0"/>
              <a:t>sur</a:t>
            </a:r>
            <a:r>
              <a:rPr lang="en-CA" dirty="0" smtClean="0"/>
              <a:t> un </a:t>
            </a:r>
            <a:r>
              <a:rPr lang="en-CA" dirty="0" err="1" smtClean="0"/>
              <a:t>taux</a:t>
            </a:r>
            <a:r>
              <a:rPr lang="en-CA" dirty="0" smtClean="0"/>
              <a:t> </a:t>
            </a:r>
            <a:r>
              <a:rPr lang="en-CA" dirty="0" err="1" smtClean="0"/>
              <a:t>salarial</a:t>
            </a:r>
            <a:r>
              <a:rPr lang="en-CA" dirty="0" smtClean="0"/>
              <a:t> </a:t>
            </a:r>
            <a:r>
              <a:rPr lang="en-CA" dirty="0" err="1" smtClean="0"/>
              <a:t>moyen</a:t>
            </a:r>
            <a:r>
              <a:rPr lang="en-CA" dirty="0" smtClean="0"/>
              <a:t>. (</a:t>
            </a:r>
            <a:r>
              <a:rPr lang="en-CA" dirty="0" err="1" smtClean="0"/>
              <a:t>Système</a:t>
            </a:r>
            <a:r>
              <a:rPr lang="en-CA" dirty="0" smtClean="0"/>
              <a:t> de </a:t>
            </a:r>
            <a:r>
              <a:rPr lang="en-CA" dirty="0" err="1" smtClean="0"/>
              <a:t>gestion</a:t>
            </a:r>
            <a:r>
              <a:rPr lang="en-CA" dirty="0" smtClean="0"/>
              <a:t> du temps et de prix de </a:t>
            </a:r>
            <a:r>
              <a:rPr lang="en-CA" dirty="0" err="1" smtClean="0"/>
              <a:t>revient</a:t>
            </a:r>
            <a:r>
              <a:rPr lang="en-CA" dirty="0" smtClean="0"/>
              <a:t>)</a:t>
            </a:r>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r>
              <a:rPr lang="fr-CA" dirty="0" smtClean="0"/>
              <a:t>Avant d’élaborer sur le Cycle de gestion financière, je doit expliques le cadre de gestion financière en place à Statistique Canada permettant une véritable comptabilité analytique.</a:t>
            </a:r>
          </a:p>
          <a:p>
            <a:endParaRPr lang="fr-CA" dirty="0" smtClean="0"/>
          </a:p>
        </p:txBody>
      </p:sp>
      <p:sp>
        <p:nvSpPr>
          <p:cNvPr id="106500" name="Slide Number Placeholder 3"/>
          <p:cNvSpPr>
            <a:spLocks noGrp="1"/>
          </p:cNvSpPr>
          <p:nvPr>
            <p:ph type="sldNum" sz="quarter" idx="5"/>
          </p:nvPr>
        </p:nvSpPr>
        <p:spPr>
          <a:noFill/>
        </p:spPr>
        <p:txBody>
          <a:bodyPr/>
          <a:lstStyle/>
          <a:p>
            <a:fld id="{12F49395-9A59-462B-8E69-E086130FEAA1}" type="slidenum">
              <a:rPr lang="en-CA" smtClean="0"/>
              <a:pPr/>
              <a:t>8</a:t>
            </a:fld>
            <a:endParaRPr lang="en-CA"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A2B5E0-09ED-6745-A263-68457CC38052}" type="slidenum">
              <a:rPr lang="en-CA"/>
              <a:pPr/>
              <a:t>9</a:t>
            </a:fld>
            <a:endParaRPr lang="en-CA"/>
          </a:p>
        </p:txBody>
      </p:sp>
      <p:sp>
        <p:nvSpPr>
          <p:cNvPr id="230402" name="Rectangle 2"/>
          <p:cNvSpPr>
            <a:spLocks noGrp="1" noRot="1" noChangeAspect="1" noChangeArrowheads="1" noTextEdit="1"/>
          </p:cNvSpPr>
          <p:nvPr>
            <p:ph type="sldImg"/>
          </p:nvPr>
        </p:nvSpPr>
        <p:spPr>
          <a:xfrm>
            <a:off x="1108075" y="695325"/>
            <a:ext cx="4649788" cy="3487738"/>
          </a:xfrm>
          <a:ln/>
          <a:extLst>
            <a:ext uri="{FAA26D3D-D897-4be2-8F04-BA451C77F1D7}">
              <ma14:placeholderFlag xmlns="" xmlns:ma14="http://schemas.microsoft.com/office/mac/drawingml/2011/main" val="1"/>
            </a:ext>
          </a:extLst>
        </p:spPr>
      </p:sp>
      <p:sp>
        <p:nvSpPr>
          <p:cNvPr id="230403" name="Rectangle 3"/>
          <p:cNvSpPr>
            <a:spLocks noGrp="1" noChangeArrowheads="1"/>
          </p:cNvSpPr>
          <p:nvPr>
            <p:ph type="body" idx="1"/>
          </p:nvPr>
        </p:nvSpPr>
        <p:spPr>
          <a:xfrm>
            <a:off x="914093" y="4416104"/>
            <a:ext cx="5029815" cy="4185576"/>
          </a:xfrm>
        </p:spPr>
        <p:txBody>
          <a:bodyPr/>
          <a:lstStyle/>
          <a:p>
            <a:r>
              <a:rPr lang="en-US" dirty="0" smtClean="0"/>
              <a:t>Il </a:t>
            </a:r>
            <a:r>
              <a:rPr lang="en-US" dirty="0" err="1" smtClean="0"/>
              <a:t>est</a:t>
            </a:r>
            <a:r>
              <a:rPr lang="en-US" dirty="0" smtClean="0"/>
              <a:t> </a:t>
            </a:r>
            <a:r>
              <a:rPr lang="en-US" dirty="0" err="1" smtClean="0"/>
              <a:t>bien</a:t>
            </a:r>
            <a:r>
              <a:rPr lang="en-US" baseline="0" dirty="0" smtClean="0"/>
              <a:t> important de </a:t>
            </a:r>
            <a:r>
              <a:rPr lang="en-US" baseline="0" dirty="0" err="1" smtClean="0"/>
              <a:t>définir</a:t>
            </a:r>
            <a:r>
              <a:rPr lang="en-US" baseline="0" dirty="0" smtClean="0"/>
              <a:t> </a:t>
            </a:r>
            <a:r>
              <a:rPr lang="en-US" baseline="0" dirty="0" err="1" smtClean="0"/>
              <a:t>adéquatement</a:t>
            </a:r>
            <a:r>
              <a:rPr lang="en-US" baseline="0" dirty="0" smtClean="0"/>
              <a:t> les </a:t>
            </a:r>
            <a:r>
              <a:rPr lang="en-US" baseline="0" dirty="0" err="1" smtClean="0"/>
              <a:t>besoins</a:t>
            </a:r>
            <a:r>
              <a:rPr lang="en-US" baseline="0" dirty="0" smtClean="0"/>
              <a:t> </a:t>
            </a:r>
            <a:r>
              <a:rPr lang="en-US" baseline="0" dirty="0" err="1" smtClean="0"/>
              <a:t>d’information</a:t>
            </a:r>
            <a:r>
              <a:rPr lang="en-US" baseline="0" dirty="0" smtClean="0"/>
              <a:t> </a:t>
            </a:r>
            <a:r>
              <a:rPr lang="en-US" baseline="0" dirty="0" err="1" smtClean="0"/>
              <a:t>nécessaire</a:t>
            </a:r>
            <a:r>
              <a:rPr lang="en-US" baseline="0" dirty="0" smtClean="0"/>
              <a:t> à la </a:t>
            </a:r>
            <a:r>
              <a:rPr lang="en-US" baseline="0" dirty="0" err="1" smtClean="0"/>
              <a:t>bonne</a:t>
            </a:r>
            <a:r>
              <a:rPr lang="en-US" baseline="0" dirty="0" smtClean="0"/>
              <a:t> </a:t>
            </a:r>
            <a:r>
              <a:rPr lang="en-US" baseline="0" dirty="0" err="1" smtClean="0"/>
              <a:t>gestion</a:t>
            </a:r>
            <a:r>
              <a:rPr lang="en-US" baseline="0" dirty="0" smtClean="0"/>
              <a:t> </a:t>
            </a:r>
            <a:r>
              <a:rPr lang="en-US" baseline="0" dirty="0" err="1" smtClean="0"/>
              <a:t>financière</a:t>
            </a:r>
            <a:r>
              <a:rPr lang="en-US" baseline="0" dirty="0" smtClean="0"/>
              <a:t> d’un </a:t>
            </a:r>
            <a:r>
              <a:rPr lang="en-US" baseline="0" dirty="0" err="1" smtClean="0"/>
              <a:t>organisme</a:t>
            </a:r>
            <a:r>
              <a:rPr lang="en-US" baseline="0" dirty="0" smtClean="0"/>
              <a:t>.</a:t>
            </a:r>
          </a:p>
          <a:p>
            <a:r>
              <a:rPr lang="en-US" baseline="0" dirty="0" smtClean="0"/>
              <a:t>Nous </a:t>
            </a:r>
            <a:r>
              <a:rPr lang="en-US" baseline="0" dirty="0" err="1" smtClean="0"/>
              <a:t>pourrions</a:t>
            </a:r>
            <a:r>
              <a:rPr lang="en-US" baseline="0" dirty="0" smtClean="0"/>
              <a:t> passer le </a:t>
            </a:r>
            <a:r>
              <a:rPr lang="en-US" baseline="0" dirty="0" err="1" smtClean="0"/>
              <a:t>reste</a:t>
            </a:r>
            <a:r>
              <a:rPr lang="en-US" baseline="0" dirty="0" smtClean="0"/>
              <a:t> de la </a:t>
            </a:r>
            <a:r>
              <a:rPr lang="en-US" baseline="0" dirty="0" err="1" smtClean="0"/>
              <a:t>matinée</a:t>
            </a:r>
            <a:r>
              <a:rPr lang="en-US" baseline="0" dirty="0" smtClean="0"/>
              <a:t> à </a:t>
            </a:r>
            <a:r>
              <a:rPr lang="en-US" baseline="0" dirty="0" err="1" smtClean="0"/>
              <a:t>parler</a:t>
            </a:r>
            <a:r>
              <a:rPr lang="en-US" baseline="0" dirty="0" smtClean="0"/>
              <a:t> de </a:t>
            </a:r>
            <a:r>
              <a:rPr lang="en-US" baseline="0" dirty="0" err="1" smtClean="0"/>
              <a:t>ce</a:t>
            </a:r>
            <a:r>
              <a:rPr lang="en-US" baseline="0" dirty="0" smtClean="0"/>
              <a:t> </a:t>
            </a:r>
            <a:r>
              <a:rPr lang="en-US" baseline="0" dirty="0" err="1" smtClean="0"/>
              <a:t>seul</a:t>
            </a:r>
            <a:r>
              <a:rPr lang="en-US" baseline="0" dirty="0" smtClean="0"/>
              <a:t> </a:t>
            </a:r>
            <a:r>
              <a:rPr lang="en-US" baseline="0" dirty="0" err="1" smtClean="0"/>
              <a:t>sujet</a:t>
            </a:r>
            <a:r>
              <a:rPr lang="en-US" baseline="0" dirty="0" smtClean="0"/>
              <a:t>, </a:t>
            </a:r>
            <a:r>
              <a:rPr lang="en-US" baseline="0" dirty="0" err="1" smtClean="0"/>
              <a:t>mais</a:t>
            </a:r>
            <a:r>
              <a:rPr lang="en-US" baseline="0" dirty="0" smtClean="0"/>
              <a:t> je </a:t>
            </a:r>
            <a:r>
              <a:rPr lang="en-US" baseline="0" dirty="0" err="1" smtClean="0"/>
              <a:t>crois</a:t>
            </a:r>
            <a:r>
              <a:rPr lang="en-US" baseline="0" dirty="0" smtClean="0"/>
              <a:t> </a:t>
            </a:r>
            <a:r>
              <a:rPr lang="en-US" baseline="0" dirty="0" err="1" smtClean="0"/>
              <a:t>que</a:t>
            </a:r>
            <a:r>
              <a:rPr lang="en-US" baseline="0" dirty="0" smtClean="0"/>
              <a:t> </a:t>
            </a:r>
            <a:r>
              <a:rPr lang="en-US" baseline="0" dirty="0" err="1" smtClean="0"/>
              <a:t>vous</a:t>
            </a:r>
            <a:r>
              <a:rPr lang="en-US" baseline="0" dirty="0" smtClean="0"/>
              <a:t> </a:t>
            </a:r>
            <a:r>
              <a:rPr lang="en-US" baseline="0" dirty="0" err="1" smtClean="0"/>
              <a:t>comprenez</a:t>
            </a:r>
            <a:r>
              <a:rPr lang="en-US" baseline="0" dirty="0" smtClean="0"/>
              <a:t> </a:t>
            </a:r>
            <a:r>
              <a:rPr lang="en-US" baseline="0" dirty="0" err="1" smtClean="0"/>
              <a:t>l’importance</a:t>
            </a:r>
            <a:r>
              <a:rPr lang="en-US" baseline="0" dirty="0" smtClean="0"/>
              <a:t>.</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fr-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CA"/>
          </a:p>
        </p:txBody>
      </p:sp>
      <p:sp>
        <p:nvSpPr>
          <p:cNvPr id="4" name="Rectangle 4"/>
          <p:cNvSpPr>
            <a:spLocks noGrp="1" noChangeArrowheads="1"/>
          </p:cNvSpPr>
          <p:nvPr>
            <p:ph type="dt" sz="half" idx="10"/>
          </p:nvPr>
        </p:nvSpPr>
        <p:spPr>
          <a:ln/>
        </p:spPr>
        <p:txBody>
          <a:bodyPr/>
          <a:lstStyle>
            <a:lvl1pPr>
              <a:defRPr/>
            </a:lvl1pPr>
          </a:lstStyle>
          <a:p>
            <a:pPr>
              <a:defRPr/>
            </a:pPr>
            <a:fld id="{71B2A62A-4B3D-4344-BFCF-F7A003962DC4}" type="datetime1">
              <a:rPr lang="en-CA" smtClean="0"/>
              <a:pPr>
                <a:defRPr/>
              </a:pPr>
              <a:t>10/09/2014</a:t>
            </a:fld>
            <a:endParaRPr lang="en-CA" dirty="0"/>
          </a:p>
        </p:txBody>
      </p:sp>
      <p:sp>
        <p:nvSpPr>
          <p:cNvPr id="5" name="Rectangle 5"/>
          <p:cNvSpPr>
            <a:spLocks noGrp="1" noChangeArrowheads="1"/>
          </p:cNvSpPr>
          <p:nvPr>
            <p:ph type="ftr" sz="quarter" idx="11"/>
          </p:nvPr>
        </p:nvSpPr>
        <p:spPr>
          <a:ln/>
        </p:spPr>
        <p:txBody>
          <a:bodyPr/>
          <a:lstStyle>
            <a:lvl1pPr>
              <a:defRPr/>
            </a:lvl1pPr>
          </a:lstStyle>
          <a:p>
            <a:pPr>
              <a:defRPr/>
            </a:pPr>
            <a:r>
              <a:rPr lang="en-CA" smtClean="0"/>
              <a:t>Statistique Canada • Statistics Canada  </a:t>
            </a:r>
            <a:endParaRPr lang="en-CA" dirty="0"/>
          </a:p>
        </p:txBody>
      </p:sp>
      <p:sp>
        <p:nvSpPr>
          <p:cNvPr id="6" name="Rectangle 6"/>
          <p:cNvSpPr>
            <a:spLocks noGrp="1" noChangeArrowheads="1"/>
          </p:cNvSpPr>
          <p:nvPr>
            <p:ph type="sldNum" sz="quarter" idx="12"/>
          </p:nvPr>
        </p:nvSpPr>
        <p:spPr>
          <a:ln/>
        </p:spPr>
        <p:txBody>
          <a:bodyPr/>
          <a:lstStyle>
            <a:lvl1pPr>
              <a:defRPr/>
            </a:lvl1pPr>
          </a:lstStyle>
          <a:p>
            <a:pPr>
              <a:defRPr/>
            </a:pPr>
            <a:fld id="{09E5C88C-FB4E-4BA7-ACCF-CEF1946108EB}" type="slidenum">
              <a:rPr lang="en-CA"/>
              <a:pPr>
                <a:defRPr/>
              </a:pPr>
              <a:t>‹#›</a:t>
            </a:fld>
            <a:endParaRPr lang="en-CA"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r-C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Rectangle 4"/>
          <p:cNvSpPr>
            <a:spLocks noGrp="1" noChangeArrowheads="1"/>
          </p:cNvSpPr>
          <p:nvPr>
            <p:ph type="dt" sz="half" idx="10"/>
          </p:nvPr>
        </p:nvSpPr>
        <p:spPr>
          <a:ln/>
        </p:spPr>
        <p:txBody>
          <a:bodyPr/>
          <a:lstStyle>
            <a:lvl1pPr>
              <a:defRPr/>
            </a:lvl1pPr>
          </a:lstStyle>
          <a:p>
            <a:pPr>
              <a:defRPr/>
            </a:pPr>
            <a:fld id="{CB88ABE7-BF1E-44DF-9AF4-B636791F1479}" type="datetime1">
              <a:rPr lang="en-CA" smtClean="0"/>
              <a:pPr>
                <a:defRPr/>
              </a:pPr>
              <a:t>10/09/2014</a:t>
            </a:fld>
            <a:endParaRPr lang="en-CA" dirty="0"/>
          </a:p>
        </p:txBody>
      </p:sp>
      <p:sp>
        <p:nvSpPr>
          <p:cNvPr id="5" name="Rectangle 5"/>
          <p:cNvSpPr>
            <a:spLocks noGrp="1" noChangeArrowheads="1"/>
          </p:cNvSpPr>
          <p:nvPr>
            <p:ph type="ftr" sz="quarter" idx="11"/>
          </p:nvPr>
        </p:nvSpPr>
        <p:spPr>
          <a:ln/>
        </p:spPr>
        <p:txBody>
          <a:bodyPr/>
          <a:lstStyle>
            <a:lvl1pPr>
              <a:defRPr/>
            </a:lvl1pPr>
          </a:lstStyle>
          <a:p>
            <a:pPr>
              <a:defRPr/>
            </a:pPr>
            <a:r>
              <a:rPr lang="en-CA" smtClean="0"/>
              <a:t>Statistique Canada • Statistics Canada  </a:t>
            </a:r>
            <a:endParaRPr lang="en-CA" dirty="0"/>
          </a:p>
        </p:txBody>
      </p:sp>
      <p:sp>
        <p:nvSpPr>
          <p:cNvPr id="6" name="Rectangle 6"/>
          <p:cNvSpPr>
            <a:spLocks noGrp="1" noChangeArrowheads="1"/>
          </p:cNvSpPr>
          <p:nvPr>
            <p:ph type="sldNum" sz="quarter" idx="12"/>
          </p:nvPr>
        </p:nvSpPr>
        <p:spPr>
          <a:ln/>
        </p:spPr>
        <p:txBody>
          <a:bodyPr/>
          <a:lstStyle>
            <a:lvl1pPr>
              <a:defRPr/>
            </a:lvl1pPr>
          </a:lstStyle>
          <a:p>
            <a:pPr>
              <a:defRPr/>
            </a:pPr>
            <a:fld id="{86D1B320-FA9E-4B59-BC8E-83EE79CA13AE}" type="slidenum">
              <a:rPr lang="en-CA"/>
              <a:pPr>
                <a:defRPr/>
              </a:pPr>
              <a:t>‹#›</a:t>
            </a:fld>
            <a:endParaRPr lang="en-CA"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fr-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Rectangle 4"/>
          <p:cNvSpPr>
            <a:spLocks noGrp="1" noChangeArrowheads="1"/>
          </p:cNvSpPr>
          <p:nvPr>
            <p:ph type="dt" sz="half" idx="10"/>
          </p:nvPr>
        </p:nvSpPr>
        <p:spPr>
          <a:ln/>
        </p:spPr>
        <p:txBody>
          <a:bodyPr/>
          <a:lstStyle>
            <a:lvl1pPr>
              <a:defRPr/>
            </a:lvl1pPr>
          </a:lstStyle>
          <a:p>
            <a:pPr>
              <a:defRPr/>
            </a:pPr>
            <a:fld id="{9B0A298F-066E-4773-83E7-AC8098C1E2B5}" type="datetime1">
              <a:rPr lang="en-CA" smtClean="0"/>
              <a:pPr>
                <a:defRPr/>
              </a:pPr>
              <a:t>10/09/2014</a:t>
            </a:fld>
            <a:endParaRPr lang="en-CA" dirty="0"/>
          </a:p>
        </p:txBody>
      </p:sp>
      <p:sp>
        <p:nvSpPr>
          <p:cNvPr id="5" name="Rectangle 5"/>
          <p:cNvSpPr>
            <a:spLocks noGrp="1" noChangeArrowheads="1"/>
          </p:cNvSpPr>
          <p:nvPr>
            <p:ph type="ftr" sz="quarter" idx="11"/>
          </p:nvPr>
        </p:nvSpPr>
        <p:spPr>
          <a:ln/>
        </p:spPr>
        <p:txBody>
          <a:bodyPr/>
          <a:lstStyle>
            <a:lvl1pPr>
              <a:defRPr/>
            </a:lvl1pPr>
          </a:lstStyle>
          <a:p>
            <a:pPr>
              <a:defRPr/>
            </a:pPr>
            <a:r>
              <a:rPr lang="en-CA" smtClean="0"/>
              <a:t>Statistique Canada • Statistics Canada  </a:t>
            </a:r>
            <a:endParaRPr lang="en-CA" dirty="0"/>
          </a:p>
        </p:txBody>
      </p:sp>
      <p:sp>
        <p:nvSpPr>
          <p:cNvPr id="6" name="Rectangle 6"/>
          <p:cNvSpPr>
            <a:spLocks noGrp="1" noChangeArrowheads="1"/>
          </p:cNvSpPr>
          <p:nvPr>
            <p:ph type="sldNum" sz="quarter" idx="12"/>
          </p:nvPr>
        </p:nvSpPr>
        <p:spPr>
          <a:ln/>
        </p:spPr>
        <p:txBody>
          <a:bodyPr/>
          <a:lstStyle>
            <a:lvl1pPr>
              <a:defRPr/>
            </a:lvl1pPr>
          </a:lstStyle>
          <a:p>
            <a:pPr>
              <a:defRPr/>
            </a:pPr>
            <a:fld id="{0E8A0E9B-F152-4A4D-BCB7-6137C5BF51BC}" type="slidenum">
              <a:rPr lang="en-CA"/>
              <a:pPr>
                <a:defRPr/>
              </a:pPr>
              <a:t>‹#›</a:t>
            </a:fld>
            <a:endParaRPr lang="en-CA"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r-CA"/>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Rectangle 4"/>
          <p:cNvSpPr>
            <a:spLocks noGrp="1" noChangeArrowheads="1"/>
          </p:cNvSpPr>
          <p:nvPr>
            <p:ph type="dt" sz="half" idx="10"/>
          </p:nvPr>
        </p:nvSpPr>
        <p:spPr>
          <a:ln/>
        </p:spPr>
        <p:txBody>
          <a:bodyPr/>
          <a:lstStyle>
            <a:lvl1pPr>
              <a:defRPr/>
            </a:lvl1pPr>
          </a:lstStyle>
          <a:p>
            <a:pPr>
              <a:defRPr/>
            </a:pPr>
            <a:fld id="{08C7278D-1AC3-4F56-872B-A8BA75C0A4A7}" type="datetime1">
              <a:rPr lang="en-CA" smtClean="0"/>
              <a:pPr>
                <a:defRPr/>
              </a:pPr>
              <a:t>10/09/2014</a:t>
            </a:fld>
            <a:endParaRPr lang="en-CA" dirty="0"/>
          </a:p>
        </p:txBody>
      </p:sp>
      <p:sp>
        <p:nvSpPr>
          <p:cNvPr id="6" name="Rectangle 5"/>
          <p:cNvSpPr>
            <a:spLocks noGrp="1" noChangeArrowheads="1"/>
          </p:cNvSpPr>
          <p:nvPr>
            <p:ph type="ftr" sz="quarter" idx="11"/>
          </p:nvPr>
        </p:nvSpPr>
        <p:spPr>
          <a:ln/>
        </p:spPr>
        <p:txBody>
          <a:bodyPr/>
          <a:lstStyle>
            <a:lvl1pPr>
              <a:defRPr/>
            </a:lvl1pPr>
          </a:lstStyle>
          <a:p>
            <a:pPr>
              <a:defRPr/>
            </a:pPr>
            <a:r>
              <a:rPr lang="en-CA" smtClean="0"/>
              <a:t>Statistique Canada • Statistics Canada  </a:t>
            </a:r>
            <a:endParaRPr lang="en-CA" dirty="0"/>
          </a:p>
        </p:txBody>
      </p:sp>
      <p:sp>
        <p:nvSpPr>
          <p:cNvPr id="7" name="Rectangle 6"/>
          <p:cNvSpPr>
            <a:spLocks noGrp="1" noChangeArrowheads="1"/>
          </p:cNvSpPr>
          <p:nvPr>
            <p:ph type="sldNum" sz="quarter" idx="12"/>
          </p:nvPr>
        </p:nvSpPr>
        <p:spPr>
          <a:ln/>
        </p:spPr>
        <p:txBody>
          <a:bodyPr/>
          <a:lstStyle>
            <a:lvl1pPr>
              <a:defRPr/>
            </a:lvl1pPr>
          </a:lstStyle>
          <a:p>
            <a:pPr>
              <a:defRPr/>
            </a:pPr>
            <a:fld id="{D767C737-6D0C-44E7-8ACE-7C39A4C31742}" type="slidenum">
              <a:rPr lang="en-CA"/>
              <a:pPr>
                <a:defRPr/>
              </a:pPr>
              <a:t>‹#›</a:t>
            </a:fld>
            <a:endParaRPr lang="en-CA"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3" name="Rectangle 4"/>
          <p:cNvSpPr>
            <a:spLocks noGrp="1" noChangeArrowheads="1"/>
          </p:cNvSpPr>
          <p:nvPr>
            <p:ph type="dt" sz="half" idx="10"/>
          </p:nvPr>
        </p:nvSpPr>
        <p:spPr>
          <a:ln/>
        </p:spPr>
        <p:txBody>
          <a:bodyPr/>
          <a:lstStyle>
            <a:lvl1pPr>
              <a:defRPr/>
            </a:lvl1pPr>
          </a:lstStyle>
          <a:p>
            <a:pPr>
              <a:defRPr/>
            </a:pPr>
            <a:fld id="{F23962D4-A5C1-4986-AC50-875F02ED37AE}" type="datetime1">
              <a:rPr lang="en-CA" smtClean="0"/>
              <a:pPr>
                <a:defRPr/>
              </a:pPr>
              <a:t>10/09/2014</a:t>
            </a:fld>
            <a:endParaRPr lang="en-CA" dirty="0"/>
          </a:p>
        </p:txBody>
      </p:sp>
      <p:sp>
        <p:nvSpPr>
          <p:cNvPr id="4" name="Rectangle 5"/>
          <p:cNvSpPr>
            <a:spLocks noGrp="1" noChangeArrowheads="1"/>
          </p:cNvSpPr>
          <p:nvPr>
            <p:ph type="ftr" sz="quarter" idx="11"/>
          </p:nvPr>
        </p:nvSpPr>
        <p:spPr>
          <a:ln/>
        </p:spPr>
        <p:txBody>
          <a:bodyPr/>
          <a:lstStyle>
            <a:lvl1pPr>
              <a:defRPr/>
            </a:lvl1pPr>
          </a:lstStyle>
          <a:p>
            <a:pPr>
              <a:defRPr/>
            </a:pPr>
            <a:r>
              <a:rPr lang="en-CA" smtClean="0"/>
              <a:t>Statistique Canada • Statistics Canada  </a:t>
            </a:r>
            <a:endParaRPr lang="en-CA" dirty="0"/>
          </a:p>
        </p:txBody>
      </p:sp>
      <p:sp>
        <p:nvSpPr>
          <p:cNvPr id="5" name="Rectangle 6"/>
          <p:cNvSpPr>
            <a:spLocks noGrp="1" noChangeArrowheads="1"/>
          </p:cNvSpPr>
          <p:nvPr>
            <p:ph type="sldNum" sz="quarter" idx="12"/>
          </p:nvPr>
        </p:nvSpPr>
        <p:spPr>
          <a:ln/>
        </p:spPr>
        <p:txBody>
          <a:bodyPr/>
          <a:lstStyle>
            <a:lvl1pPr>
              <a:defRPr/>
            </a:lvl1pPr>
          </a:lstStyle>
          <a:p>
            <a:pPr>
              <a:defRPr/>
            </a:pPr>
            <a:fld id="{0D4CA0EA-0730-40D1-AEF5-2A9B9ADDE4A0}" type="slidenum">
              <a:rPr lang="en-CA"/>
              <a:pPr>
                <a:defRPr/>
              </a:pPr>
              <a:t>‹#›</a:t>
            </a:fld>
            <a:endParaRPr lang="en-CA"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r-C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Rectangle 4"/>
          <p:cNvSpPr>
            <a:spLocks noGrp="1" noChangeArrowheads="1"/>
          </p:cNvSpPr>
          <p:nvPr>
            <p:ph type="dt" sz="half" idx="10"/>
          </p:nvPr>
        </p:nvSpPr>
        <p:spPr>
          <a:ln/>
        </p:spPr>
        <p:txBody>
          <a:bodyPr/>
          <a:lstStyle>
            <a:lvl1pPr>
              <a:defRPr/>
            </a:lvl1pPr>
          </a:lstStyle>
          <a:p>
            <a:pPr>
              <a:defRPr/>
            </a:pPr>
            <a:fld id="{E9F817BE-0CB2-4511-B59A-655DD18402F0}" type="datetime1">
              <a:rPr lang="en-CA" smtClean="0"/>
              <a:pPr>
                <a:defRPr/>
              </a:pPr>
              <a:t>10/09/2014</a:t>
            </a:fld>
            <a:endParaRPr lang="en-CA" dirty="0"/>
          </a:p>
        </p:txBody>
      </p:sp>
      <p:sp>
        <p:nvSpPr>
          <p:cNvPr id="5" name="Rectangle 5"/>
          <p:cNvSpPr>
            <a:spLocks noGrp="1" noChangeArrowheads="1"/>
          </p:cNvSpPr>
          <p:nvPr>
            <p:ph type="ftr" sz="quarter" idx="11"/>
          </p:nvPr>
        </p:nvSpPr>
        <p:spPr>
          <a:ln/>
        </p:spPr>
        <p:txBody>
          <a:bodyPr/>
          <a:lstStyle>
            <a:lvl1pPr>
              <a:defRPr/>
            </a:lvl1pPr>
          </a:lstStyle>
          <a:p>
            <a:pPr>
              <a:defRPr/>
            </a:pPr>
            <a:r>
              <a:rPr lang="en-CA" smtClean="0"/>
              <a:t>Statistique Canada • Statistics Canada  </a:t>
            </a:r>
            <a:endParaRPr lang="en-CA" dirty="0"/>
          </a:p>
        </p:txBody>
      </p:sp>
      <p:sp>
        <p:nvSpPr>
          <p:cNvPr id="6" name="Rectangle 6"/>
          <p:cNvSpPr>
            <a:spLocks noGrp="1" noChangeArrowheads="1"/>
          </p:cNvSpPr>
          <p:nvPr>
            <p:ph type="sldNum" sz="quarter" idx="12"/>
          </p:nvPr>
        </p:nvSpPr>
        <p:spPr>
          <a:ln/>
        </p:spPr>
        <p:txBody>
          <a:bodyPr/>
          <a:lstStyle>
            <a:lvl1pPr>
              <a:defRPr/>
            </a:lvl1pPr>
          </a:lstStyle>
          <a:p>
            <a:pPr>
              <a:defRPr/>
            </a:pPr>
            <a:fld id="{5D59C1A3-CB84-4BF5-BD56-5A60D0C8AF10}" type="slidenum">
              <a:rPr lang="en-CA"/>
              <a:pPr>
                <a:defRPr/>
              </a:pPr>
              <a:t>‹#›</a:t>
            </a:fld>
            <a:endParaRPr lang="en-CA"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fr-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6240B0F-0B91-4F2C-86DA-6C6278B138AD}" type="datetime1">
              <a:rPr lang="en-CA" smtClean="0"/>
              <a:pPr>
                <a:defRPr/>
              </a:pPr>
              <a:t>10/09/2014</a:t>
            </a:fld>
            <a:endParaRPr lang="en-CA" dirty="0"/>
          </a:p>
        </p:txBody>
      </p:sp>
      <p:sp>
        <p:nvSpPr>
          <p:cNvPr id="5" name="Rectangle 5"/>
          <p:cNvSpPr>
            <a:spLocks noGrp="1" noChangeArrowheads="1"/>
          </p:cNvSpPr>
          <p:nvPr>
            <p:ph type="ftr" sz="quarter" idx="11"/>
          </p:nvPr>
        </p:nvSpPr>
        <p:spPr>
          <a:ln/>
        </p:spPr>
        <p:txBody>
          <a:bodyPr/>
          <a:lstStyle>
            <a:lvl1pPr>
              <a:defRPr/>
            </a:lvl1pPr>
          </a:lstStyle>
          <a:p>
            <a:pPr>
              <a:defRPr/>
            </a:pPr>
            <a:r>
              <a:rPr lang="en-CA" smtClean="0"/>
              <a:t>Statistique Canada • Statistics Canada  </a:t>
            </a:r>
            <a:endParaRPr lang="en-CA" dirty="0"/>
          </a:p>
        </p:txBody>
      </p:sp>
      <p:sp>
        <p:nvSpPr>
          <p:cNvPr id="6" name="Rectangle 6"/>
          <p:cNvSpPr>
            <a:spLocks noGrp="1" noChangeArrowheads="1"/>
          </p:cNvSpPr>
          <p:nvPr>
            <p:ph type="sldNum" sz="quarter" idx="12"/>
          </p:nvPr>
        </p:nvSpPr>
        <p:spPr>
          <a:ln/>
        </p:spPr>
        <p:txBody>
          <a:bodyPr/>
          <a:lstStyle>
            <a:lvl1pPr>
              <a:defRPr/>
            </a:lvl1pPr>
          </a:lstStyle>
          <a:p>
            <a:pPr>
              <a:defRPr/>
            </a:pPr>
            <a:fld id="{A31DC25F-9380-4635-B5D5-F1A2F45C5D2A}" type="slidenum">
              <a:rPr lang="en-CA"/>
              <a:pPr>
                <a:defRPr/>
              </a:pPr>
              <a:t>‹#›</a:t>
            </a:fld>
            <a:endParaRPr lang="en-CA"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r-C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Rectangle 4"/>
          <p:cNvSpPr>
            <a:spLocks noGrp="1" noChangeArrowheads="1"/>
          </p:cNvSpPr>
          <p:nvPr>
            <p:ph type="dt" sz="half" idx="10"/>
          </p:nvPr>
        </p:nvSpPr>
        <p:spPr>
          <a:ln/>
        </p:spPr>
        <p:txBody>
          <a:bodyPr/>
          <a:lstStyle>
            <a:lvl1pPr>
              <a:defRPr/>
            </a:lvl1pPr>
          </a:lstStyle>
          <a:p>
            <a:pPr>
              <a:defRPr/>
            </a:pPr>
            <a:fld id="{66F7D3A0-138F-4EDB-90DA-CB04B6EFA9BD}" type="datetime1">
              <a:rPr lang="en-CA" smtClean="0"/>
              <a:pPr>
                <a:defRPr/>
              </a:pPr>
              <a:t>10/09/2014</a:t>
            </a:fld>
            <a:endParaRPr lang="en-CA" dirty="0"/>
          </a:p>
        </p:txBody>
      </p:sp>
      <p:sp>
        <p:nvSpPr>
          <p:cNvPr id="6" name="Rectangle 5"/>
          <p:cNvSpPr>
            <a:spLocks noGrp="1" noChangeArrowheads="1"/>
          </p:cNvSpPr>
          <p:nvPr>
            <p:ph type="ftr" sz="quarter" idx="11"/>
          </p:nvPr>
        </p:nvSpPr>
        <p:spPr>
          <a:ln/>
        </p:spPr>
        <p:txBody>
          <a:bodyPr/>
          <a:lstStyle>
            <a:lvl1pPr>
              <a:defRPr/>
            </a:lvl1pPr>
          </a:lstStyle>
          <a:p>
            <a:pPr>
              <a:defRPr/>
            </a:pPr>
            <a:r>
              <a:rPr lang="en-CA" smtClean="0"/>
              <a:t>Statistique Canada • Statistics Canada  </a:t>
            </a:r>
            <a:endParaRPr lang="en-CA" dirty="0"/>
          </a:p>
        </p:txBody>
      </p:sp>
      <p:sp>
        <p:nvSpPr>
          <p:cNvPr id="7" name="Rectangle 6"/>
          <p:cNvSpPr>
            <a:spLocks noGrp="1" noChangeArrowheads="1"/>
          </p:cNvSpPr>
          <p:nvPr>
            <p:ph type="sldNum" sz="quarter" idx="12"/>
          </p:nvPr>
        </p:nvSpPr>
        <p:spPr>
          <a:ln/>
        </p:spPr>
        <p:txBody>
          <a:bodyPr/>
          <a:lstStyle>
            <a:lvl1pPr>
              <a:defRPr/>
            </a:lvl1pPr>
          </a:lstStyle>
          <a:p>
            <a:pPr>
              <a:defRPr/>
            </a:pPr>
            <a:fld id="{284DFA09-DBD7-427D-81F2-BADAB5B23237}" type="slidenum">
              <a:rPr lang="en-CA"/>
              <a:pPr>
                <a:defRPr/>
              </a:pPr>
              <a:t>‹#›</a:t>
            </a:fld>
            <a:endParaRPr lang="en-CA"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fr-C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Rectangle 4"/>
          <p:cNvSpPr>
            <a:spLocks noGrp="1" noChangeArrowheads="1"/>
          </p:cNvSpPr>
          <p:nvPr>
            <p:ph type="dt" sz="half" idx="10"/>
          </p:nvPr>
        </p:nvSpPr>
        <p:spPr>
          <a:ln/>
        </p:spPr>
        <p:txBody>
          <a:bodyPr/>
          <a:lstStyle>
            <a:lvl1pPr>
              <a:defRPr/>
            </a:lvl1pPr>
          </a:lstStyle>
          <a:p>
            <a:pPr>
              <a:defRPr/>
            </a:pPr>
            <a:fld id="{9CD5E1C4-F417-404B-AC18-D775663893A0}" type="datetime1">
              <a:rPr lang="en-CA" smtClean="0"/>
              <a:pPr>
                <a:defRPr/>
              </a:pPr>
              <a:t>10/09/2014</a:t>
            </a:fld>
            <a:endParaRPr lang="en-CA" dirty="0"/>
          </a:p>
        </p:txBody>
      </p:sp>
      <p:sp>
        <p:nvSpPr>
          <p:cNvPr id="8" name="Rectangle 5"/>
          <p:cNvSpPr>
            <a:spLocks noGrp="1" noChangeArrowheads="1"/>
          </p:cNvSpPr>
          <p:nvPr>
            <p:ph type="ftr" sz="quarter" idx="11"/>
          </p:nvPr>
        </p:nvSpPr>
        <p:spPr>
          <a:ln/>
        </p:spPr>
        <p:txBody>
          <a:bodyPr/>
          <a:lstStyle>
            <a:lvl1pPr>
              <a:defRPr/>
            </a:lvl1pPr>
          </a:lstStyle>
          <a:p>
            <a:pPr>
              <a:defRPr/>
            </a:pPr>
            <a:r>
              <a:rPr lang="en-CA" smtClean="0"/>
              <a:t>Statistique Canada • Statistics Canada  </a:t>
            </a:r>
            <a:endParaRPr lang="en-CA" dirty="0"/>
          </a:p>
        </p:txBody>
      </p:sp>
      <p:sp>
        <p:nvSpPr>
          <p:cNvPr id="9" name="Rectangle 6"/>
          <p:cNvSpPr>
            <a:spLocks noGrp="1" noChangeArrowheads="1"/>
          </p:cNvSpPr>
          <p:nvPr>
            <p:ph type="sldNum" sz="quarter" idx="12"/>
          </p:nvPr>
        </p:nvSpPr>
        <p:spPr>
          <a:ln/>
        </p:spPr>
        <p:txBody>
          <a:bodyPr/>
          <a:lstStyle>
            <a:lvl1pPr>
              <a:defRPr/>
            </a:lvl1pPr>
          </a:lstStyle>
          <a:p>
            <a:pPr>
              <a:defRPr/>
            </a:pPr>
            <a:fld id="{9009B598-7035-4A75-84BD-F6BCF83A4C2C}" type="slidenum">
              <a:rPr lang="en-CA"/>
              <a:pPr>
                <a:defRPr/>
              </a:pPr>
              <a:t>‹#›</a:t>
            </a:fld>
            <a:endParaRPr lang="en-CA"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r-CA"/>
          </a:p>
        </p:txBody>
      </p:sp>
      <p:sp>
        <p:nvSpPr>
          <p:cNvPr id="3" name="Rectangle 4"/>
          <p:cNvSpPr>
            <a:spLocks noGrp="1" noChangeArrowheads="1"/>
          </p:cNvSpPr>
          <p:nvPr>
            <p:ph type="dt" sz="half" idx="10"/>
          </p:nvPr>
        </p:nvSpPr>
        <p:spPr>
          <a:ln/>
        </p:spPr>
        <p:txBody>
          <a:bodyPr/>
          <a:lstStyle>
            <a:lvl1pPr>
              <a:defRPr/>
            </a:lvl1pPr>
          </a:lstStyle>
          <a:p>
            <a:pPr>
              <a:defRPr/>
            </a:pPr>
            <a:fld id="{10E41F02-47FC-46CF-A61D-BF7D953F13F9}" type="datetime1">
              <a:rPr lang="en-CA" smtClean="0"/>
              <a:pPr>
                <a:defRPr/>
              </a:pPr>
              <a:t>10/09/2014</a:t>
            </a:fld>
            <a:endParaRPr lang="en-CA" dirty="0"/>
          </a:p>
        </p:txBody>
      </p:sp>
      <p:sp>
        <p:nvSpPr>
          <p:cNvPr id="4" name="Rectangle 5"/>
          <p:cNvSpPr>
            <a:spLocks noGrp="1" noChangeArrowheads="1"/>
          </p:cNvSpPr>
          <p:nvPr>
            <p:ph type="ftr" sz="quarter" idx="11"/>
          </p:nvPr>
        </p:nvSpPr>
        <p:spPr>
          <a:ln/>
        </p:spPr>
        <p:txBody>
          <a:bodyPr/>
          <a:lstStyle>
            <a:lvl1pPr>
              <a:defRPr/>
            </a:lvl1pPr>
          </a:lstStyle>
          <a:p>
            <a:pPr>
              <a:defRPr/>
            </a:pPr>
            <a:r>
              <a:rPr lang="en-CA" smtClean="0"/>
              <a:t>Statistique Canada • Statistics Canada  </a:t>
            </a:r>
            <a:endParaRPr lang="en-CA" dirty="0"/>
          </a:p>
        </p:txBody>
      </p:sp>
      <p:sp>
        <p:nvSpPr>
          <p:cNvPr id="5" name="Rectangle 6"/>
          <p:cNvSpPr>
            <a:spLocks noGrp="1" noChangeArrowheads="1"/>
          </p:cNvSpPr>
          <p:nvPr>
            <p:ph type="sldNum" sz="quarter" idx="12"/>
          </p:nvPr>
        </p:nvSpPr>
        <p:spPr>
          <a:ln/>
        </p:spPr>
        <p:txBody>
          <a:bodyPr/>
          <a:lstStyle>
            <a:lvl1pPr>
              <a:defRPr/>
            </a:lvl1pPr>
          </a:lstStyle>
          <a:p>
            <a:pPr>
              <a:defRPr/>
            </a:pPr>
            <a:fld id="{30C23F52-106C-4F83-85C0-A6B01C6EADB9}" type="slidenum">
              <a:rPr lang="en-CA"/>
              <a:pPr>
                <a:defRPr/>
              </a:pPr>
              <a:t>‹#›</a:t>
            </a:fld>
            <a:endParaRPr lang="en-CA"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488E822-FD6A-4C1D-B77D-39B31DAE6B55}" type="datetime1">
              <a:rPr lang="en-CA" smtClean="0"/>
              <a:pPr>
                <a:defRPr/>
              </a:pPr>
              <a:t>10/09/2014</a:t>
            </a:fld>
            <a:endParaRPr lang="en-CA" dirty="0"/>
          </a:p>
        </p:txBody>
      </p:sp>
      <p:sp>
        <p:nvSpPr>
          <p:cNvPr id="3" name="Rectangle 5"/>
          <p:cNvSpPr>
            <a:spLocks noGrp="1" noChangeArrowheads="1"/>
          </p:cNvSpPr>
          <p:nvPr>
            <p:ph type="ftr" sz="quarter" idx="11"/>
          </p:nvPr>
        </p:nvSpPr>
        <p:spPr>
          <a:ln/>
        </p:spPr>
        <p:txBody>
          <a:bodyPr/>
          <a:lstStyle>
            <a:lvl1pPr>
              <a:defRPr/>
            </a:lvl1pPr>
          </a:lstStyle>
          <a:p>
            <a:pPr>
              <a:defRPr/>
            </a:pPr>
            <a:r>
              <a:rPr lang="en-CA" smtClean="0"/>
              <a:t>Statistique Canada • Statistics Canada  </a:t>
            </a:r>
            <a:endParaRPr lang="en-CA" dirty="0"/>
          </a:p>
        </p:txBody>
      </p:sp>
      <p:sp>
        <p:nvSpPr>
          <p:cNvPr id="4" name="Rectangle 6"/>
          <p:cNvSpPr>
            <a:spLocks noGrp="1" noChangeArrowheads="1"/>
          </p:cNvSpPr>
          <p:nvPr>
            <p:ph type="sldNum" sz="quarter" idx="12"/>
          </p:nvPr>
        </p:nvSpPr>
        <p:spPr>
          <a:ln/>
        </p:spPr>
        <p:txBody>
          <a:bodyPr/>
          <a:lstStyle>
            <a:lvl1pPr>
              <a:defRPr/>
            </a:lvl1pPr>
          </a:lstStyle>
          <a:p>
            <a:pPr>
              <a:defRPr/>
            </a:pPr>
            <a:fld id="{0F6B09FF-3738-4E21-AB8A-63AD3604FB51}" type="slidenum">
              <a:rPr lang="en-CA"/>
              <a:pPr>
                <a:defRPr/>
              </a:pPr>
              <a:t>‹#›</a:t>
            </a:fld>
            <a:endParaRPr lang="en-CA"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fr-C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804DE82-8796-4BB7-BD16-A1F663B9A272}" type="datetime1">
              <a:rPr lang="en-CA" smtClean="0"/>
              <a:pPr>
                <a:defRPr/>
              </a:pPr>
              <a:t>10/09/2014</a:t>
            </a:fld>
            <a:endParaRPr lang="en-CA" dirty="0"/>
          </a:p>
        </p:txBody>
      </p:sp>
      <p:sp>
        <p:nvSpPr>
          <p:cNvPr id="6" name="Rectangle 5"/>
          <p:cNvSpPr>
            <a:spLocks noGrp="1" noChangeArrowheads="1"/>
          </p:cNvSpPr>
          <p:nvPr>
            <p:ph type="ftr" sz="quarter" idx="11"/>
          </p:nvPr>
        </p:nvSpPr>
        <p:spPr>
          <a:ln/>
        </p:spPr>
        <p:txBody>
          <a:bodyPr/>
          <a:lstStyle>
            <a:lvl1pPr>
              <a:defRPr/>
            </a:lvl1pPr>
          </a:lstStyle>
          <a:p>
            <a:pPr>
              <a:defRPr/>
            </a:pPr>
            <a:r>
              <a:rPr lang="en-CA" smtClean="0"/>
              <a:t>Statistique Canada • Statistics Canada  </a:t>
            </a:r>
            <a:endParaRPr lang="en-CA" dirty="0"/>
          </a:p>
        </p:txBody>
      </p:sp>
      <p:sp>
        <p:nvSpPr>
          <p:cNvPr id="7" name="Rectangle 6"/>
          <p:cNvSpPr>
            <a:spLocks noGrp="1" noChangeArrowheads="1"/>
          </p:cNvSpPr>
          <p:nvPr>
            <p:ph type="sldNum" sz="quarter" idx="12"/>
          </p:nvPr>
        </p:nvSpPr>
        <p:spPr>
          <a:ln/>
        </p:spPr>
        <p:txBody>
          <a:bodyPr/>
          <a:lstStyle>
            <a:lvl1pPr>
              <a:defRPr/>
            </a:lvl1pPr>
          </a:lstStyle>
          <a:p>
            <a:pPr>
              <a:defRPr/>
            </a:pPr>
            <a:fld id="{3B1B13C2-ECF8-4E1B-B901-244FC41B06A9}" type="slidenum">
              <a:rPr lang="en-CA"/>
              <a:pPr>
                <a:defRPr/>
              </a:pPr>
              <a:t>‹#›</a:t>
            </a:fld>
            <a:endParaRPr lang="en-CA"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fr-C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0E26961-64A0-4F0F-9423-5E8ECB2C268A}" type="datetime1">
              <a:rPr lang="en-CA" smtClean="0"/>
              <a:pPr>
                <a:defRPr/>
              </a:pPr>
              <a:t>10/09/2014</a:t>
            </a:fld>
            <a:endParaRPr lang="en-CA" dirty="0"/>
          </a:p>
        </p:txBody>
      </p:sp>
      <p:sp>
        <p:nvSpPr>
          <p:cNvPr id="6" name="Rectangle 5"/>
          <p:cNvSpPr>
            <a:spLocks noGrp="1" noChangeArrowheads="1"/>
          </p:cNvSpPr>
          <p:nvPr>
            <p:ph type="ftr" sz="quarter" idx="11"/>
          </p:nvPr>
        </p:nvSpPr>
        <p:spPr>
          <a:ln/>
        </p:spPr>
        <p:txBody>
          <a:bodyPr/>
          <a:lstStyle>
            <a:lvl1pPr>
              <a:defRPr/>
            </a:lvl1pPr>
          </a:lstStyle>
          <a:p>
            <a:pPr>
              <a:defRPr/>
            </a:pPr>
            <a:r>
              <a:rPr lang="en-CA" smtClean="0"/>
              <a:t>Statistique Canada • Statistics Canada  </a:t>
            </a:r>
            <a:endParaRPr lang="en-CA" dirty="0"/>
          </a:p>
        </p:txBody>
      </p:sp>
      <p:sp>
        <p:nvSpPr>
          <p:cNvPr id="7" name="Rectangle 6"/>
          <p:cNvSpPr>
            <a:spLocks noGrp="1" noChangeArrowheads="1"/>
          </p:cNvSpPr>
          <p:nvPr>
            <p:ph type="sldNum" sz="quarter" idx="12"/>
          </p:nvPr>
        </p:nvSpPr>
        <p:spPr>
          <a:ln/>
        </p:spPr>
        <p:txBody>
          <a:bodyPr/>
          <a:lstStyle>
            <a:lvl1pPr>
              <a:defRPr/>
            </a:lvl1pPr>
          </a:lstStyle>
          <a:p>
            <a:pPr>
              <a:defRPr/>
            </a:pPr>
            <a:fld id="{F164CA4F-2843-47BA-92A3-868D082544D4}" type="slidenum">
              <a:rPr lang="en-CA"/>
              <a:pPr>
                <a:defRPr/>
              </a:pPr>
              <a:t>‹#›</a:t>
            </a:fld>
            <a:endParaRPr lang="en-CA"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588125" y="63801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u="none"/>
            </a:lvl1pPr>
          </a:lstStyle>
          <a:p>
            <a:pPr>
              <a:defRPr/>
            </a:pPr>
            <a:fld id="{1C7340FE-8E04-401F-AD8A-C0FA7BF8A02D}" type="datetime1">
              <a:rPr lang="en-CA" smtClean="0"/>
              <a:pPr>
                <a:defRPr/>
              </a:pPr>
              <a:t>10/09/2014</a:t>
            </a:fld>
            <a:endParaRPr lang="en-CA" dirty="0"/>
          </a:p>
        </p:txBody>
      </p:sp>
      <p:sp>
        <p:nvSpPr>
          <p:cNvPr id="1029" name="Rectangle 5"/>
          <p:cNvSpPr>
            <a:spLocks noGrp="1" noChangeArrowheads="1"/>
          </p:cNvSpPr>
          <p:nvPr>
            <p:ph type="ftr" sz="quarter" idx="3"/>
          </p:nvPr>
        </p:nvSpPr>
        <p:spPr bwMode="auto">
          <a:xfrm>
            <a:off x="2843213" y="63881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FontTx/>
              <a:buNone/>
              <a:defRPr sz="1200" u="none"/>
            </a:lvl1pPr>
          </a:lstStyle>
          <a:p>
            <a:pPr>
              <a:defRPr/>
            </a:pPr>
            <a:r>
              <a:rPr lang="en-CA" smtClean="0"/>
              <a:t>Statistique Canada • Statistics Canada  </a:t>
            </a:r>
            <a:endParaRPr lang="en-CA" dirty="0"/>
          </a:p>
        </p:txBody>
      </p:sp>
      <p:sp>
        <p:nvSpPr>
          <p:cNvPr id="1030" name="Rectangle 6"/>
          <p:cNvSpPr>
            <a:spLocks noGrp="1" noChangeArrowheads="1"/>
          </p:cNvSpPr>
          <p:nvPr>
            <p:ph type="sldNum" sz="quarter" idx="4"/>
          </p:nvPr>
        </p:nvSpPr>
        <p:spPr bwMode="auto">
          <a:xfrm>
            <a:off x="395288" y="6408738"/>
            <a:ext cx="1522412"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u="none"/>
            </a:lvl1pPr>
          </a:lstStyle>
          <a:p>
            <a:pPr>
              <a:defRPr/>
            </a:pPr>
            <a:fld id="{B2F6199B-A54A-4BEB-96E5-18E5B2CE8CEA}" type="slidenum">
              <a:rPr lang="en-CA"/>
              <a:pPr>
                <a:defRPr/>
              </a:pPr>
              <a:t>‹#›</a:t>
            </a:fld>
            <a:endParaRPr lang="en-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fade/>
  </p:transition>
  <p:hf hdr="0" dt="0"/>
  <p:txStyles>
    <p:titleStyle>
      <a:lvl1pPr algn="l" rtl="0" eaLnBrk="0" fontAlgn="base" hangingPunct="0">
        <a:spcBef>
          <a:spcPct val="0"/>
        </a:spcBef>
        <a:spcAft>
          <a:spcPct val="0"/>
        </a:spcAft>
        <a:defRPr sz="3200">
          <a:solidFill>
            <a:schemeClr val="accent2"/>
          </a:solidFill>
          <a:latin typeface="+mj-lt"/>
          <a:ea typeface="+mj-ea"/>
          <a:cs typeface="+mj-cs"/>
        </a:defRPr>
      </a:lvl1pPr>
      <a:lvl2pPr algn="l" rtl="0" eaLnBrk="0" fontAlgn="base" hangingPunct="0">
        <a:spcBef>
          <a:spcPct val="0"/>
        </a:spcBef>
        <a:spcAft>
          <a:spcPct val="0"/>
        </a:spcAft>
        <a:defRPr sz="3200">
          <a:solidFill>
            <a:schemeClr val="accent2"/>
          </a:solidFill>
          <a:latin typeface="Arial Black" pitchFamily="34" charset="0"/>
        </a:defRPr>
      </a:lvl2pPr>
      <a:lvl3pPr algn="l" rtl="0" eaLnBrk="0" fontAlgn="base" hangingPunct="0">
        <a:spcBef>
          <a:spcPct val="0"/>
        </a:spcBef>
        <a:spcAft>
          <a:spcPct val="0"/>
        </a:spcAft>
        <a:defRPr sz="3200">
          <a:solidFill>
            <a:schemeClr val="accent2"/>
          </a:solidFill>
          <a:latin typeface="Arial Black" pitchFamily="34" charset="0"/>
        </a:defRPr>
      </a:lvl3pPr>
      <a:lvl4pPr algn="l" rtl="0" eaLnBrk="0" fontAlgn="base" hangingPunct="0">
        <a:spcBef>
          <a:spcPct val="0"/>
        </a:spcBef>
        <a:spcAft>
          <a:spcPct val="0"/>
        </a:spcAft>
        <a:defRPr sz="3200">
          <a:solidFill>
            <a:schemeClr val="accent2"/>
          </a:solidFill>
          <a:latin typeface="Arial Black" pitchFamily="34" charset="0"/>
        </a:defRPr>
      </a:lvl4pPr>
      <a:lvl5pPr algn="l" rtl="0" eaLnBrk="0" fontAlgn="base" hangingPunct="0">
        <a:spcBef>
          <a:spcPct val="0"/>
        </a:spcBef>
        <a:spcAft>
          <a:spcPct val="0"/>
        </a:spcAft>
        <a:defRPr sz="3200">
          <a:solidFill>
            <a:schemeClr val="accent2"/>
          </a:solidFill>
          <a:latin typeface="Arial Black" pitchFamily="34" charset="0"/>
        </a:defRPr>
      </a:lvl5pPr>
      <a:lvl6pPr marL="457200" algn="l" rtl="0" fontAlgn="base">
        <a:spcBef>
          <a:spcPct val="0"/>
        </a:spcBef>
        <a:spcAft>
          <a:spcPct val="0"/>
        </a:spcAft>
        <a:defRPr sz="3200">
          <a:solidFill>
            <a:schemeClr val="accent2"/>
          </a:solidFill>
          <a:latin typeface="Arial Black" pitchFamily="34" charset="0"/>
        </a:defRPr>
      </a:lvl6pPr>
      <a:lvl7pPr marL="914400" algn="l" rtl="0" fontAlgn="base">
        <a:spcBef>
          <a:spcPct val="0"/>
        </a:spcBef>
        <a:spcAft>
          <a:spcPct val="0"/>
        </a:spcAft>
        <a:defRPr sz="3200">
          <a:solidFill>
            <a:schemeClr val="accent2"/>
          </a:solidFill>
          <a:latin typeface="Arial Black" pitchFamily="34" charset="0"/>
        </a:defRPr>
      </a:lvl7pPr>
      <a:lvl8pPr marL="1371600" algn="l" rtl="0" fontAlgn="base">
        <a:spcBef>
          <a:spcPct val="0"/>
        </a:spcBef>
        <a:spcAft>
          <a:spcPct val="0"/>
        </a:spcAft>
        <a:defRPr sz="3200">
          <a:solidFill>
            <a:schemeClr val="accent2"/>
          </a:solidFill>
          <a:latin typeface="Arial Black" pitchFamily="34" charset="0"/>
        </a:defRPr>
      </a:lvl8pPr>
      <a:lvl9pPr marL="1828800" algn="l" rtl="0" fontAlgn="base">
        <a:spcBef>
          <a:spcPct val="0"/>
        </a:spcBef>
        <a:spcAft>
          <a:spcPct val="0"/>
        </a:spcAft>
        <a:defRPr sz="3200">
          <a:solidFill>
            <a:schemeClr val="accent2"/>
          </a:solidFill>
          <a:latin typeface="Arial Black" pitchFamily="34"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6.png"/><Relationship Id="rId18" Type="http://schemas.openxmlformats.org/officeDocument/2006/relationships/image" Target="../media/image11.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5.png"/><Relationship Id="rId17" Type="http://schemas.openxmlformats.org/officeDocument/2006/relationships/image" Target="../media/image10.png"/><Relationship Id="rId2" Type="http://schemas.openxmlformats.org/officeDocument/2006/relationships/tags" Target="../tags/tag2.xml"/><Relationship Id="rId16" Type="http://schemas.openxmlformats.org/officeDocument/2006/relationships/image" Target="../media/image9.pn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4.png"/><Relationship Id="rId5" Type="http://schemas.openxmlformats.org/officeDocument/2006/relationships/tags" Target="../tags/tag5.xml"/><Relationship Id="rId15" Type="http://schemas.openxmlformats.org/officeDocument/2006/relationships/image" Target="../media/image8.png"/><Relationship Id="rId10" Type="http://schemas.openxmlformats.org/officeDocument/2006/relationships/notesSlide" Target="../notesSlides/notesSlide8.xml"/><Relationship Id="rId4" Type="http://schemas.openxmlformats.org/officeDocument/2006/relationships/tags" Target="../tags/tag4.xml"/><Relationship Id="rId9" Type="http://schemas.openxmlformats.org/officeDocument/2006/relationships/slideLayout" Target="../slideLayouts/slideLayout2.xml"/><Relationship Id="rId1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p:spPr>
        <p:txBody>
          <a:bodyPr/>
          <a:lstStyle/>
          <a:p>
            <a:r>
              <a:rPr lang="en-CA" smtClean="0"/>
              <a:t>Statistique Canada • Statistics Canada  </a:t>
            </a:r>
          </a:p>
        </p:txBody>
      </p:sp>
      <p:pic>
        <p:nvPicPr>
          <p:cNvPr id="2051" name="Picture 18" descr="Background en ppt"/>
          <p:cNvPicPr>
            <a:picLocks noChangeAspect="1" noChangeArrowheads="1"/>
          </p:cNvPicPr>
          <p:nvPr/>
        </p:nvPicPr>
        <p:blipFill>
          <a:blip r:embed="rId4" cstate="print"/>
          <a:srcRect/>
          <a:stretch>
            <a:fillRect/>
          </a:stretch>
        </p:blipFill>
        <p:spPr bwMode="auto">
          <a:xfrm>
            <a:off x="0" y="0"/>
            <a:ext cx="9163050" cy="6886576"/>
          </a:xfrm>
          <a:prstGeom prst="rect">
            <a:avLst/>
          </a:prstGeom>
          <a:noFill/>
          <a:ln w="9525">
            <a:noFill/>
            <a:miter lim="800000"/>
            <a:headEnd/>
            <a:tailEnd/>
          </a:ln>
        </p:spPr>
      </p:pic>
      <p:sp>
        <p:nvSpPr>
          <p:cNvPr id="2052" name="Text Box 5"/>
          <p:cNvSpPr txBox="1">
            <a:spLocks noChangeArrowheads="1"/>
          </p:cNvSpPr>
          <p:nvPr/>
        </p:nvSpPr>
        <p:spPr bwMode="auto">
          <a:xfrm>
            <a:off x="1692275" y="1844675"/>
            <a:ext cx="5975350" cy="366713"/>
          </a:xfrm>
          <a:prstGeom prst="rect">
            <a:avLst/>
          </a:prstGeom>
          <a:noFill/>
          <a:ln w="9525">
            <a:noFill/>
            <a:miter lim="800000"/>
            <a:headEnd/>
            <a:tailEnd/>
          </a:ln>
        </p:spPr>
        <p:txBody>
          <a:bodyPr>
            <a:spAutoFit/>
          </a:bodyPr>
          <a:lstStyle/>
          <a:p>
            <a:pPr>
              <a:spcBef>
                <a:spcPct val="50000"/>
              </a:spcBef>
              <a:buClrTx/>
              <a:buFontTx/>
              <a:buNone/>
            </a:pPr>
            <a:endParaRPr lang="en-CA" sz="1800" u="none"/>
          </a:p>
        </p:txBody>
      </p:sp>
      <p:sp>
        <p:nvSpPr>
          <p:cNvPr id="2054" name="Text Box 7"/>
          <p:cNvSpPr txBox="1">
            <a:spLocks noChangeArrowheads="1"/>
          </p:cNvSpPr>
          <p:nvPr/>
        </p:nvSpPr>
        <p:spPr bwMode="auto">
          <a:xfrm>
            <a:off x="539552" y="1988840"/>
            <a:ext cx="7993062" cy="1446550"/>
          </a:xfrm>
          <a:prstGeom prst="rect">
            <a:avLst/>
          </a:prstGeom>
          <a:noFill/>
          <a:ln w="9525">
            <a:noFill/>
            <a:miter lim="800000"/>
            <a:headEnd/>
            <a:tailEnd/>
          </a:ln>
        </p:spPr>
        <p:txBody>
          <a:bodyPr>
            <a:spAutoFit/>
          </a:bodyPr>
          <a:lstStyle/>
          <a:p>
            <a:pPr algn="ctr">
              <a:spcBef>
                <a:spcPct val="50000"/>
              </a:spcBef>
              <a:buClrTx/>
              <a:buFontTx/>
              <a:buNone/>
            </a:pPr>
            <a:r>
              <a:rPr lang="fr-CA" sz="4400" b="1" u="none" dirty="0" smtClean="0">
                <a:solidFill>
                  <a:srgbClr val="333399"/>
                </a:solidFill>
                <a:latin typeface="Arial Black" pitchFamily="34" charset="0"/>
              </a:rPr>
              <a:t>Comptabilité Analytique et Gestion Matricielle</a:t>
            </a:r>
          </a:p>
        </p:txBody>
      </p:sp>
      <p:sp>
        <p:nvSpPr>
          <p:cNvPr id="7" name="Text Box 9"/>
          <p:cNvSpPr txBox="1">
            <a:spLocks noChangeArrowheads="1"/>
          </p:cNvSpPr>
          <p:nvPr/>
        </p:nvSpPr>
        <p:spPr bwMode="auto">
          <a:xfrm>
            <a:off x="755576" y="4509120"/>
            <a:ext cx="8064500" cy="1477328"/>
          </a:xfrm>
          <a:prstGeom prst="rect">
            <a:avLst/>
          </a:prstGeom>
          <a:noFill/>
          <a:ln w="9525">
            <a:noFill/>
            <a:miter lim="800000"/>
            <a:headEnd/>
            <a:tailEnd/>
          </a:ln>
        </p:spPr>
        <p:txBody>
          <a:bodyPr wrap="square">
            <a:spAutoFit/>
          </a:bodyPr>
          <a:lstStyle/>
          <a:p>
            <a:pPr algn="ctr">
              <a:spcBef>
                <a:spcPct val="50000"/>
              </a:spcBef>
              <a:buNone/>
            </a:pPr>
            <a:r>
              <a:rPr lang="en-CA" u="none" dirty="0" smtClean="0">
                <a:solidFill>
                  <a:srgbClr val="333399"/>
                </a:solidFill>
                <a:latin typeface="Arial Black" pitchFamily="34" charset="0"/>
              </a:rPr>
              <a:t>Bamako, Mali</a:t>
            </a:r>
          </a:p>
          <a:p>
            <a:pPr algn="ctr">
              <a:spcBef>
                <a:spcPct val="50000"/>
              </a:spcBef>
              <a:buNone/>
            </a:pPr>
            <a:endParaRPr lang="en-CA" u="none" dirty="0" smtClean="0">
              <a:solidFill>
                <a:srgbClr val="333399"/>
              </a:solidFill>
              <a:latin typeface="Arial Black" pitchFamily="34" charset="0"/>
            </a:endParaRPr>
          </a:p>
          <a:p>
            <a:pPr algn="ctr">
              <a:spcBef>
                <a:spcPct val="50000"/>
              </a:spcBef>
              <a:buNone/>
            </a:pPr>
            <a:r>
              <a:rPr lang="en-CA" sz="2000" u="none" dirty="0" err="1" smtClean="0">
                <a:latin typeface="Arial Black" pitchFamily="34" charset="0"/>
              </a:rPr>
              <a:t>Septembre</a:t>
            </a:r>
            <a:r>
              <a:rPr lang="en-CA" sz="2000" u="none" dirty="0" smtClean="0">
                <a:latin typeface="Arial Black" pitchFamily="34" charset="0"/>
              </a:rPr>
              <a:t> 2014</a:t>
            </a:r>
            <a:endParaRPr lang="en-CA" sz="2000" u="none" dirty="0">
              <a:latin typeface="Arial Black" pitchFamily="34" charset="0"/>
            </a:endParaRPr>
          </a:p>
        </p:txBody>
      </p:sp>
      <p:sp>
        <p:nvSpPr>
          <p:cNvPr id="8" name="Slide Number Placeholder 7"/>
          <p:cNvSpPr>
            <a:spLocks noGrp="1"/>
          </p:cNvSpPr>
          <p:nvPr>
            <p:ph type="sldNum" sz="quarter" idx="12"/>
          </p:nvPr>
        </p:nvSpPr>
        <p:spPr/>
        <p:txBody>
          <a:bodyPr/>
          <a:lstStyle/>
          <a:p>
            <a:pPr>
              <a:defRPr/>
            </a:pPr>
            <a:endParaRPr lang="en-CA"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CA" smtClean="0"/>
              <a:t>Statistique Canada • Statistics Canada  </a:t>
            </a:r>
            <a:endParaRPr lang="en-CA"/>
          </a:p>
        </p:txBody>
      </p:sp>
      <p:sp>
        <p:nvSpPr>
          <p:cNvPr id="6" name="Slide Number Placeholder 3"/>
          <p:cNvSpPr>
            <a:spLocks noGrp="1"/>
          </p:cNvSpPr>
          <p:nvPr>
            <p:ph type="sldNum" sz="quarter" idx="12"/>
          </p:nvPr>
        </p:nvSpPr>
        <p:spPr/>
        <p:txBody>
          <a:bodyPr/>
          <a:lstStyle/>
          <a:p>
            <a:fld id="{196169BF-457F-844A-BDFE-853D015F43A5}" type="slidenum">
              <a:rPr lang="en-CA"/>
              <a:pPr/>
              <a:t>10</a:t>
            </a:fld>
            <a:endParaRPr lang="en-CA"/>
          </a:p>
        </p:txBody>
      </p:sp>
      <p:sp>
        <p:nvSpPr>
          <p:cNvPr id="229378" name="Rectangle 2"/>
          <p:cNvSpPr>
            <a:spLocks noGrp="1" noChangeArrowheads="1"/>
          </p:cNvSpPr>
          <p:nvPr>
            <p:ph type="title" idx="4294967295"/>
          </p:nvPr>
        </p:nvSpPr>
        <p:spPr bwMode="auto">
          <a:xfrm>
            <a:off x="323528" y="476374"/>
            <a:ext cx="8568952" cy="93640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r>
              <a:rPr lang="fr-CA" b="1" dirty="0" smtClean="0">
                <a:solidFill>
                  <a:schemeClr val="accent6"/>
                </a:solidFill>
                <a:latin typeface="Arial Black" pitchFamily="34" charset="0"/>
              </a:rPr>
              <a:t>Structure de programme</a:t>
            </a:r>
            <a:endParaRPr lang="fr-CA" dirty="0">
              <a:solidFill>
                <a:schemeClr val="accent6"/>
              </a:solidFill>
              <a:latin typeface="Arial Black" pitchFamily="34" charset="0"/>
            </a:endParaRPr>
          </a:p>
        </p:txBody>
      </p:sp>
      <p:sp>
        <p:nvSpPr>
          <p:cNvPr id="229379" name="Rectangle 3"/>
          <p:cNvSpPr>
            <a:spLocks noGrp="1" noChangeArrowheads="1"/>
          </p:cNvSpPr>
          <p:nvPr>
            <p:ph type="body" idx="4294967295"/>
          </p:nvPr>
        </p:nvSpPr>
        <p:spPr bwMode="auto">
          <a:xfrm>
            <a:off x="395536" y="1412776"/>
            <a:ext cx="8435975" cy="460851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indent="0">
              <a:lnSpc>
                <a:spcPct val="110000"/>
              </a:lnSpc>
            </a:pPr>
            <a:r>
              <a:rPr lang="fr-CA" sz="2400" dirty="0" smtClean="0"/>
              <a:t>Exemple, programme Indice des prix à la consommation</a:t>
            </a:r>
          </a:p>
        </p:txBody>
      </p:sp>
      <p:pic>
        <p:nvPicPr>
          <p:cNvPr id="1026" name="Picture 2"/>
          <p:cNvPicPr>
            <a:picLocks noChangeAspect="1" noChangeArrowheads="1"/>
          </p:cNvPicPr>
          <p:nvPr/>
        </p:nvPicPr>
        <p:blipFill>
          <a:blip r:embed="rId3" cstate="print"/>
          <a:srcRect/>
          <a:stretch>
            <a:fillRect/>
          </a:stretch>
        </p:blipFill>
        <p:spPr bwMode="auto">
          <a:xfrm>
            <a:off x="467544" y="1925538"/>
            <a:ext cx="8084509" cy="4383782"/>
          </a:xfrm>
          <a:prstGeom prst="rect">
            <a:avLst/>
          </a:prstGeom>
          <a:noFill/>
          <a:ln w="9525">
            <a:noFill/>
            <a:miter lim="800000"/>
            <a:headEnd/>
            <a:tailEnd/>
          </a:ln>
        </p:spPr>
      </p:pic>
    </p:spTree>
    <p:extLst>
      <p:ext uri="{BB962C8B-B14F-4D97-AF65-F5344CB8AC3E}">
        <p14:creationId xmlns="" xmlns:p14="http://schemas.microsoft.com/office/powerpoint/2010/main" val="405332933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CA" smtClean="0"/>
              <a:t>Statistique Canada • Statistics Canada  </a:t>
            </a:r>
            <a:endParaRPr lang="en-CA"/>
          </a:p>
        </p:txBody>
      </p:sp>
      <p:sp>
        <p:nvSpPr>
          <p:cNvPr id="6" name="Slide Number Placeholder 3"/>
          <p:cNvSpPr>
            <a:spLocks noGrp="1"/>
          </p:cNvSpPr>
          <p:nvPr>
            <p:ph type="sldNum" sz="quarter" idx="12"/>
          </p:nvPr>
        </p:nvSpPr>
        <p:spPr/>
        <p:txBody>
          <a:bodyPr/>
          <a:lstStyle/>
          <a:p>
            <a:fld id="{196169BF-457F-844A-BDFE-853D015F43A5}" type="slidenum">
              <a:rPr lang="en-CA"/>
              <a:pPr/>
              <a:t>11</a:t>
            </a:fld>
            <a:endParaRPr lang="en-CA"/>
          </a:p>
        </p:txBody>
      </p:sp>
      <p:sp>
        <p:nvSpPr>
          <p:cNvPr id="229378" name="Rectangle 2"/>
          <p:cNvSpPr>
            <a:spLocks noGrp="1" noChangeArrowheads="1"/>
          </p:cNvSpPr>
          <p:nvPr>
            <p:ph type="title" idx="4294967295"/>
          </p:nvPr>
        </p:nvSpPr>
        <p:spPr bwMode="auto">
          <a:xfrm>
            <a:off x="323528" y="476374"/>
            <a:ext cx="8568952" cy="93640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r>
              <a:rPr lang="fr-CA" b="1" dirty="0" smtClean="0">
                <a:solidFill>
                  <a:schemeClr val="accent6"/>
                </a:solidFill>
                <a:latin typeface="Arial Black" pitchFamily="34" charset="0"/>
              </a:rPr>
              <a:t>Gestion matricielle</a:t>
            </a:r>
            <a:endParaRPr lang="fr-CA" dirty="0">
              <a:solidFill>
                <a:schemeClr val="accent6"/>
              </a:solidFill>
              <a:latin typeface="Arial Black" pitchFamily="34" charset="0"/>
            </a:endParaRPr>
          </a:p>
        </p:txBody>
      </p:sp>
      <p:sp>
        <p:nvSpPr>
          <p:cNvPr id="229379" name="Rectangle 3"/>
          <p:cNvSpPr>
            <a:spLocks noGrp="1" noChangeArrowheads="1"/>
          </p:cNvSpPr>
          <p:nvPr>
            <p:ph type="body" idx="4294967295"/>
          </p:nvPr>
        </p:nvSpPr>
        <p:spPr bwMode="auto">
          <a:xfrm>
            <a:off x="395536" y="1557338"/>
            <a:ext cx="8435975" cy="460851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indent="0">
              <a:lnSpc>
                <a:spcPct val="110000"/>
              </a:lnSpc>
            </a:pPr>
            <a:r>
              <a:rPr lang="fr-CA" dirty="0" smtClean="0"/>
              <a:t>Avec une gestion matricielle, tous les coûts sont alloués et contrôlés sous deux axes: soit la structure fonctionnelle (centre de responsabilité) </a:t>
            </a:r>
            <a:r>
              <a:rPr lang="fr-CA" b="1" dirty="0" smtClean="0"/>
              <a:t>et </a:t>
            </a:r>
            <a:r>
              <a:rPr lang="fr-CA" dirty="0" smtClean="0"/>
              <a:t>la structure programme (code de projet).</a:t>
            </a:r>
          </a:p>
          <a:p>
            <a:pPr marL="0" indent="0">
              <a:lnSpc>
                <a:spcPct val="110000"/>
              </a:lnSpc>
              <a:buFont typeface="Wingdings" charset="0"/>
              <a:buNone/>
            </a:pPr>
            <a:endParaRPr lang="fr-CA" sz="1400" dirty="0" smtClean="0"/>
          </a:p>
          <a:p>
            <a:pPr marL="0" indent="0">
              <a:lnSpc>
                <a:spcPct val="110000"/>
              </a:lnSpc>
            </a:pPr>
            <a:r>
              <a:rPr lang="fr-CA" dirty="0" smtClean="0"/>
              <a:t>Cette approche permet d’effectuer la comptabilité de caisse et analytique en parallèle et assure l’intégrité de la comptabilité. </a:t>
            </a:r>
          </a:p>
          <a:p>
            <a:pPr marL="0" indent="0">
              <a:lnSpc>
                <a:spcPct val="110000"/>
              </a:lnSpc>
              <a:buFont typeface="Wingdings" charset="0"/>
              <a:buNone/>
            </a:pPr>
            <a:endParaRPr lang="fr-CA" sz="2000" dirty="0" smtClean="0"/>
          </a:p>
        </p:txBody>
      </p:sp>
    </p:spTree>
    <p:extLst>
      <p:ext uri="{BB962C8B-B14F-4D97-AF65-F5344CB8AC3E}">
        <p14:creationId xmlns="" xmlns:p14="http://schemas.microsoft.com/office/powerpoint/2010/main" val="405332933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CA" smtClean="0"/>
              <a:t>Statistique Canada • Statistics Canada  </a:t>
            </a:r>
            <a:endParaRPr lang="en-CA"/>
          </a:p>
        </p:txBody>
      </p:sp>
      <p:sp>
        <p:nvSpPr>
          <p:cNvPr id="6" name="Slide Number Placeholder 3"/>
          <p:cNvSpPr>
            <a:spLocks noGrp="1"/>
          </p:cNvSpPr>
          <p:nvPr>
            <p:ph type="sldNum" sz="quarter" idx="12"/>
          </p:nvPr>
        </p:nvSpPr>
        <p:spPr/>
        <p:txBody>
          <a:bodyPr/>
          <a:lstStyle/>
          <a:p>
            <a:fld id="{196169BF-457F-844A-BDFE-853D015F43A5}" type="slidenum">
              <a:rPr lang="en-CA"/>
              <a:pPr/>
              <a:t>12</a:t>
            </a:fld>
            <a:endParaRPr lang="en-CA"/>
          </a:p>
        </p:txBody>
      </p:sp>
      <p:sp>
        <p:nvSpPr>
          <p:cNvPr id="229378" name="Rectangle 2"/>
          <p:cNvSpPr>
            <a:spLocks noGrp="1" noChangeArrowheads="1"/>
          </p:cNvSpPr>
          <p:nvPr>
            <p:ph type="title" idx="4294967295"/>
          </p:nvPr>
        </p:nvSpPr>
        <p:spPr bwMode="auto">
          <a:xfrm>
            <a:off x="323528" y="476374"/>
            <a:ext cx="8568952" cy="93640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r>
              <a:rPr lang="fr-CA" sz="2800" b="1" dirty="0" smtClean="0">
                <a:solidFill>
                  <a:schemeClr val="accent6"/>
                </a:solidFill>
                <a:latin typeface="Arial Black" pitchFamily="34" charset="0"/>
              </a:rPr>
              <a:t>Gestion matricielle</a:t>
            </a:r>
            <a:endParaRPr lang="fr-CA" sz="2800" dirty="0">
              <a:solidFill>
                <a:schemeClr val="accent6"/>
              </a:solidFill>
              <a:latin typeface="Arial Black" pitchFamily="34" charset="0"/>
            </a:endParaRPr>
          </a:p>
        </p:txBody>
      </p:sp>
      <p:sp>
        <p:nvSpPr>
          <p:cNvPr id="229379" name="Rectangle 3"/>
          <p:cNvSpPr>
            <a:spLocks noGrp="1" noChangeArrowheads="1"/>
          </p:cNvSpPr>
          <p:nvPr>
            <p:ph type="body" idx="4294967295"/>
          </p:nvPr>
        </p:nvSpPr>
        <p:spPr bwMode="auto">
          <a:xfrm>
            <a:off x="395536" y="1557338"/>
            <a:ext cx="8435975" cy="460851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indent="0">
              <a:lnSpc>
                <a:spcPct val="110000"/>
              </a:lnSpc>
              <a:buFont typeface="Wingdings" charset="0"/>
              <a:buNone/>
            </a:pPr>
            <a:r>
              <a:rPr lang="fr-CA" sz="2400" dirty="0" smtClean="0"/>
              <a:t>Deux types de centre de responsabilité contribuent à la livraison d’un programme:</a:t>
            </a:r>
          </a:p>
          <a:p>
            <a:pPr marL="0" indent="0">
              <a:lnSpc>
                <a:spcPct val="110000"/>
              </a:lnSpc>
              <a:buFont typeface="Wingdings" charset="0"/>
              <a:buNone/>
            </a:pPr>
            <a:r>
              <a:rPr lang="fr-CA" sz="500" dirty="0" smtClean="0"/>
              <a:t> </a:t>
            </a:r>
            <a:endParaRPr lang="fr-CA" sz="1600" dirty="0" smtClean="0"/>
          </a:p>
          <a:p>
            <a:pPr>
              <a:lnSpc>
                <a:spcPct val="110000"/>
              </a:lnSpc>
            </a:pPr>
            <a:r>
              <a:rPr lang="fr-CA" sz="2000" dirty="0" smtClean="0"/>
              <a:t>Centre de responsabilité parrain: Unité fonctionnelle responsable pour la livraison du programme dans son ensemble (habituellement une division sujet matière)</a:t>
            </a:r>
          </a:p>
          <a:p>
            <a:pPr marL="400050" lvl="1" indent="0">
              <a:lnSpc>
                <a:spcPct val="110000"/>
              </a:lnSpc>
              <a:buNone/>
            </a:pPr>
            <a:r>
              <a:rPr lang="fr-CA" sz="1600" dirty="0" smtClean="0"/>
              <a:t>- Ex. La division de l’agriculture parraine le programme sur les statistique de production de légumes et fruits</a:t>
            </a:r>
          </a:p>
          <a:p>
            <a:pPr>
              <a:lnSpc>
                <a:spcPct val="110000"/>
              </a:lnSpc>
            </a:pPr>
            <a:r>
              <a:rPr lang="fr-CA" sz="2000" dirty="0" smtClean="0"/>
              <a:t>Centre de responsabilité fournisseur: Unité fonctionnelle responsable pour fournir des ressources qui contribue à la livraison du programme (habituellement divisions de service tel que collecte, méthodologie)</a:t>
            </a:r>
          </a:p>
          <a:p>
            <a:pPr marL="400050" lvl="1" indent="0">
              <a:lnSpc>
                <a:spcPct val="110000"/>
              </a:lnSpc>
              <a:buNone/>
            </a:pPr>
            <a:r>
              <a:rPr lang="fr-CA" sz="1600" dirty="0" smtClean="0"/>
              <a:t>- Ex. Les division de Technologie d’information, collecte, méthodologie fournissent des ressources aux programme sur les statistique de production de légumes et fruits</a:t>
            </a:r>
          </a:p>
          <a:p>
            <a:pPr marL="400050" lvl="1" indent="0">
              <a:lnSpc>
                <a:spcPct val="110000"/>
              </a:lnSpc>
              <a:buNone/>
            </a:pPr>
            <a:endParaRPr lang="fr-CA" sz="1600" dirty="0" smtClean="0"/>
          </a:p>
          <a:p>
            <a:pPr>
              <a:lnSpc>
                <a:spcPct val="110000"/>
              </a:lnSpc>
              <a:buFont typeface="Wingdings" charset="0"/>
              <a:buNone/>
            </a:pPr>
            <a:endParaRPr lang="fr-CA" sz="2000" dirty="0"/>
          </a:p>
        </p:txBody>
      </p:sp>
    </p:spTree>
    <p:extLst>
      <p:ext uri="{BB962C8B-B14F-4D97-AF65-F5344CB8AC3E}">
        <p14:creationId xmlns="" xmlns:p14="http://schemas.microsoft.com/office/powerpoint/2010/main" val="405332933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CA" smtClean="0"/>
              <a:t>Statistique Canada • Statistics Canada  </a:t>
            </a:r>
            <a:endParaRPr lang="en-CA"/>
          </a:p>
        </p:txBody>
      </p:sp>
      <p:sp>
        <p:nvSpPr>
          <p:cNvPr id="6" name="Slide Number Placeholder 3"/>
          <p:cNvSpPr>
            <a:spLocks noGrp="1"/>
          </p:cNvSpPr>
          <p:nvPr>
            <p:ph type="sldNum" sz="quarter" idx="12"/>
          </p:nvPr>
        </p:nvSpPr>
        <p:spPr/>
        <p:txBody>
          <a:bodyPr/>
          <a:lstStyle/>
          <a:p>
            <a:fld id="{196169BF-457F-844A-BDFE-853D015F43A5}" type="slidenum">
              <a:rPr lang="en-CA"/>
              <a:pPr/>
              <a:t>13</a:t>
            </a:fld>
            <a:endParaRPr lang="en-CA"/>
          </a:p>
        </p:txBody>
      </p:sp>
      <p:sp>
        <p:nvSpPr>
          <p:cNvPr id="229378" name="Rectangle 2"/>
          <p:cNvSpPr>
            <a:spLocks noGrp="1" noChangeArrowheads="1"/>
          </p:cNvSpPr>
          <p:nvPr>
            <p:ph type="title" idx="4294967295"/>
          </p:nvPr>
        </p:nvSpPr>
        <p:spPr bwMode="auto">
          <a:xfrm>
            <a:off x="323528" y="476374"/>
            <a:ext cx="8568952" cy="93640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r>
              <a:rPr lang="fr-CA" sz="2800" b="1" dirty="0" smtClean="0">
                <a:solidFill>
                  <a:schemeClr val="accent6"/>
                </a:solidFill>
                <a:latin typeface="Arial Black" pitchFamily="34" charset="0"/>
              </a:rPr>
              <a:t>Comptabilité analytique - général</a:t>
            </a:r>
            <a:endParaRPr lang="fr-CA" sz="2800" dirty="0">
              <a:solidFill>
                <a:schemeClr val="accent6"/>
              </a:solidFill>
              <a:latin typeface="Arial Black" pitchFamily="34" charset="0"/>
            </a:endParaRPr>
          </a:p>
        </p:txBody>
      </p:sp>
      <p:sp>
        <p:nvSpPr>
          <p:cNvPr id="229379" name="Rectangle 3"/>
          <p:cNvSpPr>
            <a:spLocks noGrp="1" noChangeArrowheads="1"/>
          </p:cNvSpPr>
          <p:nvPr>
            <p:ph type="body" idx="4294967295"/>
          </p:nvPr>
        </p:nvSpPr>
        <p:spPr bwMode="auto">
          <a:xfrm>
            <a:off x="395536" y="1484784"/>
            <a:ext cx="8435975" cy="46085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110000"/>
              </a:lnSpc>
            </a:pPr>
            <a:r>
              <a:rPr lang="fr-FR" sz="2000" dirty="0" smtClean="0"/>
              <a:t>C’est une comptabilité pour utilisation à l’interne</a:t>
            </a:r>
          </a:p>
          <a:p>
            <a:pPr>
              <a:lnSpc>
                <a:spcPct val="110000"/>
              </a:lnSpc>
            </a:pPr>
            <a:r>
              <a:rPr lang="fr-FR" sz="2000" dirty="0" smtClean="0"/>
              <a:t>Pour la reddition de compte à l’externe (état financier, rapporter au gouvernement), la comptabilité de caisse demeure la méthode retenue</a:t>
            </a:r>
          </a:p>
          <a:p>
            <a:pPr>
              <a:lnSpc>
                <a:spcPct val="110000"/>
              </a:lnSpc>
            </a:pPr>
            <a:endParaRPr lang="fr-FR" sz="1000" dirty="0" smtClean="0"/>
          </a:p>
          <a:p>
            <a:pPr>
              <a:lnSpc>
                <a:spcPct val="110000"/>
              </a:lnSpc>
            </a:pPr>
            <a:r>
              <a:rPr lang="fr-FR" sz="2000" dirty="0" smtClean="0"/>
              <a:t>La comptabilité analytique permet de localiser la performance financière au sein de l’organisation en focalisant sur le calcul de la </a:t>
            </a:r>
            <a:r>
              <a:rPr lang="fr-FR" sz="2000" b="1" dirty="0" smtClean="0"/>
              <a:t>rentabilité</a:t>
            </a:r>
            <a:r>
              <a:rPr lang="fr-FR" sz="2000" dirty="0" smtClean="0"/>
              <a:t> de différente perspective: par cycle d’une enquête (analyse, collecte, dépouillement, diffusion, </a:t>
            </a:r>
            <a:r>
              <a:rPr lang="fr-FR" sz="2000" dirty="0" err="1" smtClean="0"/>
              <a:t>etc</a:t>
            </a:r>
            <a:r>
              <a:rPr lang="fr-FR" sz="2000" dirty="0" smtClean="0"/>
              <a:t>), projet, système, etc.</a:t>
            </a:r>
          </a:p>
          <a:p>
            <a:pPr>
              <a:lnSpc>
                <a:spcPct val="110000"/>
              </a:lnSpc>
            </a:pPr>
            <a:endParaRPr lang="fr-FR" sz="1000" dirty="0" smtClean="0"/>
          </a:p>
          <a:p>
            <a:r>
              <a:rPr lang="fr-FR" sz="2000" dirty="0" smtClean="0"/>
              <a:t>Crée un lien entre les ressources financières et les finalités pour lesquelles celles-ci sont réunies et consommées (principalement la production de données statistiques).</a:t>
            </a:r>
          </a:p>
          <a:p>
            <a:pPr lvl="1">
              <a:buNone/>
            </a:pPr>
            <a:r>
              <a:rPr lang="fr-FR" sz="1800" dirty="0" smtClean="0"/>
              <a:t> </a:t>
            </a:r>
            <a:endParaRPr lang="en-CA" sz="1800" dirty="0" smtClean="0"/>
          </a:p>
          <a:p>
            <a:pPr>
              <a:lnSpc>
                <a:spcPct val="110000"/>
              </a:lnSpc>
            </a:pPr>
            <a:endParaRPr lang="en-CA" sz="2000" dirty="0" smtClean="0"/>
          </a:p>
          <a:p>
            <a:pPr>
              <a:lnSpc>
                <a:spcPct val="110000"/>
              </a:lnSpc>
            </a:pPr>
            <a:endParaRPr lang="en-CA" sz="2000" dirty="0"/>
          </a:p>
        </p:txBody>
      </p:sp>
    </p:spTree>
    <p:extLst>
      <p:ext uri="{BB962C8B-B14F-4D97-AF65-F5344CB8AC3E}">
        <p14:creationId xmlns:p14="http://schemas.microsoft.com/office/powerpoint/2010/main" xmlns="" val="4053329330"/>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bwMode="auto">
          <a:xfrm>
            <a:off x="457200" y="404664"/>
            <a:ext cx="8229600" cy="101297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r>
              <a:rPr lang="fr-CA" sz="2800" b="1" dirty="0" smtClean="0">
                <a:solidFill>
                  <a:schemeClr val="accent6"/>
                </a:solidFill>
                <a:latin typeface="Arial Black" pitchFamily="34" charset="0"/>
              </a:rPr>
              <a:t>Rôle de la comptabilité analytique</a:t>
            </a:r>
            <a:endParaRPr lang="fr-CA" sz="2800" dirty="0">
              <a:solidFill>
                <a:schemeClr val="accent6"/>
              </a:solidFill>
              <a:latin typeface="Arial Black" pitchFamily="34" charset="0"/>
            </a:endParaRPr>
          </a:p>
        </p:txBody>
      </p:sp>
      <p:graphicFrame>
        <p:nvGraphicFramePr>
          <p:cNvPr id="8" name="Content Placeholder 7"/>
          <p:cNvGraphicFramePr>
            <a:graphicFrameLocks noGrp="1"/>
          </p:cNvGraphicFramePr>
          <p:nvPr>
            <p:ph idx="1"/>
          </p:nvPr>
        </p:nvGraphicFramePr>
        <p:xfrm>
          <a:off x="457200" y="1600200"/>
          <a:ext cx="8229600" cy="4709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2"/>
          <p:cNvSpPr>
            <a:spLocks noGrp="1"/>
          </p:cNvSpPr>
          <p:nvPr>
            <p:ph type="ftr" sz="quarter" idx="11"/>
          </p:nvPr>
        </p:nvSpPr>
        <p:spPr/>
        <p:txBody>
          <a:bodyPr/>
          <a:lstStyle/>
          <a:p>
            <a:r>
              <a:rPr lang="en-CA" smtClean="0"/>
              <a:t>Statistique Canada • Statistics Canada  </a:t>
            </a:r>
            <a:endParaRPr lang="en-CA"/>
          </a:p>
        </p:txBody>
      </p:sp>
      <p:sp>
        <p:nvSpPr>
          <p:cNvPr id="6" name="Slide Number Placeholder 3"/>
          <p:cNvSpPr>
            <a:spLocks noGrp="1"/>
          </p:cNvSpPr>
          <p:nvPr>
            <p:ph type="sldNum" sz="quarter" idx="12"/>
          </p:nvPr>
        </p:nvSpPr>
        <p:spPr/>
        <p:txBody>
          <a:bodyPr/>
          <a:lstStyle/>
          <a:p>
            <a:fld id="{196169BF-457F-844A-BDFE-853D015F43A5}" type="slidenum">
              <a:rPr lang="en-CA"/>
              <a:pPr/>
              <a:t>14</a:t>
            </a:fld>
            <a:endParaRPr lang="en-CA"/>
          </a:p>
        </p:txBody>
      </p:sp>
    </p:spTree>
    <p:extLst>
      <p:ext uri="{BB962C8B-B14F-4D97-AF65-F5344CB8AC3E}">
        <p14:creationId xmlns:p14="http://schemas.microsoft.com/office/powerpoint/2010/main" xmlns="" val="405332933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CA" smtClean="0"/>
              <a:t>Statistique Canada • Statistics Canada  </a:t>
            </a:r>
            <a:endParaRPr lang="en-CA"/>
          </a:p>
        </p:txBody>
      </p:sp>
      <p:sp>
        <p:nvSpPr>
          <p:cNvPr id="6" name="Slide Number Placeholder 3"/>
          <p:cNvSpPr>
            <a:spLocks noGrp="1"/>
          </p:cNvSpPr>
          <p:nvPr>
            <p:ph type="sldNum" sz="quarter" idx="12"/>
          </p:nvPr>
        </p:nvSpPr>
        <p:spPr/>
        <p:txBody>
          <a:bodyPr/>
          <a:lstStyle/>
          <a:p>
            <a:fld id="{196169BF-457F-844A-BDFE-853D015F43A5}" type="slidenum">
              <a:rPr lang="en-CA"/>
              <a:pPr/>
              <a:t>15</a:t>
            </a:fld>
            <a:endParaRPr lang="en-CA"/>
          </a:p>
        </p:txBody>
      </p:sp>
      <p:sp>
        <p:nvSpPr>
          <p:cNvPr id="229378" name="Rectangle 2"/>
          <p:cNvSpPr>
            <a:spLocks noGrp="1" noChangeArrowheads="1"/>
          </p:cNvSpPr>
          <p:nvPr>
            <p:ph type="title" idx="4294967295"/>
          </p:nvPr>
        </p:nvSpPr>
        <p:spPr bwMode="auto">
          <a:xfrm>
            <a:off x="323528" y="476374"/>
            <a:ext cx="8568952" cy="93640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r>
              <a:rPr lang="fr-CA" sz="2800" b="1" dirty="0" smtClean="0">
                <a:solidFill>
                  <a:schemeClr val="accent6"/>
                </a:solidFill>
                <a:latin typeface="Arial Black" pitchFamily="34" charset="0"/>
              </a:rPr>
              <a:t>Rôle</a:t>
            </a:r>
            <a:r>
              <a:rPr lang="fr-CA" b="1" dirty="0" smtClean="0">
                <a:solidFill>
                  <a:schemeClr val="accent6"/>
                </a:solidFill>
                <a:latin typeface="Arial Black" pitchFamily="34" charset="0"/>
              </a:rPr>
              <a:t> de la comptabilité analytique</a:t>
            </a:r>
            <a:endParaRPr lang="fr-CA" dirty="0">
              <a:solidFill>
                <a:schemeClr val="accent6"/>
              </a:solidFill>
              <a:latin typeface="Arial Black" pitchFamily="34" charset="0"/>
            </a:endParaRPr>
          </a:p>
        </p:txBody>
      </p:sp>
      <p:sp>
        <p:nvSpPr>
          <p:cNvPr id="229379" name="Rectangle 3"/>
          <p:cNvSpPr>
            <a:spLocks noGrp="1" noChangeArrowheads="1"/>
          </p:cNvSpPr>
          <p:nvPr>
            <p:ph type="body" idx="4294967295"/>
          </p:nvPr>
        </p:nvSpPr>
        <p:spPr bwMode="auto">
          <a:xfrm>
            <a:off x="395536" y="1484784"/>
            <a:ext cx="8435975" cy="46085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buNone/>
            </a:pPr>
            <a:r>
              <a:rPr lang="fr-FR" b="1" i="1" dirty="0" smtClean="0"/>
              <a:t>Informer</a:t>
            </a:r>
            <a:endParaRPr lang="fr-FR" sz="2000" b="1" i="1" dirty="0" smtClean="0"/>
          </a:p>
          <a:p>
            <a:r>
              <a:rPr lang="fr-FR" sz="2400" dirty="0" smtClean="0"/>
              <a:t>Informer les gestionnaire sur les coûts des différentes composantes d’une enquête afin de bien gérer son déroulement. </a:t>
            </a:r>
          </a:p>
          <a:p>
            <a:pPr>
              <a:buNone/>
            </a:pPr>
            <a:endParaRPr lang="fr-FR" sz="2000" b="1" i="1" dirty="0" smtClean="0"/>
          </a:p>
          <a:p>
            <a:pPr>
              <a:buNone/>
            </a:pPr>
            <a:r>
              <a:rPr lang="fr-FR" b="1" i="1" dirty="0" smtClean="0"/>
              <a:t>Prévoir</a:t>
            </a:r>
            <a:endParaRPr lang="fr-FR" sz="2000" b="1" i="1" dirty="0" smtClean="0"/>
          </a:p>
          <a:p>
            <a:r>
              <a:rPr lang="fr-FR" sz="2400" dirty="0" smtClean="0"/>
              <a:t>Permet d'anticiper les besoins nécessaires en ressources (financières, RH et équipement) par l'établissement de </a:t>
            </a:r>
            <a:r>
              <a:rPr lang="fr-FR" sz="2400" i="1" dirty="0" smtClean="0"/>
              <a:t>budgets </a:t>
            </a:r>
            <a:r>
              <a:rPr lang="fr-FR" sz="2400" dirty="0" smtClean="0"/>
              <a:t>par projet</a:t>
            </a:r>
            <a:r>
              <a:rPr lang="fr-FR" sz="2400" i="1" dirty="0" smtClean="0"/>
              <a:t>. </a:t>
            </a:r>
          </a:p>
          <a:p>
            <a:r>
              <a:rPr lang="fr-FR" sz="2400" dirty="0" smtClean="0"/>
              <a:t>Supporte la prise de décision lors de réductions budgétaires, par exemple</a:t>
            </a:r>
          </a:p>
        </p:txBody>
      </p:sp>
    </p:spTree>
    <p:extLst>
      <p:ext uri="{BB962C8B-B14F-4D97-AF65-F5344CB8AC3E}">
        <p14:creationId xmlns:p14="http://schemas.microsoft.com/office/powerpoint/2010/main" xmlns="" val="4053329330"/>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CA" smtClean="0"/>
              <a:t>Statistique Canada • Statistics Canada  </a:t>
            </a:r>
            <a:endParaRPr lang="en-CA"/>
          </a:p>
        </p:txBody>
      </p:sp>
      <p:sp>
        <p:nvSpPr>
          <p:cNvPr id="6" name="Slide Number Placeholder 3"/>
          <p:cNvSpPr>
            <a:spLocks noGrp="1"/>
          </p:cNvSpPr>
          <p:nvPr>
            <p:ph type="sldNum" sz="quarter" idx="12"/>
          </p:nvPr>
        </p:nvSpPr>
        <p:spPr/>
        <p:txBody>
          <a:bodyPr/>
          <a:lstStyle/>
          <a:p>
            <a:fld id="{196169BF-457F-844A-BDFE-853D015F43A5}" type="slidenum">
              <a:rPr lang="en-CA"/>
              <a:pPr/>
              <a:t>16</a:t>
            </a:fld>
            <a:endParaRPr lang="en-CA"/>
          </a:p>
        </p:txBody>
      </p:sp>
      <p:sp>
        <p:nvSpPr>
          <p:cNvPr id="229378" name="Rectangle 2"/>
          <p:cNvSpPr>
            <a:spLocks noGrp="1" noChangeArrowheads="1"/>
          </p:cNvSpPr>
          <p:nvPr>
            <p:ph type="title" idx="4294967295"/>
          </p:nvPr>
        </p:nvSpPr>
        <p:spPr bwMode="auto">
          <a:xfrm>
            <a:off x="323528" y="476374"/>
            <a:ext cx="8568952" cy="93640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r>
              <a:rPr lang="fr-CA" sz="2800" b="1" dirty="0" smtClean="0">
                <a:solidFill>
                  <a:schemeClr val="accent6"/>
                </a:solidFill>
                <a:latin typeface="Arial Black" pitchFamily="34" charset="0"/>
              </a:rPr>
              <a:t>Rôle de la comptabilité analytique</a:t>
            </a:r>
            <a:endParaRPr lang="fr-CA" sz="2800" dirty="0">
              <a:solidFill>
                <a:schemeClr val="accent6"/>
              </a:solidFill>
              <a:latin typeface="Arial Black" pitchFamily="34" charset="0"/>
            </a:endParaRPr>
          </a:p>
        </p:txBody>
      </p:sp>
      <p:sp>
        <p:nvSpPr>
          <p:cNvPr id="229379" name="Rectangle 3"/>
          <p:cNvSpPr>
            <a:spLocks noGrp="1" noChangeArrowheads="1"/>
          </p:cNvSpPr>
          <p:nvPr>
            <p:ph type="body" idx="4294967295"/>
          </p:nvPr>
        </p:nvSpPr>
        <p:spPr bwMode="auto">
          <a:xfrm>
            <a:off x="395536" y="1484784"/>
            <a:ext cx="8435975" cy="46085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buNone/>
            </a:pPr>
            <a:r>
              <a:rPr lang="fr-FR" b="1" i="1" dirty="0" smtClean="0"/>
              <a:t>Contrôler</a:t>
            </a:r>
            <a:endParaRPr lang="fr-FR" sz="2000" b="1" i="1" dirty="0" smtClean="0"/>
          </a:p>
          <a:p>
            <a:r>
              <a:rPr lang="fr-FR" sz="2400" dirty="0" smtClean="0"/>
              <a:t>Contrôler la réalisation des plans et des </a:t>
            </a:r>
            <a:r>
              <a:rPr lang="fr-FR" sz="2400" i="1" dirty="0" smtClean="0"/>
              <a:t>budgets</a:t>
            </a:r>
            <a:r>
              <a:rPr lang="fr-FR" sz="2400" dirty="0" smtClean="0"/>
              <a:t>, par comparaison avec les données réelles. Les </a:t>
            </a:r>
            <a:r>
              <a:rPr lang="fr-FR" sz="2400" i="1" dirty="0" smtClean="0"/>
              <a:t>écarts</a:t>
            </a:r>
            <a:r>
              <a:rPr lang="fr-FR" sz="2400" dirty="0" smtClean="0"/>
              <a:t> constatés entraîneront, si besoin est, une révision des prévisions, une modification des modes de calculs ou une révision des objectifs.</a:t>
            </a:r>
          </a:p>
          <a:p>
            <a:pPr>
              <a:buNone/>
            </a:pPr>
            <a:endParaRPr lang="fr-FR" sz="2000" b="1" i="1" dirty="0" smtClean="0"/>
          </a:p>
          <a:p>
            <a:pPr>
              <a:buNone/>
            </a:pPr>
            <a:r>
              <a:rPr lang="fr-FR" sz="2400" b="1" i="1" dirty="0" smtClean="0"/>
              <a:t>Expliquer</a:t>
            </a:r>
            <a:endParaRPr lang="fr-FR" sz="2000" b="1" i="1" dirty="0" smtClean="0"/>
          </a:p>
          <a:p>
            <a:r>
              <a:rPr lang="fr-FR" sz="2400" dirty="0" smtClean="0"/>
              <a:t>Expliquer les </a:t>
            </a:r>
            <a:r>
              <a:rPr lang="fr-FR" sz="2400" i="1" dirty="0" smtClean="0"/>
              <a:t>écarts</a:t>
            </a:r>
            <a:r>
              <a:rPr lang="fr-FR" sz="2400" dirty="0" smtClean="0"/>
              <a:t> entre les prévisions et les réalisations (causes d'échec ou de réussite d'un projet, délais dans la livraison de service, </a:t>
            </a:r>
            <a:r>
              <a:rPr lang="fr-FR" sz="2400" dirty="0" err="1" smtClean="0"/>
              <a:t>etc</a:t>
            </a:r>
            <a:r>
              <a:rPr lang="fr-FR" sz="2400" dirty="0" smtClean="0"/>
              <a:t>)</a:t>
            </a:r>
            <a:endParaRPr lang="en-CA" sz="2400" dirty="0" smtClean="0"/>
          </a:p>
        </p:txBody>
      </p:sp>
    </p:spTree>
    <p:extLst>
      <p:ext uri="{BB962C8B-B14F-4D97-AF65-F5344CB8AC3E}">
        <p14:creationId xmlns:p14="http://schemas.microsoft.com/office/powerpoint/2010/main" xmlns="" val="405332933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CA" smtClean="0"/>
              <a:t>Statistique Canada • Statistics Canada  </a:t>
            </a:r>
            <a:endParaRPr lang="en-CA"/>
          </a:p>
        </p:txBody>
      </p:sp>
      <p:sp>
        <p:nvSpPr>
          <p:cNvPr id="6" name="Slide Number Placeholder 3"/>
          <p:cNvSpPr>
            <a:spLocks noGrp="1"/>
          </p:cNvSpPr>
          <p:nvPr>
            <p:ph type="sldNum" sz="quarter" idx="12"/>
          </p:nvPr>
        </p:nvSpPr>
        <p:spPr/>
        <p:txBody>
          <a:bodyPr/>
          <a:lstStyle/>
          <a:p>
            <a:fld id="{196169BF-457F-844A-BDFE-853D015F43A5}" type="slidenum">
              <a:rPr lang="en-CA"/>
              <a:pPr/>
              <a:t>17</a:t>
            </a:fld>
            <a:endParaRPr lang="en-CA"/>
          </a:p>
        </p:txBody>
      </p:sp>
      <p:sp>
        <p:nvSpPr>
          <p:cNvPr id="229378" name="Rectangle 2"/>
          <p:cNvSpPr>
            <a:spLocks noGrp="1" noChangeArrowheads="1"/>
          </p:cNvSpPr>
          <p:nvPr>
            <p:ph type="title" idx="4294967295"/>
          </p:nvPr>
        </p:nvSpPr>
        <p:spPr bwMode="auto">
          <a:xfrm>
            <a:off x="323528" y="476374"/>
            <a:ext cx="8568952" cy="93640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r>
              <a:rPr lang="fr-CA" sz="2800" b="1" dirty="0" smtClean="0">
                <a:solidFill>
                  <a:schemeClr val="accent6"/>
                </a:solidFill>
                <a:latin typeface="Arial Black" pitchFamily="34" charset="0"/>
              </a:rPr>
              <a:t>Défis de la comptabilité analytique</a:t>
            </a:r>
            <a:endParaRPr lang="fr-CA" sz="2800" dirty="0">
              <a:solidFill>
                <a:schemeClr val="accent6"/>
              </a:solidFill>
              <a:latin typeface="Arial Black" pitchFamily="34" charset="0"/>
            </a:endParaRPr>
          </a:p>
        </p:txBody>
      </p:sp>
      <p:sp>
        <p:nvSpPr>
          <p:cNvPr id="229379" name="Rectangle 3"/>
          <p:cNvSpPr>
            <a:spLocks noGrp="1" noChangeArrowheads="1"/>
          </p:cNvSpPr>
          <p:nvPr>
            <p:ph type="body" idx="4294967295"/>
          </p:nvPr>
        </p:nvSpPr>
        <p:spPr bwMode="auto">
          <a:xfrm>
            <a:off x="395536" y="1557338"/>
            <a:ext cx="8435975" cy="46085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110000"/>
              </a:lnSpc>
            </a:pPr>
            <a:r>
              <a:rPr lang="fr-CA" sz="2400" dirty="0" smtClean="0"/>
              <a:t>Nécessite la tenue de 2 types de comptabilité, caisse et analytique</a:t>
            </a:r>
          </a:p>
          <a:p>
            <a:pPr>
              <a:lnSpc>
                <a:spcPct val="110000"/>
              </a:lnSpc>
            </a:pPr>
            <a:endParaRPr lang="fr-CA" sz="1000" dirty="0" smtClean="0"/>
          </a:p>
          <a:p>
            <a:pPr>
              <a:lnSpc>
                <a:spcPct val="110000"/>
              </a:lnSpc>
            </a:pPr>
            <a:r>
              <a:rPr lang="fr-CA" sz="2400" dirty="0" smtClean="0"/>
              <a:t>Requiert le  leadership de la haute direction pour supporter son implémentation et son maintient</a:t>
            </a:r>
          </a:p>
          <a:p>
            <a:pPr>
              <a:lnSpc>
                <a:spcPct val="110000"/>
              </a:lnSpc>
            </a:pPr>
            <a:endParaRPr lang="fr-CA" sz="1000" dirty="0" smtClean="0"/>
          </a:p>
          <a:p>
            <a:pPr>
              <a:lnSpc>
                <a:spcPct val="110000"/>
              </a:lnSpc>
            </a:pPr>
            <a:r>
              <a:rPr lang="fr-CA" sz="2400" dirty="0" smtClean="0"/>
              <a:t>Requiert l’engagement direct des gestionnaires pour fournir l’information dans le format souhaité</a:t>
            </a:r>
          </a:p>
          <a:p>
            <a:pPr>
              <a:lnSpc>
                <a:spcPct val="110000"/>
              </a:lnSpc>
            </a:pPr>
            <a:endParaRPr lang="fr-CA" sz="1000" dirty="0" smtClean="0"/>
          </a:p>
          <a:p>
            <a:pPr>
              <a:lnSpc>
                <a:spcPct val="110000"/>
              </a:lnSpc>
            </a:pPr>
            <a:r>
              <a:rPr lang="fr-CA" sz="2400" dirty="0" smtClean="0"/>
              <a:t>Avec la production de plus d’information de gestion , </a:t>
            </a:r>
            <a:br>
              <a:rPr lang="fr-CA" sz="2400" dirty="0" smtClean="0"/>
            </a:br>
            <a:r>
              <a:rPr lang="fr-CA" sz="2400" dirty="0" smtClean="0"/>
              <a:t>la demande pour celle-ci va s’accentuer</a:t>
            </a:r>
          </a:p>
          <a:p>
            <a:pPr>
              <a:lnSpc>
                <a:spcPct val="110000"/>
              </a:lnSpc>
            </a:pPr>
            <a:endParaRPr lang="fr-CA" sz="2400" dirty="0" smtClean="0"/>
          </a:p>
          <a:p>
            <a:pPr>
              <a:lnSpc>
                <a:spcPct val="110000"/>
              </a:lnSpc>
            </a:pPr>
            <a:endParaRPr lang="fr-CA" sz="2400" dirty="0" smtClean="0"/>
          </a:p>
          <a:p>
            <a:pPr>
              <a:lnSpc>
                <a:spcPct val="110000"/>
              </a:lnSpc>
            </a:pPr>
            <a:endParaRPr lang="fr-CA" sz="2000" dirty="0"/>
          </a:p>
        </p:txBody>
      </p:sp>
    </p:spTree>
    <p:extLst>
      <p:ext uri="{BB962C8B-B14F-4D97-AF65-F5344CB8AC3E}">
        <p14:creationId xmlns:p14="http://schemas.microsoft.com/office/powerpoint/2010/main" xmlns="" val="4053329330"/>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CA" smtClean="0"/>
              <a:t>Statistique Canada • Statistics Canada  </a:t>
            </a:r>
            <a:endParaRPr lang="en-CA"/>
          </a:p>
        </p:txBody>
      </p:sp>
      <p:sp>
        <p:nvSpPr>
          <p:cNvPr id="6" name="Slide Number Placeholder 3"/>
          <p:cNvSpPr>
            <a:spLocks noGrp="1"/>
          </p:cNvSpPr>
          <p:nvPr>
            <p:ph type="sldNum" sz="quarter" idx="12"/>
          </p:nvPr>
        </p:nvSpPr>
        <p:spPr/>
        <p:txBody>
          <a:bodyPr/>
          <a:lstStyle/>
          <a:p>
            <a:fld id="{196169BF-457F-844A-BDFE-853D015F43A5}" type="slidenum">
              <a:rPr lang="en-CA"/>
              <a:pPr/>
              <a:t>18</a:t>
            </a:fld>
            <a:endParaRPr lang="en-CA"/>
          </a:p>
        </p:txBody>
      </p:sp>
      <p:sp>
        <p:nvSpPr>
          <p:cNvPr id="229378" name="Rectangle 2"/>
          <p:cNvSpPr>
            <a:spLocks noGrp="1" noChangeArrowheads="1"/>
          </p:cNvSpPr>
          <p:nvPr>
            <p:ph type="title" idx="4294967295"/>
          </p:nvPr>
        </p:nvSpPr>
        <p:spPr bwMode="auto">
          <a:xfrm>
            <a:off x="323528" y="476374"/>
            <a:ext cx="8568952" cy="93640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r>
              <a:rPr lang="fr-CA" sz="2800" b="1" dirty="0" smtClean="0">
                <a:solidFill>
                  <a:schemeClr val="accent6"/>
                </a:solidFill>
                <a:latin typeface="Arial Black" pitchFamily="34" charset="0"/>
              </a:rPr>
              <a:t>Défis de la comptabilité analytique</a:t>
            </a:r>
            <a:endParaRPr lang="fr-CA" sz="2800" dirty="0">
              <a:solidFill>
                <a:schemeClr val="accent6"/>
              </a:solidFill>
              <a:latin typeface="Arial Black" pitchFamily="34" charset="0"/>
            </a:endParaRPr>
          </a:p>
        </p:txBody>
      </p:sp>
      <p:sp>
        <p:nvSpPr>
          <p:cNvPr id="229379" name="Rectangle 3"/>
          <p:cNvSpPr>
            <a:spLocks noGrp="1" noChangeArrowheads="1"/>
          </p:cNvSpPr>
          <p:nvPr>
            <p:ph type="body" idx="4294967295"/>
          </p:nvPr>
        </p:nvSpPr>
        <p:spPr bwMode="auto">
          <a:xfrm>
            <a:off x="395536" y="1557338"/>
            <a:ext cx="8435975" cy="46085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110000"/>
              </a:lnSpc>
            </a:pPr>
            <a:r>
              <a:rPr lang="fr-CA" sz="2400" dirty="0" smtClean="0"/>
              <a:t>S’appui sur le principe de la transparence et du partage efficace d’information</a:t>
            </a:r>
          </a:p>
          <a:p>
            <a:pPr>
              <a:lnSpc>
                <a:spcPct val="110000"/>
              </a:lnSpc>
            </a:pPr>
            <a:endParaRPr lang="fr-CA" sz="1000" dirty="0" smtClean="0"/>
          </a:p>
          <a:p>
            <a:pPr>
              <a:lnSpc>
                <a:spcPct val="110000"/>
              </a:lnSpc>
            </a:pPr>
            <a:r>
              <a:rPr lang="fr-CA" sz="2400" dirty="0" smtClean="0"/>
              <a:t>Amène les gestionnaires à négocier et planifier davantage les ressources (humaines et équipements)</a:t>
            </a:r>
          </a:p>
          <a:p>
            <a:pPr>
              <a:lnSpc>
                <a:spcPct val="110000"/>
              </a:lnSpc>
            </a:pPr>
            <a:endParaRPr lang="fr-CA" sz="1000" dirty="0" smtClean="0"/>
          </a:p>
          <a:p>
            <a:pPr>
              <a:lnSpc>
                <a:spcPct val="110000"/>
              </a:lnSpc>
            </a:pPr>
            <a:r>
              <a:rPr lang="fr-CA" sz="2400" dirty="0" smtClean="0"/>
              <a:t>Nécessite une gouvernance rigoureuse au niveau de  la reddition de compte</a:t>
            </a:r>
          </a:p>
          <a:p>
            <a:pPr>
              <a:lnSpc>
                <a:spcPct val="110000"/>
              </a:lnSpc>
            </a:pPr>
            <a:endParaRPr lang="fr-CA" sz="2400" dirty="0" smtClean="0"/>
          </a:p>
          <a:p>
            <a:pPr>
              <a:lnSpc>
                <a:spcPct val="110000"/>
              </a:lnSpc>
            </a:pPr>
            <a:endParaRPr lang="fr-CA" sz="2400" dirty="0" smtClean="0"/>
          </a:p>
          <a:p>
            <a:pPr>
              <a:lnSpc>
                <a:spcPct val="110000"/>
              </a:lnSpc>
            </a:pPr>
            <a:endParaRPr lang="fr-CA" sz="2000" dirty="0"/>
          </a:p>
        </p:txBody>
      </p:sp>
    </p:spTree>
    <p:extLst>
      <p:ext uri="{BB962C8B-B14F-4D97-AF65-F5344CB8AC3E}">
        <p14:creationId xmlns:p14="http://schemas.microsoft.com/office/powerpoint/2010/main" xmlns="" val="4053329330"/>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fr-CA" sz="4400" dirty="0" smtClean="0"/>
              <a:t>Mise en </a:t>
            </a:r>
            <a:r>
              <a:rPr lang="fr-CA" sz="4400" dirty="0" err="1" smtClean="0"/>
              <a:t>oeuvre</a:t>
            </a:r>
            <a:endParaRPr lang="fr-CA"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936104"/>
          </a:xfrm>
        </p:spPr>
        <p:txBody>
          <a:bodyPr anchor="ctr"/>
          <a:lstStyle/>
          <a:p>
            <a:r>
              <a:rPr lang="en-CA" sz="2800" b="1" dirty="0" smtClean="0">
                <a:solidFill>
                  <a:schemeClr val="accent6"/>
                </a:solidFill>
              </a:rPr>
              <a:t>Agenda</a:t>
            </a:r>
            <a:endParaRPr lang="en-CA" sz="2800" b="1" dirty="0">
              <a:solidFill>
                <a:schemeClr val="accent6"/>
              </a:solidFill>
            </a:endParaRPr>
          </a:p>
        </p:txBody>
      </p:sp>
      <p:sp>
        <p:nvSpPr>
          <p:cNvPr id="5" name="Content Placeholder 4"/>
          <p:cNvSpPr>
            <a:spLocks noGrp="1"/>
          </p:cNvSpPr>
          <p:nvPr>
            <p:ph idx="1"/>
          </p:nvPr>
        </p:nvSpPr>
        <p:spPr>
          <a:xfrm>
            <a:off x="395536" y="1484784"/>
            <a:ext cx="8229600" cy="4525963"/>
          </a:xfrm>
        </p:spPr>
        <p:txBody>
          <a:bodyPr/>
          <a:lstStyle/>
          <a:p>
            <a:pPr marL="0" indent="0"/>
            <a:r>
              <a:rPr lang="fr-CA" sz="2400" dirty="0" smtClean="0"/>
              <a:t>Gestion matricielle</a:t>
            </a:r>
          </a:p>
          <a:p>
            <a:pPr marL="0" indent="0"/>
            <a:r>
              <a:rPr lang="fr-CA" sz="2400" dirty="0" smtClean="0"/>
              <a:t>Comptabilité analytique</a:t>
            </a:r>
          </a:p>
          <a:p>
            <a:pPr marL="400050" lvl="1" indent="0"/>
            <a:r>
              <a:rPr lang="fr-CA" sz="2000" dirty="0" smtClean="0"/>
              <a:t>Principe</a:t>
            </a:r>
          </a:p>
          <a:p>
            <a:pPr marL="400050" lvl="1" indent="0"/>
            <a:r>
              <a:rPr lang="fr-CA" sz="2000" dirty="0" smtClean="0"/>
              <a:t>Rôles</a:t>
            </a:r>
          </a:p>
          <a:p>
            <a:pPr marL="400050" lvl="1" indent="0"/>
            <a:r>
              <a:rPr lang="fr-CA" sz="2000" dirty="0" smtClean="0"/>
              <a:t>Défis</a:t>
            </a:r>
          </a:p>
          <a:p>
            <a:pPr marL="0" indent="0"/>
            <a:r>
              <a:rPr lang="fr-CA" sz="2400" dirty="0" smtClean="0"/>
              <a:t>Mise en œuvre </a:t>
            </a:r>
            <a:endParaRPr lang="fr-CA" dirty="0" smtClean="0"/>
          </a:p>
          <a:p>
            <a:pPr marL="800100" lvl="2" indent="0">
              <a:buNone/>
            </a:pPr>
            <a:endParaRPr lang="fr-CA" sz="1600" dirty="0" smtClean="0"/>
          </a:p>
          <a:p>
            <a:pPr marL="0" indent="0"/>
            <a:endParaRPr lang="fr-CA" sz="2000" dirty="0" smtClean="0"/>
          </a:p>
          <a:p>
            <a:pPr marL="0" indent="0"/>
            <a:endParaRPr lang="fr-CA" b="1" dirty="0" smtClean="0"/>
          </a:p>
          <a:p>
            <a:pPr marL="0" indent="0">
              <a:buNone/>
            </a:pPr>
            <a:endParaRPr lang="fr-CA" b="1" dirty="0" smtClean="0"/>
          </a:p>
          <a:p>
            <a:pPr marL="0" indent="0"/>
            <a:endParaRPr lang="fr-CA" b="1" dirty="0" smtClean="0"/>
          </a:p>
          <a:p>
            <a:pPr marL="400050" lvl="1" indent="0"/>
            <a:endParaRPr lang="fr-CA" sz="2000" b="1" dirty="0" smtClean="0"/>
          </a:p>
          <a:p>
            <a:pPr marL="0" indent="0">
              <a:buNone/>
            </a:pPr>
            <a:endParaRPr lang="fr-CA" sz="1600" b="1" dirty="0" smtClean="0"/>
          </a:p>
        </p:txBody>
      </p:sp>
      <p:sp>
        <p:nvSpPr>
          <p:cNvPr id="3" name="Footer Placeholder 2"/>
          <p:cNvSpPr>
            <a:spLocks noGrp="1"/>
          </p:cNvSpPr>
          <p:nvPr>
            <p:ph type="ftr" sz="quarter" idx="11"/>
          </p:nvPr>
        </p:nvSpPr>
        <p:spPr/>
        <p:txBody>
          <a:bodyPr/>
          <a:lstStyle/>
          <a:p>
            <a:pPr>
              <a:defRPr/>
            </a:pPr>
            <a:r>
              <a:rPr lang="en-CA" dirty="0" err="1" smtClean="0"/>
              <a:t>Statistique</a:t>
            </a:r>
            <a:r>
              <a:rPr lang="en-CA" dirty="0" smtClean="0"/>
              <a:t> Canada • Statistics Canada  </a:t>
            </a:r>
            <a:endParaRPr lang="en-CA" dirty="0"/>
          </a:p>
        </p:txBody>
      </p:sp>
      <p:sp>
        <p:nvSpPr>
          <p:cNvPr id="7" name="Slide Number Placeholder 6"/>
          <p:cNvSpPr>
            <a:spLocks noGrp="1"/>
          </p:cNvSpPr>
          <p:nvPr>
            <p:ph type="sldNum" sz="quarter" idx="12"/>
          </p:nvPr>
        </p:nvSpPr>
        <p:spPr/>
        <p:txBody>
          <a:bodyPr/>
          <a:lstStyle/>
          <a:p>
            <a:pPr>
              <a:defRPr/>
            </a:pPr>
            <a:fld id="{5D59C1A3-CB84-4BF5-BD56-5A60D0C8AF10}" type="slidenum">
              <a:rPr lang="en-CA" smtClean="0"/>
              <a:pPr>
                <a:defRPr/>
              </a:pPr>
              <a:t>2</a:t>
            </a:fld>
            <a:endParaRPr lang="en-CA" dirty="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CA" smtClean="0"/>
              <a:t>Statistique Canada • Statistics Canada  </a:t>
            </a:r>
            <a:endParaRPr lang="en-CA"/>
          </a:p>
        </p:txBody>
      </p:sp>
      <p:sp>
        <p:nvSpPr>
          <p:cNvPr id="6" name="Slide Number Placeholder 3"/>
          <p:cNvSpPr>
            <a:spLocks noGrp="1"/>
          </p:cNvSpPr>
          <p:nvPr>
            <p:ph type="sldNum" sz="quarter" idx="12"/>
          </p:nvPr>
        </p:nvSpPr>
        <p:spPr/>
        <p:txBody>
          <a:bodyPr/>
          <a:lstStyle/>
          <a:p>
            <a:fld id="{196169BF-457F-844A-BDFE-853D015F43A5}" type="slidenum">
              <a:rPr lang="en-CA"/>
              <a:pPr/>
              <a:t>20</a:t>
            </a:fld>
            <a:endParaRPr lang="en-CA"/>
          </a:p>
        </p:txBody>
      </p:sp>
      <p:sp>
        <p:nvSpPr>
          <p:cNvPr id="229378" name="Rectangle 2"/>
          <p:cNvSpPr>
            <a:spLocks noGrp="1" noChangeArrowheads="1"/>
          </p:cNvSpPr>
          <p:nvPr>
            <p:ph type="title" idx="4294967295"/>
          </p:nvPr>
        </p:nvSpPr>
        <p:spPr bwMode="auto">
          <a:xfrm>
            <a:off x="395536" y="476672"/>
            <a:ext cx="8568952" cy="93640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r>
              <a:rPr lang="fr-CA" sz="2800" b="1" dirty="0" smtClean="0">
                <a:solidFill>
                  <a:schemeClr val="accent6"/>
                </a:solidFill>
                <a:latin typeface="Arial Black" pitchFamily="34" charset="0"/>
              </a:rPr>
              <a:t>Calcul des jours productifs</a:t>
            </a:r>
            <a:endParaRPr lang="fr-CA" sz="2800" dirty="0">
              <a:solidFill>
                <a:schemeClr val="accent6"/>
              </a:solidFill>
              <a:latin typeface="Arial Black" pitchFamily="34" charset="0"/>
            </a:endParaRPr>
          </a:p>
        </p:txBody>
      </p:sp>
      <p:graphicFrame>
        <p:nvGraphicFramePr>
          <p:cNvPr id="7" name="Table 6"/>
          <p:cNvGraphicFramePr>
            <a:graphicFrameLocks noGrp="1"/>
          </p:cNvGraphicFramePr>
          <p:nvPr/>
        </p:nvGraphicFramePr>
        <p:xfrm>
          <a:off x="611560" y="1772816"/>
          <a:ext cx="7560840" cy="4265084"/>
        </p:xfrm>
        <a:graphic>
          <a:graphicData uri="http://schemas.openxmlformats.org/drawingml/2006/table">
            <a:tbl>
              <a:tblPr firstRow="1" bandRow="1">
                <a:tableStyleId>{21E4AEA4-8DFA-4A89-87EB-49C32662AFE0}</a:tableStyleId>
              </a:tblPr>
              <a:tblGrid>
                <a:gridCol w="6097453"/>
                <a:gridCol w="1463387"/>
              </a:tblGrid>
              <a:tr h="481592">
                <a:tc>
                  <a:txBody>
                    <a:bodyPr/>
                    <a:lstStyle/>
                    <a:p>
                      <a:endParaRPr lang="fr-CA" sz="2400" noProof="0" dirty="0"/>
                    </a:p>
                  </a:txBody>
                  <a:tcPr/>
                </a:tc>
                <a:tc>
                  <a:txBody>
                    <a:bodyPr/>
                    <a:lstStyle/>
                    <a:p>
                      <a:pPr algn="ctr"/>
                      <a:r>
                        <a:rPr lang="fr-CA" sz="2400" noProof="0" smtClean="0"/>
                        <a:t>Jours</a:t>
                      </a:r>
                      <a:endParaRPr lang="fr-CA" sz="2400" noProof="0"/>
                    </a:p>
                  </a:txBody>
                  <a:tcPr/>
                </a:tc>
              </a:tr>
              <a:tr h="481592">
                <a:tc>
                  <a:txBody>
                    <a:bodyPr/>
                    <a:lstStyle/>
                    <a:p>
                      <a:r>
                        <a:rPr lang="fr-CA" sz="2400" b="1" noProof="0" smtClean="0"/>
                        <a:t>Total des jours payés</a:t>
                      </a:r>
                      <a:endParaRPr lang="fr-CA" sz="2400" b="1" noProof="0"/>
                    </a:p>
                  </a:txBody>
                  <a:tcPr/>
                </a:tc>
                <a:tc>
                  <a:txBody>
                    <a:bodyPr/>
                    <a:lstStyle/>
                    <a:p>
                      <a:pPr algn="r"/>
                      <a:r>
                        <a:rPr lang="fr-CA" sz="2400" b="1" noProof="0" smtClean="0"/>
                        <a:t>261</a:t>
                      </a:r>
                      <a:endParaRPr lang="fr-CA" sz="2400" b="1" noProof="0"/>
                    </a:p>
                  </a:txBody>
                  <a:tcPr/>
                </a:tc>
              </a:tr>
              <a:tr h="481592">
                <a:tc>
                  <a:txBody>
                    <a:bodyPr/>
                    <a:lstStyle/>
                    <a:p>
                      <a:r>
                        <a:rPr lang="fr-CA" sz="2400" noProof="0" dirty="0" smtClean="0"/>
                        <a:t>Congé statutaires</a:t>
                      </a:r>
                      <a:endParaRPr lang="fr-CA" sz="2400" noProof="0" dirty="0"/>
                    </a:p>
                  </a:txBody>
                  <a:tcPr/>
                </a:tc>
                <a:tc>
                  <a:txBody>
                    <a:bodyPr/>
                    <a:lstStyle/>
                    <a:p>
                      <a:pPr algn="r"/>
                      <a:r>
                        <a:rPr lang="fr-CA" sz="2400" noProof="0" dirty="0" smtClean="0"/>
                        <a:t>-11</a:t>
                      </a:r>
                      <a:endParaRPr lang="fr-CA" sz="2400" noProof="0" dirty="0"/>
                    </a:p>
                  </a:txBody>
                  <a:tcPr/>
                </a:tc>
              </a:tr>
              <a:tr h="481592">
                <a:tc>
                  <a:txBody>
                    <a:bodyPr/>
                    <a:lstStyle/>
                    <a:p>
                      <a:r>
                        <a:rPr lang="fr-CA" sz="2400" noProof="0" smtClean="0"/>
                        <a:t>Moyenne des congé</a:t>
                      </a:r>
                      <a:endParaRPr lang="fr-CA" sz="2400" noProof="0"/>
                    </a:p>
                  </a:txBody>
                  <a:tcPr/>
                </a:tc>
                <a:tc>
                  <a:txBody>
                    <a:bodyPr/>
                    <a:lstStyle/>
                    <a:p>
                      <a:pPr algn="r"/>
                      <a:r>
                        <a:rPr lang="fr-CA" sz="2400" noProof="0" smtClean="0"/>
                        <a:t>-20</a:t>
                      </a:r>
                      <a:endParaRPr lang="fr-CA" sz="2400" noProof="0"/>
                    </a:p>
                  </a:txBody>
                  <a:tcPr/>
                </a:tc>
              </a:tr>
              <a:tr h="481592">
                <a:tc>
                  <a:txBody>
                    <a:bodyPr/>
                    <a:lstStyle/>
                    <a:p>
                      <a:r>
                        <a:rPr lang="fr-CA" sz="2400" noProof="0" dirty="0" smtClean="0"/>
                        <a:t>Moyenne des congés de maladies</a:t>
                      </a:r>
                      <a:endParaRPr lang="fr-CA" sz="2400" noProof="0" dirty="0"/>
                    </a:p>
                  </a:txBody>
                  <a:tcPr/>
                </a:tc>
                <a:tc>
                  <a:txBody>
                    <a:bodyPr/>
                    <a:lstStyle/>
                    <a:p>
                      <a:pPr algn="r"/>
                      <a:r>
                        <a:rPr lang="fr-CA" sz="2400" noProof="0" smtClean="0"/>
                        <a:t>-11</a:t>
                      </a:r>
                      <a:endParaRPr lang="fr-CA" sz="2400" noProof="0"/>
                    </a:p>
                  </a:txBody>
                  <a:tcPr/>
                </a:tc>
              </a:tr>
              <a:tr h="481592">
                <a:tc>
                  <a:txBody>
                    <a:bodyPr/>
                    <a:lstStyle/>
                    <a:p>
                      <a:r>
                        <a:rPr lang="fr-CA" sz="2400" noProof="0" smtClean="0"/>
                        <a:t>Formation</a:t>
                      </a:r>
                      <a:endParaRPr lang="fr-CA" sz="2400" noProof="0"/>
                    </a:p>
                  </a:txBody>
                  <a:tcPr/>
                </a:tc>
                <a:tc>
                  <a:txBody>
                    <a:bodyPr/>
                    <a:lstStyle/>
                    <a:p>
                      <a:pPr algn="r">
                        <a:buFontTx/>
                        <a:buChar char="-"/>
                      </a:pPr>
                      <a:r>
                        <a:rPr lang="fr-CA" sz="2400" noProof="0" smtClean="0"/>
                        <a:t>6</a:t>
                      </a:r>
                      <a:endParaRPr lang="fr-CA" sz="2400" noProof="0"/>
                    </a:p>
                  </a:txBody>
                  <a:tcPr/>
                </a:tc>
              </a:tr>
              <a:tr h="508667">
                <a:tc>
                  <a:txBody>
                    <a:bodyPr/>
                    <a:lstStyle/>
                    <a:p>
                      <a:r>
                        <a:rPr lang="fr-CA" sz="2400" noProof="0" smtClean="0"/>
                        <a:t>Autre</a:t>
                      </a:r>
                      <a:endParaRPr lang="fr-CA" sz="2400" noProof="0"/>
                    </a:p>
                  </a:txBody>
                  <a:tcPr/>
                </a:tc>
                <a:tc>
                  <a:txBody>
                    <a:bodyPr/>
                    <a:lstStyle/>
                    <a:p>
                      <a:pPr algn="r">
                        <a:buFontTx/>
                        <a:buChar char="-"/>
                      </a:pPr>
                      <a:r>
                        <a:rPr lang="fr-CA" sz="2400" noProof="0" smtClean="0"/>
                        <a:t>6</a:t>
                      </a:r>
                      <a:endParaRPr lang="fr-CA" sz="2400" noProof="0"/>
                    </a:p>
                  </a:txBody>
                  <a:tcPr/>
                </a:tc>
              </a:tr>
              <a:tr h="866865">
                <a:tc>
                  <a:txBody>
                    <a:bodyPr/>
                    <a:lstStyle/>
                    <a:p>
                      <a:pPr algn="r"/>
                      <a:r>
                        <a:rPr lang="fr-CA" sz="2400" b="1" noProof="0" smtClean="0"/>
                        <a:t>Total des jours productifs annuels</a:t>
                      </a:r>
                      <a:endParaRPr lang="fr-CA" sz="2400" b="1" noProof="0"/>
                    </a:p>
                  </a:txBody>
                  <a:tcPr/>
                </a:tc>
                <a:tc>
                  <a:txBody>
                    <a:bodyPr/>
                    <a:lstStyle/>
                    <a:p>
                      <a:pPr algn="r"/>
                      <a:r>
                        <a:rPr lang="fr-CA" sz="2400" b="1" noProof="0" dirty="0" smtClean="0"/>
                        <a:t>207</a:t>
                      </a:r>
                      <a:endParaRPr lang="fr-CA" sz="2400" b="1" noProof="0" dirty="0"/>
                    </a:p>
                  </a:txBody>
                  <a:tcPr/>
                </a:tc>
              </a:tr>
            </a:tbl>
          </a:graphicData>
        </a:graphic>
      </p:graphicFrame>
    </p:spTree>
    <p:extLst>
      <p:ext uri="{BB962C8B-B14F-4D97-AF65-F5344CB8AC3E}">
        <p14:creationId xmlns="" xmlns:p14="http://schemas.microsoft.com/office/powerpoint/2010/main" val="4053329330"/>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CA" smtClean="0"/>
              <a:t>Statistique Canada • Statistics Canada  </a:t>
            </a:r>
            <a:endParaRPr lang="en-CA"/>
          </a:p>
        </p:txBody>
      </p:sp>
      <p:sp>
        <p:nvSpPr>
          <p:cNvPr id="6" name="Slide Number Placeholder 3"/>
          <p:cNvSpPr>
            <a:spLocks noGrp="1"/>
          </p:cNvSpPr>
          <p:nvPr>
            <p:ph type="sldNum" sz="quarter" idx="12"/>
          </p:nvPr>
        </p:nvSpPr>
        <p:spPr/>
        <p:txBody>
          <a:bodyPr/>
          <a:lstStyle/>
          <a:p>
            <a:fld id="{196169BF-457F-844A-BDFE-853D015F43A5}" type="slidenum">
              <a:rPr lang="en-CA"/>
              <a:pPr/>
              <a:t>21</a:t>
            </a:fld>
            <a:endParaRPr lang="en-CA"/>
          </a:p>
        </p:txBody>
      </p:sp>
      <p:sp>
        <p:nvSpPr>
          <p:cNvPr id="229378" name="Rectangle 2"/>
          <p:cNvSpPr>
            <a:spLocks noGrp="1" noChangeArrowheads="1"/>
          </p:cNvSpPr>
          <p:nvPr>
            <p:ph type="title" idx="4294967295"/>
          </p:nvPr>
        </p:nvSpPr>
        <p:spPr bwMode="auto">
          <a:xfrm>
            <a:off x="323528" y="476374"/>
            <a:ext cx="8568952" cy="93640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r>
              <a:rPr lang="fr-CA" sz="2800" b="1" dirty="0" smtClean="0">
                <a:solidFill>
                  <a:schemeClr val="accent6"/>
                </a:solidFill>
                <a:latin typeface="Arial Black" pitchFamily="34" charset="0"/>
              </a:rPr>
              <a:t>Calcul des taux salariaux</a:t>
            </a:r>
            <a:endParaRPr lang="fr-CA" sz="2800" dirty="0">
              <a:solidFill>
                <a:schemeClr val="accent6"/>
              </a:solidFill>
              <a:latin typeface="Arial Black" pitchFamily="34" charset="0"/>
            </a:endParaRPr>
          </a:p>
        </p:txBody>
      </p:sp>
      <p:sp>
        <p:nvSpPr>
          <p:cNvPr id="229379" name="Rectangle 3"/>
          <p:cNvSpPr>
            <a:spLocks noGrp="1" noChangeArrowheads="1"/>
          </p:cNvSpPr>
          <p:nvPr>
            <p:ph type="body" idx="4294967295"/>
          </p:nvPr>
        </p:nvSpPr>
        <p:spPr bwMode="auto">
          <a:xfrm>
            <a:off x="395536" y="1557338"/>
            <a:ext cx="8435975" cy="46085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110000"/>
              </a:lnSpc>
            </a:pPr>
            <a:r>
              <a:rPr lang="fr-CA" sz="2400" dirty="0" smtClean="0"/>
              <a:t>Portrait de la main d’œuvre à une date pré déterminée</a:t>
            </a:r>
          </a:p>
          <a:p>
            <a:pPr>
              <a:lnSpc>
                <a:spcPct val="110000"/>
              </a:lnSpc>
            </a:pPr>
            <a:r>
              <a:rPr lang="fr-CA" sz="2400" dirty="0" smtClean="0"/>
              <a:t>Total des salaires annuelles par type d’employés</a:t>
            </a:r>
          </a:p>
          <a:p>
            <a:pPr>
              <a:lnSpc>
                <a:spcPct val="110000"/>
              </a:lnSpc>
            </a:pPr>
            <a:r>
              <a:rPr lang="fr-CA" sz="2400" dirty="0" smtClean="0"/>
              <a:t>Augmentation salariale prévue ajoutée aux autres facteurs, si nécessaire</a:t>
            </a:r>
          </a:p>
          <a:p>
            <a:pPr>
              <a:lnSpc>
                <a:spcPct val="110000"/>
              </a:lnSpc>
            </a:pPr>
            <a:r>
              <a:rPr lang="fr-CA" sz="2400" dirty="0" smtClean="0"/>
              <a:t>Établissement des salaires moyens: Total des salaires annuelles d’un type d’employé / nombre d’employés de ce type</a:t>
            </a:r>
          </a:p>
          <a:p>
            <a:pPr>
              <a:lnSpc>
                <a:spcPct val="110000"/>
              </a:lnSpc>
            </a:pPr>
            <a:endParaRPr lang="fr-CA" sz="2400" dirty="0" smtClean="0"/>
          </a:p>
          <a:p>
            <a:pPr>
              <a:lnSpc>
                <a:spcPct val="110000"/>
              </a:lnSpc>
            </a:pPr>
            <a:endParaRPr lang="fr-CA" sz="2000" dirty="0" smtClean="0"/>
          </a:p>
          <a:p>
            <a:pPr>
              <a:lnSpc>
                <a:spcPct val="110000"/>
              </a:lnSpc>
            </a:pPr>
            <a:endParaRPr lang="fr-CA" sz="2000" dirty="0"/>
          </a:p>
        </p:txBody>
      </p:sp>
    </p:spTree>
    <p:extLst>
      <p:ext uri="{BB962C8B-B14F-4D97-AF65-F5344CB8AC3E}">
        <p14:creationId xmlns:p14="http://schemas.microsoft.com/office/powerpoint/2010/main" xmlns="" val="4053329330"/>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CA" smtClean="0"/>
              <a:t>Statistique Canada • Statistics Canada  </a:t>
            </a:r>
            <a:endParaRPr lang="en-CA"/>
          </a:p>
        </p:txBody>
      </p:sp>
      <p:sp>
        <p:nvSpPr>
          <p:cNvPr id="6" name="Slide Number Placeholder 3"/>
          <p:cNvSpPr>
            <a:spLocks noGrp="1"/>
          </p:cNvSpPr>
          <p:nvPr>
            <p:ph type="sldNum" sz="quarter" idx="12"/>
          </p:nvPr>
        </p:nvSpPr>
        <p:spPr/>
        <p:txBody>
          <a:bodyPr/>
          <a:lstStyle/>
          <a:p>
            <a:fld id="{196169BF-457F-844A-BDFE-853D015F43A5}" type="slidenum">
              <a:rPr lang="en-CA"/>
              <a:pPr/>
              <a:t>22</a:t>
            </a:fld>
            <a:endParaRPr lang="en-CA"/>
          </a:p>
        </p:txBody>
      </p:sp>
      <p:sp>
        <p:nvSpPr>
          <p:cNvPr id="229378" name="Rectangle 2"/>
          <p:cNvSpPr>
            <a:spLocks noGrp="1" noChangeArrowheads="1"/>
          </p:cNvSpPr>
          <p:nvPr>
            <p:ph type="title" idx="4294967295"/>
          </p:nvPr>
        </p:nvSpPr>
        <p:spPr bwMode="auto">
          <a:xfrm>
            <a:off x="323528" y="476374"/>
            <a:ext cx="8568952" cy="93640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r>
              <a:rPr lang="fr-CA" b="1" dirty="0" smtClean="0">
                <a:solidFill>
                  <a:schemeClr val="accent6"/>
                </a:solidFill>
                <a:latin typeface="Arial Black" pitchFamily="34" charset="0"/>
              </a:rPr>
              <a:t>Unités de ressources</a:t>
            </a:r>
            <a:endParaRPr lang="fr-CA" dirty="0">
              <a:solidFill>
                <a:schemeClr val="accent6"/>
              </a:solidFill>
              <a:latin typeface="Arial Black" pitchFamily="34" charset="0"/>
            </a:endParaRPr>
          </a:p>
        </p:txBody>
      </p:sp>
      <p:sp>
        <p:nvSpPr>
          <p:cNvPr id="229379" name="Rectangle 3"/>
          <p:cNvSpPr>
            <a:spLocks noGrp="1" noChangeArrowheads="1"/>
          </p:cNvSpPr>
          <p:nvPr>
            <p:ph type="body" idx="4294967295"/>
          </p:nvPr>
        </p:nvSpPr>
        <p:spPr bwMode="auto">
          <a:xfrm>
            <a:off x="395536" y="1557338"/>
            <a:ext cx="8435975" cy="46085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110000"/>
              </a:lnSpc>
            </a:pPr>
            <a:r>
              <a:rPr lang="fr-CA" sz="2400" dirty="0" smtClean="0"/>
              <a:t>Facilite la planification et budgétisation en utilisant un taux composé</a:t>
            </a:r>
          </a:p>
          <a:p>
            <a:pPr>
              <a:lnSpc>
                <a:spcPct val="110000"/>
              </a:lnSpc>
            </a:pPr>
            <a:endParaRPr lang="fr-CA" sz="1000" dirty="0" smtClean="0"/>
          </a:p>
          <a:p>
            <a:pPr>
              <a:lnSpc>
                <a:spcPct val="110000"/>
              </a:lnSpc>
            </a:pPr>
            <a:r>
              <a:rPr lang="fr-CA" sz="2400" dirty="0" smtClean="0"/>
              <a:t>Méthode utilisée pour allouer les coûts salariaux </a:t>
            </a:r>
            <a:r>
              <a:rPr lang="fr-CA" sz="2400" u="sng" dirty="0" smtClean="0"/>
              <a:t>et</a:t>
            </a:r>
            <a:r>
              <a:rPr lang="fr-CA" sz="2400" dirty="0" smtClean="0"/>
              <a:t> non salariaux d’un service au projet</a:t>
            </a:r>
          </a:p>
          <a:p>
            <a:pPr>
              <a:lnSpc>
                <a:spcPct val="110000"/>
              </a:lnSpc>
            </a:pPr>
            <a:endParaRPr lang="fr-CA" sz="1000" dirty="0" smtClean="0"/>
          </a:p>
          <a:p>
            <a:pPr>
              <a:lnSpc>
                <a:spcPct val="110000"/>
              </a:lnSpc>
            </a:pPr>
            <a:r>
              <a:rPr lang="fr-CA" sz="2400" dirty="0" smtClean="0"/>
              <a:t>Méthode comptable qui permet d’allouer les coûts variables et fixes (fourniture, formation, frais gestion) d’un service au projet</a:t>
            </a:r>
          </a:p>
          <a:p>
            <a:pPr>
              <a:lnSpc>
                <a:spcPct val="110000"/>
              </a:lnSpc>
            </a:pPr>
            <a:endParaRPr lang="fr-CA" sz="1000" dirty="0" smtClean="0"/>
          </a:p>
          <a:p>
            <a:pPr>
              <a:lnSpc>
                <a:spcPct val="110000"/>
              </a:lnSpc>
            </a:pPr>
            <a:r>
              <a:rPr lang="fr-CA" sz="2400" dirty="0" smtClean="0"/>
              <a:t>Niveau d’exécution détermine la </a:t>
            </a:r>
            <a:r>
              <a:rPr lang="fr-CA" sz="2400" u="sng" dirty="0" smtClean="0"/>
              <a:t>complexité</a:t>
            </a:r>
            <a:r>
              <a:rPr lang="fr-CA" sz="2400" dirty="0" smtClean="0"/>
              <a:t> du traitement et processus comptable</a:t>
            </a:r>
          </a:p>
          <a:p>
            <a:pPr>
              <a:lnSpc>
                <a:spcPct val="110000"/>
              </a:lnSpc>
            </a:pPr>
            <a:endParaRPr lang="fr-CA" sz="1000" dirty="0" smtClean="0"/>
          </a:p>
          <a:p>
            <a:pPr>
              <a:lnSpc>
                <a:spcPct val="110000"/>
              </a:lnSpc>
            </a:pPr>
            <a:endParaRPr lang="fr-CA" sz="2000" dirty="0"/>
          </a:p>
        </p:txBody>
      </p:sp>
    </p:spTree>
    <p:extLst>
      <p:ext uri="{BB962C8B-B14F-4D97-AF65-F5344CB8AC3E}">
        <p14:creationId xmlns:p14="http://schemas.microsoft.com/office/powerpoint/2010/main" xmlns="" val="4053329330"/>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CA" smtClean="0"/>
              <a:t>Statistique Canada • Statistics Canada  </a:t>
            </a:r>
            <a:endParaRPr lang="en-CA"/>
          </a:p>
        </p:txBody>
      </p:sp>
      <p:sp>
        <p:nvSpPr>
          <p:cNvPr id="6" name="Slide Number Placeholder 3"/>
          <p:cNvSpPr>
            <a:spLocks noGrp="1"/>
          </p:cNvSpPr>
          <p:nvPr>
            <p:ph type="sldNum" sz="quarter" idx="12"/>
          </p:nvPr>
        </p:nvSpPr>
        <p:spPr/>
        <p:txBody>
          <a:bodyPr/>
          <a:lstStyle/>
          <a:p>
            <a:fld id="{196169BF-457F-844A-BDFE-853D015F43A5}" type="slidenum">
              <a:rPr lang="en-CA"/>
              <a:pPr/>
              <a:t>23</a:t>
            </a:fld>
            <a:endParaRPr lang="en-CA"/>
          </a:p>
        </p:txBody>
      </p:sp>
      <p:sp>
        <p:nvSpPr>
          <p:cNvPr id="229378" name="Rectangle 2"/>
          <p:cNvSpPr>
            <a:spLocks noGrp="1" noChangeArrowheads="1"/>
          </p:cNvSpPr>
          <p:nvPr>
            <p:ph type="title" idx="4294967295"/>
          </p:nvPr>
        </p:nvSpPr>
        <p:spPr bwMode="auto">
          <a:xfrm>
            <a:off x="323528" y="476374"/>
            <a:ext cx="8568952" cy="93640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r>
              <a:rPr lang="fr-CA" b="1" dirty="0" smtClean="0">
                <a:solidFill>
                  <a:schemeClr val="accent6"/>
                </a:solidFill>
                <a:latin typeface="Arial Black" pitchFamily="34" charset="0"/>
              </a:rPr>
              <a:t>Calcul des taux d’unités de ressources</a:t>
            </a:r>
            <a:endParaRPr lang="fr-CA" dirty="0">
              <a:solidFill>
                <a:schemeClr val="accent6"/>
              </a:solidFill>
              <a:latin typeface="Arial Black" pitchFamily="34" charset="0"/>
            </a:endParaRPr>
          </a:p>
        </p:txBody>
      </p:sp>
      <p:sp>
        <p:nvSpPr>
          <p:cNvPr id="229379" name="Rectangle 3"/>
          <p:cNvSpPr>
            <a:spLocks noGrp="1" noChangeArrowheads="1"/>
          </p:cNvSpPr>
          <p:nvPr>
            <p:ph type="body" idx="4294967295"/>
          </p:nvPr>
        </p:nvSpPr>
        <p:spPr bwMode="auto">
          <a:xfrm>
            <a:off x="395536" y="1557338"/>
            <a:ext cx="8435975" cy="46085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110000"/>
              </a:lnSpc>
            </a:pPr>
            <a:r>
              <a:rPr lang="fr-CA" dirty="0" smtClean="0"/>
              <a:t>Total des charges salariales prévue de la division de service</a:t>
            </a:r>
          </a:p>
          <a:p>
            <a:pPr>
              <a:lnSpc>
                <a:spcPct val="110000"/>
              </a:lnSpc>
            </a:pPr>
            <a:endParaRPr lang="fr-CA" sz="1200" dirty="0" smtClean="0"/>
          </a:p>
          <a:p>
            <a:pPr>
              <a:lnSpc>
                <a:spcPct val="110000"/>
              </a:lnSpc>
            </a:pPr>
            <a:r>
              <a:rPr lang="fr-CA" dirty="0" smtClean="0"/>
              <a:t>Total des charges non salariales prévues</a:t>
            </a:r>
          </a:p>
          <a:p>
            <a:pPr>
              <a:lnSpc>
                <a:spcPct val="110000"/>
              </a:lnSpc>
            </a:pPr>
            <a:endParaRPr lang="fr-CA" sz="1200" dirty="0" smtClean="0"/>
          </a:p>
          <a:p>
            <a:pPr>
              <a:lnSpc>
                <a:spcPct val="110000"/>
              </a:lnSpc>
            </a:pPr>
            <a:r>
              <a:rPr lang="fr-CA" kern="1200" dirty="0" smtClean="0"/>
              <a:t>Divisé par la capacité</a:t>
            </a:r>
          </a:p>
          <a:p>
            <a:pPr lvl="1">
              <a:lnSpc>
                <a:spcPct val="110000"/>
              </a:lnSpc>
            </a:pPr>
            <a:r>
              <a:rPr lang="fr-CA" kern="1200" dirty="0" smtClean="0"/>
              <a:t>Total des employés * jours productifs</a:t>
            </a:r>
            <a:endParaRPr lang="fr-CA" sz="2400" dirty="0" smtClean="0"/>
          </a:p>
          <a:p>
            <a:pPr>
              <a:lnSpc>
                <a:spcPct val="110000"/>
              </a:lnSpc>
            </a:pPr>
            <a:endParaRPr lang="fr-CA" sz="2000" dirty="0" smtClean="0"/>
          </a:p>
          <a:p>
            <a:pPr>
              <a:lnSpc>
                <a:spcPct val="110000"/>
              </a:lnSpc>
            </a:pPr>
            <a:endParaRPr lang="fr-CA" sz="2000" dirty="0"/>
          </a:p>
        </p:txBody>
      </p:sp>
    </p:spTree>
    <p:extLst>
      <p:ext uri="{BB962C8B-B14F-4D97-AF65-F5344CB8AC3E}">
        <p14:creationId xmlns:p14="http://schemas.microsoft.com/office/powerpoint/2010/main" xmlns="" val="4053329330"/>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395536" y="1988840"/>
          <a:ext cx="8352928" cy="3667760"/>
        </p:xfrm>
        <a:graphic>
          <a:graphicData uri="http://schemas.openxmlformats.org/drawingml/2006/table">
            <a:tbl>
              <a:tblPr firstRow="1" bandRow="1">
                <a:tableStyleId>{21E4AEA4-8DFA-4A89-87EB-49C32662AFE0}</a:tableStyleId>
              </a:tblPr>
              <a:tblGrid>
                <a:gridCol w="1872208"/>
                <a:gridCol w="1097722"/>
                <a:gridCol w="1278542"/>
                <a:gridCol w="1368152"/>
                <a:gridCol w="1224136"/>
                <a:gridCol w="1512168"/>
              </a:tblGrid>
              <a:tr h="370840">
                <a:tc>
                  <a:txBody>
                    <a:bodyPr/>
                    <a:lstStyle/>
                    <a:p>
                      <a:pPr algn="ctr"/>
                      <a:r>
                        <a:rPr lang="fr-CA" sz="1800" noProof="0" dirty="0" smtClean="0"/>
                        <a:t>Catégorie</a:t>
                      </a:r>
                      <a:endParaRPr lang="fr-CA" sz="1800" noProof="0" dirty="0"/>
                    </a:p>
                  </a:txBody>
                  <a:tcPr anchor="ctr"/>
                </a:tc>
                <a:tc>
                  <a:txBody>
                    <a:bodyPr/>
                    <a:lstStyle/>
                    <a:p>
                      <a:pPr algn="ctr"/>
                      <a:r>
                        <a:rPr lang="fr-CA" sz="1800" noProof="0" dirty="0" smtClean="0"/>
                        <a:t>CR</a:t>
                      </a:r>
                      <a:endParaRPr lang="fr-CA" sz="1800" noProof="0" dirty="0"/>
                    </a:p>
                  </a:txBody>
                  <a:tcPr anchor="ctr"/>
                </a:tc>
                <a:tc>
                  <a:txBody>
                    <a:bodyPr/>
                    <a:lstStyle/>
                    <a:p>
                      <a:pPr algn="ctr"/>
                      <a:r>
                        <a:rPr lang="fr-CA" sz="1800" noProof="0" dirty="0" smtClean="0"/>
                        <a:t>Projet</a:t>
                      </a:r>
                      <a:endParaRPr lang="fr-CA" sz="1800" noProof="0" dirty="0"/>
                    </a:p>
                  </a:txBody>
                  <a:tcPr anchor="ctr"/>
                </a:tc>
                <a:tc>
                  <a:txBody>
                    <a:bodyPr/>
                    <a:lstStyle/>
                    <a:p>
                      <a:pPr algn="ctr"/>
                      <a:r>
                        <a:rPr lang="fr-CA" sz="1800" noProof="0" dirty="0" smtClean="0"/>
                        <a:t>Taux (jours)</a:t>
                      </a:r>
                      <a:endParaRPr lang="fr-CA" sz="1800" noProof="0" dirty="0"/>
                    </a:p>
                  </a:txBody>
                  <a:tcPr anchor="ctr"/>
                </a:tc>
                <a:tc>
                  <a:txBody>
                    <a:bodyPr/>
                    <a:lstStyle/>
                    <a:p>
                      <a:pPr algn="ctr"/>
                      <a:r>
                        <a:rPr lang="fr-CA" sz="1800" noProof="0" dirty="0" smtClean="0"/>
                        <a:t>Effort (jours)</a:t>
                      </a:r>
                      <a:endParaRPr lang="fr-CA" sz="1800" noProof="0" dirty="0"/>
                    </a:p>
                  </a:txBody>
                  <a:tcPr anchor="ctr"/>
                </a:tc>
                <a:tc>
                  <a:txBody>
                    <a:bodyPr/>
                    <a:lstStyle/>
                    <a:p>
                      <a:pPr algn="ctr"/>
                      <a:r>
                        <a:rPr lang="fr-CA" sz="1800" noProof="0" dirty="0" smtClean="0"/>
                        <a:t>Coût $</a:t>
                      </a:r>
                      <a:endParaRPr lang="fr-CA" sz="1800" noProof="0" dirty="0"/>
                    </a:p>
                  </a:txBody>
                  <a:tcPr anchor="ctr"/>
                </a:tc>
              </a:tr>
              <a:tr h="370840">
                <a:tc>
                  <a:txBody>
                    <a:bodyPr/>
                    <a:lstStyle/>
                    <a:p>
                      <a:r>
                        <a:rPr lang="fr-CA" sz="2000" noProof="0" dirty="0" smtClean="0"/>
                        <a:t>Économiste 1</a:t>
                      </a:r>
                      <a:endParaRPr lang="fr-CA" sz="2000" noProof="0" dirty="0"/>
                    </a:p>
                  </a:txBody>
                  <a:tcPr anchor="ctr"/>
                </a:tc>
                <a:tc>
                  <a:txBody>
                    <a:bodyPr/>
                    <a:lstStyle/>
                    <a:p>
                      <a:r>
                        <a:rPr lang="fr-FR" sz="1800" kern="1200" dirty="0" smtClean="0">
                          <a:solidFill>
                            <a:schemeClr val="dk1"/>
                          </a:solidFill>
                          <a:latin typeface="+mn-lt"/>
                          <a:ea typeface="+mn-ea"/>
                          <a:cs typeface="+mn-cs"/>
                        </a:rPr>
                        <a:t>DSECN</a:t>
                      </a:r>
                      <a:endParaRPr lang="fr-CA" dirty="0"/>
                    </a:p>
                  </a:txBody>
                  <a:tcPr anchor="ctr"/>
                </a:tc>
                <a:tc>
                  <a:txBody>
                    <a:bodyPr/>
                    <a:lstStyle/>
                    <a:p>
                      <a:pPr algn="ctr"/>
                      <a:r>
                        <a:rPr lang="fr-CA" sz="2000" noProof="0" dirty="0" smtClean="0"/>
                        <a:t>ABC</a:t>
                      </a:r>
                      <a:endParaRPr lang="fr-CA" sz="2000" noProof="0" dirty="0"/>
                    </a:p>
                  </a:txBody>
                  <a:tcPr anchor="ctr"/>
                </a:tc>
                <a:tc>
                  <a:txBody>
                    <a:bodyPr/>
                    <a:lstStyle/>
                    <a:p>
                      <a:pPr algn="r"/>
                      <a:r>
                        <a:rPr lang="fr-CA" sz="2000" noProof="0" dirty="0" smtClean="0"/>
                        <a:t>336</a:t>
                      </a:r>
                      <a:endParaRPr lang="fr-CA" sz="2000" noProof="0" dirty="0"/>
                    </a:p>
                  </a:txBody>
                  <a:tcPr anchor="ctr"/>
                </a:tc>
                <a:tc>
                  <a:txBody>
                    <a:bodyPr/>
                    <a:lstStyle/>
                    <a:p>
                      <a:pPr algn="r"/>
                      <a:r>
                        <a:rPr lang="fr-CA" sz="2000" noProof="0" dirty="0" smtClean="0"/>
                        <a:t>55</a:t>
                      </a:r>
                      <a:endParaRPr lang="fr-CA" sz="2000" noProof="0" dirty="0"/>
                    </a:p>
                  </a:txBody>
                  <a:tcPr anchor="ctr"/>
                </a:tc>
                <a:tc>
                  <a:txBody>
                    <a:bodyPr/>
                    <a:lstStyle/>
                    <a:p>
                      <a:pPr algn="r"/>
                      <a:r>
                        <a:rPr lang="fr-CA" sz="2000" noProof="0" dirty="0" smtClean="0"/>
                        <a:t>18,480</a:t>
                      </a:r>
                      <a:endParaRPr lang="fr-CA" sz="2000" noProof="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000" noProof="0" dirty="0" smtClean="0"/>
                        <a:t>Économiste 6</a:t>
                      </a:r>
                    </a:p>
                  </a:txBody>
                  <a:tcPr anchor="ctr"/>
                </a:tc>
                <a:tc>
                  <a:txBody>
                    <a:bodyPr/>
                    <a:lstStyle/>
                    <a:p>
                      <a:r>
                        <a:rPr lang="fr-FR" sz="1800" kern="1200" dirty="0" smtClean="0">
                          <a:solidFill>
                            <a:schemeClr val="dk1"/>
                          </a:solidFill>
                          <a:latin typeface="+mn-lt"/>
                          <a:ea typeface="+mn-ea"/>
                          <a:cs typeface="+mn-cs"/>
                        </a:rPr>
                        <a:t>DSECN</a:t>
                      </a:r>
                      <a:endParaRPr lang="fr-CA" dirty="0"/>
                    </a:p>
                  </a:txBody>
                  <a:tcPr anchor="ctr"/>
                </a:tc>
                <a:tc>
                  <a:txBody>
                    <a:bodyPr/>
                    <a:lstStyle/>
                    <a:p>
                      <a:pPr algn="ctr"/>
                      <a:r>
                        <a:rPr lang="fr-CA" sz="2000" noProof="0" dirty="0" smtClean="0"/>
                        <a:t>ABC</a:t>
                      </a:r>
                      <a:endParaRPr lang="fr-CA" sz="2000" noProof="0" dirty="0"/>
                    </a:p>
                  </a:txBody>
                  <a:tcPr anchor="ctr"/>
                </a:tc>
                <a:tc>
                  <a:txBody>
                    <a:bodyPr/>
                    <a:lstStyle/>
                    <a:p>
                      <a:pPr algn="r"/>
                      <a:r>
                        <a:rPr lang="fr-CA" sz="2000" noProof="0" dirty="0" smtClean="0"/>
                        <a:t>778</a:t>
                      </a:r>
                      <a:endParaRPr lang="fr-CA" sz="2000" noProof="0" dirty="0"/>
                    </a:p>
                  </a:txBody>
                  <a:tcPr anchor="ctr"/>
                </a:tc>
                <a:tc>
                  <a:txBody>
                    <a:bodyPr/>
                    <a:lstStyle/>
                    <a:p>
                      <a:pPr algn="r"/>
                      <a:r>
                        <a:rPr lang="fr-CA" sz="2000" noProof="0" dirty="0" smtClean="0"/>
                        <a:t>35</a:t>
                      </a:r>
                      <a:endParaRPr lang="fr-CA" sz="2000" noProof="0" dirty="0"/>
                    </a:p>
                  </a:txBody>
                  <a:tcPr anchor="ctr"/>
                </a:tc>
                <a:tc>
                  <a:txBody>
                    <a:bodyPr/>
                    <a:lstStyle/>
                    <a:p>
                      <a:pPr algn="r"/>
                      <a:r>
                        <a:rPr lang="fr-CA" sz="2000" noProof="0" dirty="0" smtClean="0"/>
                        <a:t>27,230</a:t>
                      </a:r>
                      <a:endParaRPr lang="fr-CA" sz="2000" noProof="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000" b="0" noProof="0" dirty="0" smtClean="0"/>
                        <a:t>Informaticien 2</a:t>
                      </a:r>
                    </a:p>
                  </a:txBody>
                  <a:tcPr anchor="ctr"/>
                </a:tc>
                <a:tc>
                  <a:txBody>
                    <a:bodyPr/>
                    <a:lstStyle/>
                    <a:p>
                      <a:pPr algn="l"/>
                      <a:r>
                        <a:rPr lang="fr-FR" sz="1800" kern="1200" dirty="0" smtClean="0">
                          <a:solidFill>
                            <a:schemeClr val="dk1"/>
                          </a:solidFill>
                          <a:latin typeface="+mn-lt"/>
                          <a:ea typeface="+mn-ea"/>
                          <a:cs typeface="+mn-cs"/>
                        </a:rPr>
                        <a:t>DMIS</a:t>
                      </a:r>
                      <a:endParaRPr lang="fr-CA" sz="2000" noProof="0" dirty="0"/>
                    </a:p>
                  </a:txBody>
                  <a:tcPr anchor="ctr"/>
                </a:tc>
                <a:tc>
                  <a:txBody>
                    <a:bodyPr/>
                    <a:lstStyle/>
                    <a:p>
                      <a:pPr algn="ctr"/>
                      <a:r>
                        <a:rPr lang="fr-CA" sz="2000" noProof="0" dirty="0" smtClean="0"/>
                        <a:t>ABC</a:t>
                      </a:r>
                      <a:endParaRPr lang="fr-CA" sz="2000" noProof="0" dirty="0"/>
                    </a:p>
                  </a:txBody>
                  <a:tcPr anchor="ctr"/>
                </a:tc>
                <a:tc>
                  <a:txBody>
                    <a:bodyPr/>
                    <a:lstStyle/>
                    <a:p>
                      <a:pPr algn="r"/>
                      <a:r>
                        <a:rPr lang="fr-CA" sz="2000" noProof="0" dirty="0" smtClean="0"/>
                        <a:t>600</a:t>
                      </a:r>
                      <a:endParaRPr lang="fr-CA" sz="2000" noProof="0" dirty="0"/>
                    </a:p>
                  </a:txBody>
                  <a:tcPr anchor="ctr"/>
                </a:tc>
                <a:tc>
                  <a:txBody>
                    <a:bodyPr/>
                    <a:lstStyle/>
                    <a:p>
                      <a:pPr algn="r"/>
                      <a:r>
                        <a:rPr lang="fr-CA" sz="2000" noProof="0" dirty="0" smtClean="0"/>
                        <a:t>35</a:t>
                      </a:r>
                      <a:endParaRPr lang="fr-CA" sz="2000" noProof="0" dirty="0"/>
                    </a:p>
                  </a:txBody>
                  <a:tcPr anchor="ctr"/>
                </a:tc>
                <a:tc>
                  <a:txBody>
                    <a:bodyPr/>
                    <a:lstStyle/>
                    <a:p>
                      <a:pPr algn="r"/>
                      <a:r>
                        <a:rPr lang="fr-CA" sz="2000" b="0" noProof="0" dirty="0" smtClean="0"/>
                        <a:t>21,000</a:t>
                      </a:r>
                      <a:endParaRPr lang="fr-CA" sz="2000" b="0" noProof="0" dirty="0"/>
                    </a:p>
                  </a:txBody>
                  <a:tcPr anchor="ctr"/>
                </a:tc>
              </a:tr>
              <a:tr h="370840">
                <a:tc>
                  <a:txBody>
                    <a:bodyPr/>
                    <a:lstStyle/>
                    <a:p>
                      <a:pPr algn="l"/>
                      <a:r>
                        <a:rPr lang="fr-CA" sz="2000" b="0" baseline="0" noProof="0" dirty="0" smtClean="0"/>
                        <a:t>Collecte</a:t>
                      </a:r>
                      <a:endParaRPr lang="fr-CA" sz="2000" b="0" noProof="0" dirty="0"/>
                    </a:p>
                  </a:txBody>
                  <a:tcPr anchor="ctr"/>
                </a:tc>
                <a:tc>
                  <a:txBody>
                    <a:bodyPr/>
                    <a:lstStyle/>
                    <a:p>
                      <a:pPr algn="l"/>
                      <a:r>
                        <a:rPr lang="fr-CA" sz="2000" noProof="0" dirty="0" smtClean="0"/>
                        <a:t>Région</a:t>
                      </a:r>
                      <a:endParaRPr lang="fr-CA" sz="2000" noProof="0" dirty="0"/>
                    </a:p>
                  </a:txBody>
                  <a:tcPr anchor="ctr"/>
                </a:tc>
                <a:tc>
                  <a:txBody>
                    <a:bodyPr/>
                    <a:lstStyle/>
                    <a:p>
                      <a:pPr algn="ctr"/>
                      <a:r>
                        <a:rPr lang="fr-CA" sz="2000" noProof="0" dirty="0" smtClean="0"/>
                        <a:t>ABC</a:t>
                      </a:r>
                      <a:endParaRPr lang="fr-CA" sz="2000" noProof="0" dirty="0"/>
                    </a:p>
                  </a:txBody>
                  <a:tcPr anchor="ctr"/>
                </a:tc>
                <a:tc>
                  <a:txBody>
                    <a:bodyPr/>
                    <a:lstStyle/>
                    <a:p>
                      <a:pPr algn="r"/>
                      <a:r>
                        <a:rPr lang="fr-CA" sz="2000" noProof="0" dirty="0" smtClean="0"/>
                        <a:t>304</a:t>
                      </a:r>
                      <a:endParaRPr lang="fr-CA" sz="2000" noProof="0" dirty="0"/>
                    </a:p>
                  </a:txBody>
                  <a:tcPr anchor="ctr"/>
                </a:tc>
                <a:tc>
                  <a:txBody>
                    <a:bodyPr/>
                    <a:lstStyle/>
                    <a:p>
                      <a:pPr algn="r"/>
                      <a:r>
                        <a:rPr lang="fr-CA" sz="2000" noProof="0" dirty="0" smtClean="0"/>
                        <a:t>120</a:t>
                      </a:r>
                      <a:endParaRPr lang="fr-CA" sz="2000" noProof="0" dirty="0"/>
                    </a:p>
                  </a:txBody>
                  <a:tcPr anchor="ctr"/>
                </a:tc>
                <a:tc>
                  <a:txBody>
                    <a:bodyPr/>
                    <a:lstStyle/>
                    <a:p>
                      <a:pPr algn="r"/>
                      <a:r>
                        <a:rPr lang="fr-CA" sz="2000" noProof="0" dirty="0" smtClean="0"/>
                        <a:t>36,480</a:t>
                      </a:r>
                      <a:endParaRPr lang="fr-CA" sz="2000" noProof="0" dirty="0"/>
                    </a:p>
                  </a:txBody>
                  <a:tcPr anchor="ctr"/>
                </a:tc>
              </a:tr>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CA" sz="1800" b="1" noProof="0" dirty="0" smtClean="0"/>
                        <a:t>Sous-total</a:t>
                      </a:r>
                    </a:p>
                  </a:txBody>
                  <a:tcPr anchor="ctr"/>
                </a:tc>
                <a:tc>
                  <a:txBody>
                    <a:bodyPr/>
                    <a:lstStyle/>
                    <a:p>
                      <a:pPr algn="r"/>
                      <a:endParaRPr lang="fr-CA" sz="1800" noProof="0" dirty="0"/>
                    </a:p>
                  </a:txBody>
                  <a:tcPr anchor="ctr"/>
                </a:tc>
                <a:tc>
                  <a:txBody>
                    <a:bodyPr/>
                    <a:lstStyle/>
                    <a:p>
                      <a:pPr algn="r"/>
                      <a:endParaRPr lang="fr-CA" sz="1800" noProof="0" dirty="0"/>
                    </a:p>
                  </a:txBody>
                  <a:tcPr anchor="ctr"/>
                </a:tc>
                <a:tc>
                  <a:txBody>
                    <a:bodyPr/>
                    <a:lstStyle/>
                    <a:p>
                      <a:pPr algn="r"/>
                      <a:endParaRPr lang="fr-CA" sz="1800" noProof="0" dirty="0"/>
                    </a:p>
                  </a:txBody>
                  <a:tcPr anchor="ctr"/>
                </a:tc>
                <a:tc>
                  <a:txBody>
                    <a:bodyPr/>
                    <a:lstStyle/>
                    <a:p>
                      <a:pPr algn="r"/>
                      <a:endParaRPr lang="fr-CA" sz="1800" noProof="0" dirty="0"/>
                    </a:p>
                  </a:txBody>
                  <a:tcPr anchor="ctr"/>
                </a:tc>
                <a:tc>
                  <a:txBody>
                    <a:bodyPr/>
                    <a:lstStyle/>
                    <a:p>
                      <a:pPr algn="r"/>
                      <a:r>
                        <a:rPr lang="fr-CA" sz="1800" b="1" noProof="0" dirty="0" smtClean="0"/>
                        <a:t>103,190</a:t>
                      </a:r>
                      <a:endParaRPr lang="fr-CA" sz="1800" b="1" noProof="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000" b="0" noProof="0" smtClean="0"/>
                        <a:t>Non-salaire-Logiciel</a:t>
                      </a:r>
                      <a:endParaRPr lang="fr-CA" sz="2000" b="0" noProof="0" dirty="0" smtClean="0"/>
                    </a:p>
                  </a:txBody>
                  <a:tcPr anchor="ctr"/>
                </a:tc>
                <a:tc>
                  <a:txBody>
                    <a:bodyPr/>
                    <a:lstStyle/>
                    <a:p>
                      <a:pPr algn="l"/>
                      <a:r>
                        <a:rPr lang="fr-FR" sz="2000" kern="1200" dirty="0" smtClean="0">
                          <a:solidFill>
                            <a:schemeClr val="dk1"/>
                          </a:solidFill>
                          <a:latin typeface="+mn-lt"/>
                          <a:ea typeface="+mn-ea"/>
                          <a:cs typeface="+mn-cs"/>
                        </a:rPr>
                        <a:t>DMIS</a:t>
                      </a:r>
                      <a:endParaRPr lang="fr-CA" sz="2000" noProof="0" dirty="0"/>
                    </a:p>
                  </a:txBody>
                  <a:tcPr anchor="ctr"/>
                </a:tc>
                <a:tc>
                  <a:txBody>
                    <a:bodyPr/>
                    <a:lstStyle/>
                    <a:p>
                      <a:pPr algn="ctr"/>
                      <a:r>
                        <a:rPr lang="fr-CA" sz="2000" noProof="0" dirty="0" smtClean="0"/>
                        <a:t>ABC</a:t>
                      </a:r>
                      <a:endParaRPr lang="fr-CA" sz="2000" noProof="0" dirty="0"/>
                    </a:p>
                  </a:txBody>
                  <a:tcPr anchor="ctr"/>
                </a:tc>
                <a:tc>
                  <a:txBody>
                    <a:bodyPr/>
                    <a:lstStyle/>
                    <a:p>
                      <a:pPr algn="r"/>
                      <a:endParaRPr lang="fr-CA" sz="1800" noProof="0" dirty="0"/>
                    </a:p>
                  </a:txBody>
                  <a:tcPr anchor="ctr"/>
                </a:tc>
                <a:tc>
                  <a:txBody>
                    <a:bodyPr/>
                    <a:lstStyle/>
                    <a:p>
                      <a:pPr algn="r"/>
                      <a:endParaRPr lang="fr-CA" sz="1800" noProof="0" dirty="0"/>
                    </a:p>
                  </a:txBody>
                  <a:tcPr anchor="ctr"/>
                </a:tc>
                <a:tc>
                  <a:txBody>
                    <a:bodyPr/>
                    <a:lstStyle/>
                    <a:p>
                      <a:pPr algn="r"/>
                      <a:r>
                        <a:rPr lang="fr-CA" sz="1800" b="0" noProof="0" dirty="0" smtClean="0"/>
                        <a:t>25,000</a:t>
                      </a:r>
                      <a:endParaRPr lang="fr-CA" sz="1800" b="0" noProof="0" dirty="0"/>
                    </a:p>
                  </a:txBody>
                  <a:tcPr anchor="ctr"/>
                </a:tc>
              </a:tr>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CA" sz="1800" b="1" noProof="0" dirty="0" smtClean="0"/>
                        <a:t>Total</a:t>
                      </a:r>
                    </a:p>
                  </a:txBody>
                  <a:tcPr anchor="ctr"/>
                </a:tc>
                <a:tc>
                  <a:txBody>
                    <a:bodyPr/>
                    <a:lstStyle/>
                    <a:p>
                      <a:pPr algn="r"/>
                      <a:endParaRPr lang="fr-CA" sz="1800" noProof="0" dirty="0"/>
                    </a:p>
                  </a:txBody>
                  <a:tcPr anchor="ctr"/>
                </a:tc>
                <a:tc>
                  <a:txBody>
                    <a:bodyPr/>
                    <a:lstStyle/>
                    <a:p>
                      <a:pPr algn="r"/>
                      <a:endParaRPr lang="fr-CA" sz="1800" noProof="0" dirty="0"/>
                    </a:p>
                  </a:txBody>
                  <a:tcPr anchor="ctr"/>
                </a:tc>
                <a:tc>
                  <a:txBody>
                    <a:bodyPr/>
                    <a:lstStyle/>
                    <a:p>
                      <a:pPr algn="r"/>
                      <a:endParaRPr lang="fr-CA" sz="1800" noProof="0" dirty="0"/>
                    </a:p>
                  </a:txBody>
                  <a:tcPr anchor="ctr"/>
                </a:tc>
                <a:tc>
                  <a:txBody>
                    <a:bodyPr/>
                    <a:lstStyle/>
                    <a:p>
                      <a:pPr algn="r"/>
                      <a:endParaRPr lang="fr-CA" sz="1800" noProof="0" dirty="0"/>
                    </a:p>
                  </a:txBody>
                  <a:tcPr anchor="ctr"/>
                </a:tc>
                <a:tc>
                  <a:txBody>
                    <a:bodyPr/>
                    <a:lstStyle/>
                    <a:p>
                      <a:pPr algn="r"/>
                      <a:r>
                        <a:rPr lang="fr-CA" sz="1800" b="1" noProof="0" dirty="0" smtClean="0"/>
                        <a:t>128,190</a:t>
                      </a:r>
                      <a:endParaRPr lang="fr-CA" sz="1800" b="1" noProof="0" dirty="0"/>
                    </a:p>
                  </a:txBody>
                  <a:tcPr anchor="ctr"/>
                </a:tc>
              </a:tr>
            </a:tbl>
          </a:graphicData>
        </a:graphic>
      </p:graphicFrame>
      <p:sp>
        <p:nvSpPr>
          <p:cNvPr id="5" name="Footer Placeholder 4"/>
          <p:cNvSpPr>
            <a:spLocks noGrp="1"/>
          </p:cNvSpPr>
          <p:nvPr>
            <p:ph type="ftr" sz="quarter" idx="11"/>
          </p:nvPr>
        </p:nvSpPr>
        <p:spPr/>
        <p:txBody>
          <a:bodyPr/>
          <a:lstStyle/>
          <a:p>
            <a:pPr>
              <a:defRPr/>
            </a:pPr>
            <a:r>
              <a:rPr lang="en-CA" smtClean="0"/>
              <a:t>Statistique Canada • Statistics Canada  </a:t>
            </a:r>
            <a:endParaRPr lang="en-CA" dirty="0"/>
          </a:p>
        </p:txBody>
      </p:sp>
      <p:sp>
        <p:nvSpPr>
          <p:cNvPr id="6" name="Slide Number Placeholder 5"/>
          <p:cNvSpPr>
            <a:spLocks noGrp="1"/>
          </p:cNvSpPr>
          <p:nvPr>
            <p:ph type="sldNum" sz="quarter" idx="12"/>
          </p:nvPr>
        </p:nvSpPr>
        <p:spPr/>
        <p:txBody>
          <a:bodyPr/>
          <a:lstStyle/>
          <a:p>
            <a:pPr>
              <a:defRPr/>
            </a:pPr>
            <a:fld id="{5D59C1A3-CB84-4BF5-BD56-5A60D0C8AF10}" type="slidenum">
              <a:rPr lang="en-CA" smtClean="0"/>
              <a:pPr>
                <a:defRPr/>
              </a:pPr>
              <a:t>24</a:t>
            </a:fld>
            <a:endParaRPr lang="en-CA" dirty="0"/>
          </a:p>
        </p:txBody>
      </p:sp>
      <p:sp>
        <p:nvSpPr>
          <p:cNvPr id="8" name="Rectangle 2"/>
          <p:cNvSpPr>
            <a:spLocks noGrp="1" noChangeArrowheads="1"/>
          </p:cNvSpPr>
          <p:nvPr>
            <p:ph type="title" idx="4294967295"/>
          </p:nvPr>
        </p:nvSpPr>
        <p:spPr bwMode="auto">
          <a:xfrm>
            <a:off x="395536" y="476672"/>
            <a:ext cx="8568952" cy="93640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fr-CA" sz="2800" b="1" dirty="0" smtClean="0">
                <a:solidFill>
                  <a:schemeClr val="accent6"/>
                </a:solidFill>
                <a:latin typeface="Arial Black" pitchFamily="34" charset="0"/>
              </a:rPr>
              <a:t>Exemple de budgétisation de projet simple</a:t>
            </a:r>
            <a:endParaRPr lang="fr-CA" sz="2800" dirty="0">
              <a:solidFill>
                <a:schemeClr val="accent6"/>
              </a:solidFill>
              <a:latin typeface="Arial Black" pitchFamily="34" charset="0"/>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fr-CA" sz="4400" dirty="0" smtClean="0"/>
              <a:t>Suivi des dépenses</a:t>
            </a:r>
            <a:endParaRPr lang="fr-CA" dirty="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CA" smtClean="0"/>
              <a:t>Statistique Canada • Statistics Canada  </a:t>
            </a:r>
            <a:endParaRPr lang="en-CA"/>
          </a:p>
        </p:txBody>
      </p:sp>
      <p:sp>
        <p:nvSpPr>
          <p:cNvPr id="6" name="Slide Number Placeholder 3"/>
          <p:cNvSpPr>
            <a:spLocks noGrp="1"/>
          </p:cNvSpPr>
          <p:nvPr>
            <p:ph type="sldNum" sz="quarter" idx="12"/>
          </p:nvPr>
        </p:nvSpPr>
        <p:spPr/>
        <p:txBody>
          <a:bodyPr/>
          <a:lstStyle/>
          <a:p>
            <a:fld id="{196169BF-457F-844A-BDFE-853D015F43A5}" type="slidenum">
              <a:rPr lang="en-CA"/>
              <a:pPr/>
              <a:t>26</a:t>
            </a:fld>
            <a:endParaRPr lang="en-CA"/>
          </a:p>
        </p:txBody>
      </p:sp>
      <p:sp>
        <p:nvSpPr>
          <p:cNvPr id="229378" name="Rectangle 2"/>
          <p:cNvSpPr>
            <a:spLocks noGrp="1" noChangeArrowheads="1"/>
          </p:cNvSpPr>
          <p:nvPr>
            <p:ph type="title" idx="4294967295"/>
          </p:nvPr>
        </p:nvSpPr>
        <p:spPr bwMode="auto">
          <a:xfrm>
            <a:off x="323528" y="476374"/>
            <a:ext cx="8568952" cy="93640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r>
              <a:rPr lang="fr-CA" sz="2800" b="1" dirty="0" smtClean="0">
                <a:solidFill>
                  <a:schemeClr val="accent6"/>
                </a:solidFill>
                <a:latin typeface="Arial Black" pitchFamily="34" charset="0"/>
              </a:rPr>
              <a:t>Suivi des budgets et dépenses</a:t>
            </a:r>
            <a:endParaRPr lang="fr-CA" sz="2800" dirty="0">
              <a:solidFill>
                <a:schemeClr val="accent6"/>
              </a:solidFill>
              <a:latin typeface="Arial Black" pitchFamily="34" charset="0"/>
            </a:endParaRPr>
          </a:p>
        </p:txBody>
      </p:sp>
      <p:sp>
        <p:nvSpPr>
          <p:cNvPr id="229379" name="Rectangle 3"/>
          <p:cNvSpPr>
            <a:spLocks noGrp="1" noChangeArrowheads="1"/>
          </p:cNvSpPr>
          <p:nvPr>
            <p:ph type="body" idx="4294967295"/>
          </p:nvPr>
        </p:nvSpPr>
        <p:spPr bwMode="auto">
          <a:xfrm>
            <a:off x="395536" y="1557338"/>
            <a:ext cx="8435975" cy="46085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110000"/>
              </a:lnSpc>
            </a:pPr>
            <a:r>
              <a:rPr lang="fr-CA" dirty="0" smtClean="0"/>
              <a:t>Transferts de budgets sont effectués de façon matricielle, comptabilisé sur les deux axes</a:t>
            </a:r>
          </a:p>
          <a:p>
            <a:pPr>
              <a:lnSpc>
                <a:spcPct val="110000"/>
              </a:lnSpc>
            </a:pPr>
            <a:r>
              <a:rPr lang="fr-CA" dirty="0" smtClean="0"/>
              <a:t>Le système de gestion du temps est utilisé pour allouer les dépenses salariales contre les programmes</a:t>
            </a:r>
          </a:p>
          <a:p>
            <a:pPr>
              <a:lnSpc>
                <a:spcPct val="110000"/>
              </a:lnSpc>
            </a:pPr>
            <a:r>
              <a:rPr lang="fr-CA" dirty="0" smtClean="0"/>
              <a:t>Tous les employé de Statistique Canada codent leurs temps à notre structure de programme de façon régulière, incluant la soumission de demande de congé</a:t>
            </a:r>
          </a:p>
          <a:p>
            <a:pPr>
              <a:lnSpc>
                <a:spcPct val="110000"/>
              </a:lnSpc>
            </a:pPr>
            <a:endParaRPr lang="fr-CA" sz="2000" dirty="0"/>
          </a:p>
        </p:txBody>
      </p:sp>
    </p:spTree>
    <p:extLst>
      <p:ext uri="{BB962C8B-B14F-4D97-AF65-F5344CB8AC3E}">
        <p14:creationId xmlns:p14="http://schemas.microsoft.com/office/powerpoint/2010/main" xmlns="" val="4053329330"/>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CA" smtClean="0"/>
              <a:t>Statistique Canada • Statistics Canada  </a:t>
            </a:r>
            <a:endParaRPr lang="en-CA"/>
          </a:p>
        </p:txBody>
      </p:sp>
      <p:sp>
        <p:nvSpPr>
          <p:cNvPr id="6" name="Slide Number Placeholder 3"/>
          <p:cNvSpPr>
            <a:spLocks noGrp="1"/>
          </p:cNvSpPr>
          <p:nvPr>
            <p:ph type="sldNum" sz="quarter" idx="12"/>
          </p:nvPr>
        </p:nvSpPr>
        <p:spPr/>
        <p:txBody>
          <a:bodyPr/>
          <a:lstStyle/>
          <a:p>
            <a:fld id="{196169BF-457F-844A-BDFE-853D015F43A5}" type="slidenum">
              <a:rPr lang="en-CA"/>
              <a:pPr/>
              <a:t>27</a:t>
            </a:fld>
            <a:endParaRPr lang="en-CA"/>
          </a:p>
        </p:txBody>
      </p:sp>
      <p:sp>
        <p:nvSpPr>
          <p:cNvPr id="229378" name="Rectangle 2"/>
          <p:cNvSpPr>
            <a:spLocks noGrp="1" noChangeArrowheads="1"/>
          </p:cNvSpPr>
          <p:nvPr>
            <p:ph type="title" idx="4294967295"/>
          </p:nvPr>
        </p:nvSpPr>
        <p:spPr bwMode="auto">
          <a:xfrm>
            <a:off x="323528" y="476374"/>
            <a:ext cx="8568952" cy="93640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r>
              <a:rPr lang="fr-CA" sz="2800" b="1" dirty="0" smtClean="0">
                <a:solidFill>
                  <a:schemeClr val="accent6"/>
                </a:solidFill>
                <a:latin typeface="Arial Black" pitchFamily="34" charset="0"/>
              </a:rPr>
              <a:t>Suivi des budgets et dépenses</a:t>
            </a:r>
            <a:endParaRPr lang="fr-CA" sz="2800" dirty="0">
              <a:solidFill>
                <a:schemeClr val="accent6"/>
              </a:solidFill>
              <a:latin typeface="Arial Black" pitchFamily="34" charset="0"/>
            </a:endParaRPr>
          </a:p>
        </p:txBody>
      </p:sp>
      <p:sp>
        <p:nvSpPr>
          <p:cNvPr id="229379" name="Rectangle 3"/>
          <p:cNvSpPr>
            <a:spLocks noGrp="1" noChangeArrowheads="1"/>
          </p:cNvSpPr>
          <p:nvPr>
            <p:ph type="body" idx="4294967295"/>
          </p:nvPr>
        </p:nvSpPr>
        <p:spPr bwMode="auto">
          <a:xfrm>
            <a:off x="395536" y="1557338"/>
            <a:ext cx="8435975" cy="46085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110000"/>
              </a:lnSpc>
            </a:pPr>
            <a:r>
              <a:rPr lang="fr-CA" dirty="0" smtClean="0"/>
              <a:t>Basée sur le </a:t>
            </a:r>
            <a:r>
              <a:rPr lang="fr-CA" u="sng" dirty="0" smtClean="0"/>
              <a:t>profil</a:t>
            </a:r>
            <a:r>
              <a:rPr lang="fr-CA" dirty="0" smtClean="0"/>
              <a:t> de l’employé, la comptabilité analytique est  automatisé</a:t>
            </a:r>
          </a:p>
          <a:p>
            <a:pPr lvl="1">
              <a:lnSpc>
                <a:spcPct val="110000"/>
              </a:lnSpc>
            </a:pPr>
            <a:r>
              <a:rPr lang="fr-CA" sz="1800" dirty="0" smtClean="0"/>
              <a:t>Centre de responsabilité et profil professionnel (groupe et niveau) extrait des bases de donnés de RH</a:t>
            </a:r>
          </a:p>
          <a:p>
            <a:pPr lvl="1">
              <a:lnSpc>
                <a:spcPct val="110000"/>
              </a:lnSpc>
            </a:pPr>
            <a:r>
              <a:rPr lang="fr-CA" sz="1800" dirty="0" smtClean="0"/>
              <a:t>Taux salariaux extrait de la base de donné des finances</a:t>
            </a:r>
          </a:p>
          <a:p>
            <a:pPr lvl="1">
              <a:lnSpc>
                <a:spcPct val="110000"/>
              </a:lnSpc>
            </a:pPr>
            <a:r>
              <a:rPr lang="fr-CA" sz="1800" dirty="0" smtClean="0"/>
              <a:t>Règles d’affaire pour la comptabilité analytique intégrés dans l’outil de reddition de compte (temps de l’employé * taux)</a:t>
            </a:r>
          </a:p>
          <a:p>
            <a:pPr lvl="1">
              <a:lnSpc>
                <a:spcPct val="110000"/>
              </a:lnSpc>
            </a:pPr>
            <a:endParaRPr lang="fr-CA" sz="1600" dirty="0"/>
          </a:p>
        </p:txBody>
      </p:sp>
      <p:graphicFrame>
        <p:nvGraphicFramePr>
          <p:cNvPr id="7" name="Table 6"/>
          <p:cNvGraphicFramePr>
            <a:graphicFrameLocks noGrp="1"/>
          </p:cNvGraphicFramePr>
          <p:nvPr/>
        </p:nvGraphicFramePr>
        <p:xfrm>
          <a:off x="755576" y="4725144"/>
          <a:ext cx="7704858" cy="741680"/>
        </p:xfrm>
        <a:graphic>
          <a:graphicData uri="http://schemas.openxmlformats.org/drawingml/2006/table">
            <a:tbl>
              <a:tblPr firstRow="1" bandRow="1">
                <a:tableStyleId>{21E4AEA4-8DFA-4A89-87EB-49C32662AFE0}</a:tableStyleId>
              </a:tblPr>
              <a:tblGrid>
                <a:gridCol w="1271676"/>
                <a:gridCol w="929712"/>
                <a:gridCol w="1100694"/>
                <a:gridCol w="1100694"/>
                <a:gridCol w="1100694"/>
                <a:gridCol w="1100694"/>
                <a:gridCol w="1100694"/>
              </a:tblGrid>
              <a:tr h="370840">
                <a:tc>
                  <a:txBody>
                    <a:bodyPr/>
                    <a:lstStyle/>
                    <a:p>
                      <a:pPr algn="ctr"/>
                      <a:r>
                        <a:rPr lang="fr-CA" b="0" i="1" dirty="0" smtClean="0"/>
                        <a:t>Employé</a:t>
                      </a:r>
                      <a:endParaRPr lang="fr-CA" b="0" i="1" dirty="0"/>
                    </a:p>
                  </a:txBody>
                  <a:tcPr/>
                </a:tc>
                <a:tc>
                  <a:txBody>
                    <a:bodyPr/>
                    <a:lstStyle/>
                    <a:p>
                      <a:pPr algn="ctr"/>
                      <a:r>
                        <a:rPr lang="fr-CA" b="0" i="1" dirty="0" smtClean="0"/>
                        <a:t>CR</a:t>
                      </a:r>
                      <a:endParaRPr lang="fr-CA" b="0" i="1" dirty="0"/>
                    </a:p>
                  </a:txBody>
                  <a:tcPr/>
                </a:tc>
                <a:tc>
                  <a:txBody>
                    <a:bodyPr/>
                    <a:lstStyle/>
                    <a:p>
                      <a:pPr algn="ctr"/>
                      <a:r>
                        <a:rPr lang="fr-CA" b="0" i="1" dirty="0" smtClean="0"/>
                        <a:t>G&amp;N</a:t>
                      </a:r>
                      <a:endParaRPr lang="fr-CA" b="0" i="1" dirty="0"/>
                    </a:p>
                  </a:txBody>
                  <a:tcPr/>
                </a:tc>
                <a:tc>
                  <a:txBody>
                    <a:bodyPr/>
                    <a:lstStyle/>
                    <a:p>
                      <a:pPr algn="ctr"/>
                      <a:r>
                        <a:rPr lang="fr-CA" b="0" i="1" dirty="0" smtClean="0"/>
                        <a:t>PE</a:t>
                      </a:r>
                      <a:endParaRPr lang="fr-CA" b="0" i="1" dirty="0"/>
                    </a:p>
                  </a:txBody>
                  <a:tcPr/>
                </a:tc>
                <a:tc>
                  <a:txBody>
                    <a:bodyPr/>
                    <a:lstStyle/>
                    <a:p>
                      <a:pPr algn="ctr"/>
                      <a:r>
                        <a:rPr lang="fr-CA" b="0" i="1" dirty="0" smtClean="0"/>
                        <a:t>Taux</a:t>
                      </a:r>
                      <a:endParaRPr lang="fr-CA" b="0" i="1" dirty="0"/>
                    </a:p>
                  </a:txBody>
                  <a:tcPr/>
                </a:tc>
                <a:tc>
                  <a:txBody>
                    <a:bodyPr/>
                    <a:lstStyle/>
                    <a:p>
                      <a:pPr algn="ctr"/>
                      <a:r>
                        <a:rPr lang="fr-CA" b="0" i="1" dirty="0" smtClean="0"/>
                        <a:t>Jours</a:t>
                      </a:r>
                      <a:endParaRPr lang="fr-CA" b="0" i="1" dirty="0"/>
                    </a:p>
                  </a:txBody>
                  <a:tcPr/>
                </a:tc>
                <a:tc>
                  <a:txBody>
                    <a:bodyPr/>
                    <a:lstStyle/>
                    <a:p>
                      <a:pPr algn="ctr"/>
                      <a:r>
                        <a:rPr lang="fr-CA" b="0" i="1" dirty="0" smtClean="0"/>
                        <a:t>$</a:t>
                      </a:r>
                      <a:endParaRPr lang="fr-CA" b="0" i="1" dirty="0"/>
                    </a:p>
                  </a:txBody>
                  <a:tcPr/>
                </a:tc>
              </a:tr>
              <a:tr h="370840">
                <a:tc>
                  <a:txBody>
                    <a:bodyPr/>
                    <a:lstStyle/>
                    <a:p>
                      <a:r>
                        <a:rPr lang="fr-CA" dirty="0" smtClean="0"/>
                        <a:t>M.</a:t>
                      </a:r>
                      <a:r>
                        <a:rPr lang="fr-CA" baseline="0" dirty="0" smtClean="0"/>
                        <a:t> Nicole</a:t>
                      </a:r>
                      <a:endParaRPr lang="fr-CA" dirty="0"/>
                    </a:p>
                  </a:txBody>
                  <a:tcPr/>
                </a:tc>
                <a:tc>
                  <a:txBody>
                    <a:bodyPr/>
                    <a:lstStyle/>
                    <a:p>
                      <a:r>
                        <a:rPr lang="fr-CA" dirty="0" smtClean="0"/>
                        <a:t>54100</a:t>
                      </a:r>
                      <a:endParaRPr lang="fr-CA" dirty="0"/>
                    </a:p>
                  </a:txBody>
                  <a:tcPr/>
                </a:tc>
                <a:tc>
                  <a:txBody>
                    <a:bodyPr/>
                    <a:lstStyle/>
                    <a:p>
                      <a:r>
                        <a:rPr lang="fr-CA" dirty="0" smtClean="0"/>
                        <a:t>EC-2</a:t>
                      </a:r>
                      <a:endParaRPr lang="fr-CA" dirty="0"/>
                    </a:p>
                  </a:txBody>
                  <a:tcPr/>
                </a:tc>
                <a:tc>
                  <a:txBody>
                    <a:bodyPr/>
                    <a:lstStyle/>
                    <a:p>
                      <a:r>
                        <a:rPr lang="fr-CA" dirty="0" smtClean="0"/>
                        <a:t>2056</a:t>
                      </a:r>
                      <a:endParaRPr lang="fr-CA" dirty="0"/>
                    </a:p>
                  </a:txBody>
                  <a:tcPr/>
                </a:tc>
                <a:tc>
                  <a:txBody>
                    <a:bodyPr/>
                    <a:lstStyle/>
                    <a:p>
                      <a:r>
                        <a:rPr lang="fr-CA" dirty="0" smtClean="0"/>
                        <a:t>316.51</a:t>
                      </a:r>
                      <a:endParaRPr lang="fr-CA" dirty="0"/>
                    </a:p>
                  </a:txBody>
                  <a:tcPr/>
                </a:tc>
                <a:tc>
                  <a:txBody>
                    <a:bodyPr/>
                    <a:lstStyle/>
                    <a:p>
                      <a:r>
                        <a:rPr lang="fr-CA" dirty="0" smtClean="0"/>
                        <a:t>214</a:t>
                      </a:r>
                      <a:endParaRPr lang="fr-CA" dirty="0"/>
                    </a:p>
                  </a:txBody>
                  <a:tcPr/>
                </a:tc>
                <a:tc>
                  <a:txBody>
                    <a:bodyPr/>
                    <a:lstStyle/>
                    <a:p>
                      <a:r>
                        <a:rPr lang="fr-CA" dirty="0" smtClean="0"/>
                        <a:t>67,742</a:t>
                      </a:r>
                      <a:endParaRPr lang="fr-CA" dirty="0"/>
                    </a:p>
                  </a:txBody>
                  <a:tcPr/>
                </a:tc>
              </a:tr>
            </a:tbl>
          </a:graphicData>
        </a:graphic>
      </p:graphicFrame>
    </p:spTree>
    <p:extLst>
      <p:ext uri="{BB962C8B-B14F-4D97-AF65-F5344CB8AC3E}">
        <p14:creationId xmlns:p14="http://schemas.microsoft.com/office/powerpoint/2010/main" xmlns="" val="4053329330"/>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CA" smtClean="0"/>
              <a:t>Statistique Canada • Statistics Canada  </a:t>
            </a:r>
            <a:endParaRPr lang="en-CA"/>
          </a:p>
        </p:txBody>
      </p:sp>
      <p:sp>
        <p:nvSpPr>
          <p:cNvPr id="6" name="Slide Number Placeholder 3"/>
          <p:cNvSpPr>
            <a:spLocks noGrp="1"/>
          </p:cNvSpPr>
          <p:nvPr>
            <p:ph type="sldNum" sz="quarter" idx="12"/>
          </p:nvPr>
        </p:nvSpPr>
        <p:spPr/>
        <p:txBody>
          <a:bodyPr/>
          <a:lstStyle/>
          <a:p>
            <a:fld id="{196169BF-457F-844A-BDFE-853D015F43A5}" type="slidenum">
              <a:rPr lang="en-CA"/>
              <a:pPr/>
              <a:t>28</a:t>
            </a:fld>
            <a:endParaRPr lang="en-CA"/>
          </a:p>
        </p:txBody>
      </p:sp>
      <p:sp>
        <p:nvSpPr>
          <p:cNvPr id="229378" name="Rectangle 2"/>
          <p:cNvSpPr>
            <a:spLocks noGrp="1" noChangeArrowheads="1"/>
          </p:cNvSpPr>
          <p:nvPr>
            <p:ph type="title" idx="4294967295"/>
          </p:nvPr>
        </p:nvSpPr>
        <p:spPr bwMode="auto">
          <a:xfrm>
            <a:off x="323528" y="476374"/>
            <a:ext cx="8568952" cy="93640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r>
              <a:rPr lang="fr-CA" b="1" dirty="0" smtClean="0">
                <a:solidFill>
                  <a:schemeClr val="accent6"/>
                </a:solidFill>
                <a:latin typeface="Arial Black" pitchFamily="34" charset="0"/>
              </a:rPr>
              <a:t>Étape de mise en œuvre</a:t>
            </a:r>
            <a:endParaRPr lang="fr-CA" dirty="0">
              <a:solidFill>
                <a:schemeClr val="accent6"/>
              </a:solidFill>
              <a:latin typeface="Arial Black" pitchFamily="34" charset="0"/>
            </a:endParaRPr>
          </a:p>
        </p:txBody>
      </p:sp>
      <p:sp>
        <p:nvSpPr>
          <p:cNvPr id="229379" name="Rectangle 3"/>
          <p:cNvSpPr>
            <a:spLocks noGrp="1" noChangeArrowheads="1"/>
          </p:cNvSpPr>
          <p:nvPr>
            <p:ph type="body" idx="4294967295"/>
          </p:nvPr>
        </p:nvSpPr>
        <p:spPr bwMode="auto">
          <a:xfrm>
            <a:off x="395536" y="1557338"/>
            <a:ext cx="8435975" cy="46085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110000"/>
              </a:lnSpc>
            </a:pPr>
            <a:r>
              <a:rPr lang="fr-CA" sz="2400" dirty="0" smtClean="0"/>
              <a:t>Validation du système financier</a:t>
            </a:r>
          </a:p>
          <a:p>
            <a:pPr>
              <a:lnSpc>
                <a:spcPct val="110000"/>
              </a:lnSpc>
            </a:pPr>
            <a:r>
              <a:rPr lang="fr-CA" sz="2400" dirty="0" smtClean="0"/>
              <a:t>Analyse et choix de la méthode comptable</a:t>
            </a:r>
          </a:p>
          <a:p>
            <a:pPr>
              <a:lnSpc>
                <a:spcPct val="110000"/>
              </a:lnSpc>
            </a:pPr>
            <a:r>
              <a:rPr lang="fr-CA" sz="2400" dirty="0" smtClean="0"/>
              <a:t>Élaboration de la structure matricielle et codage financier (charte de projet, structure fonctionnelle, charte de compte)</a:t>
            </a:r>
          </a:p>
          <a:p>
            <a:pPr>
              <a:lnSpc>
                <a:spcPct val="110000"/>
              </a:lnSpc>
            </a:pPr>
            <a:r>
              <a:rPr lang="fr-CA" sz="2400" dirty="0" smtClean="0"/>
              <a:t>Élaboration des taux salariaux </a:t>
            </a:r>
          </a:p>
          <a:p>
            <a:pPr>
              <a:lnSpc>
                <a:spcPct val="110000"/>
              </a:lnSpc>
            </a:pPr>
            <a:r>
              <a:rPr lang="fr-CA" sz="2400" dirty="0" smtClean="0"/>
              <a:t>Développement du cadre de planification et budgétisation</a:t>
            </a:r>
          </a:p>
          <a:p>
            <a:pPr>
              <a:lnSpc>
                <a:spcPct val="110000"/>
              </a:lnSpc>
            </a:pPr>
            <a:r>
              <a:rPr lang="fr-CA" sz="2400" dirty="0" smtClean="0"/>
              <a:t>Développer stratégie de déploiement et communication</a:t>
            </a:r>
          </a:p>
          <a:p>
            <a:pPr>
              <a:lnSpc>
                <a:spcPct val="110000"/>
              </a:lnSpc>
            </a:pPr>
            <a:endParaRPr lang="fr-CA" sz="2000" dirty="0" smtClean="0"/>
          </a:p>
          <a:p>
            <a:pPr>
              <a:lnSpc>
                <a:spcPct val="110000"/>
              </a:lnSpc>
            </a:pPr>
            <a:endParaRPr lang="fr-CA" sz="2000" dirty="0"/>
          </a:p>
        </p:txBody>
      </p:sp>
    </p:spTree>
    <p:extLst>
      <p:ext uri="{BB962C8B-B14F-4D97-AF65-F5344CB8AC3E}">
        <p14:creationId xmlns:p14="http://schemas.microsoft.com/office/powerpoint/2010/main" xmlns="" val="4053329330"/>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a:spLocks noGrp="1"/>
          </p:cNvSpPr>
          <p:nvPr>
            <p:ph type="ftr" sz="quarter" idx="11"/>
          </p:nvPr>
        </p:nvSpPr>
        <p:spPr>
          <a:noFill/>
        </p:spPr>
        <p:txBody>
          <a:bodyPr/>
          <a:lstStyle/>
          <a:p>
            <a:r>
              <a:rPr lang="fr-CA" smtClean="0"/>
              <a:t>Statistique Canada • Statistics Canada  </a:t>
            </a:r>
          </a:p>
        </p:txBody>
      </p:sp>
      <p:sp>
        <p:nvSpPr>
          <p:cNvPr id="50179" name="Slide Number Placeholder 5"/>
          <p:cNvSpPr>
            <a:spLocks noGrp="1"/>
          </p:cNvSpPr>
          <p:nvPr>
            <p:ph type="sldNum" sz="quarter" idx="12"/>
          </p:nvPr>
        </p:nvSpPr>
        <p:spPr>
          <a:noFill/>
        </p:spPr>
        <p:txBody>
          <a:bodyPr/>
          <a:lstStyle/>
          <a:p>
            <a:fld id="{FA68097C-6147-4BFB-8A76-132B5452E53D}" type="slidenum">
              <a:rPr lang="en-CA" smtClean="0"/>
              <a:pPr/>
              <a:t>29</a:t>
            </a:fld>
            <a:endParaRPr lang="en-CA" smtClean="0"/>
          </a:p>
        </p:txBody>
      </p:sp>
      <p:sp>
        <p:nvSpPr>
          <p:cNvPr id="50180" name="Rectangle 2"/>
          <p:cNvSpPr>
            <a:spLocks noGrp="1" noChangeArrowheads="1"/>
          </p:cNvSpPr>
          <p:nvPr>
            <p:ph type="title"/>
          </p:nvPr>
        </p:nvSpPr>
        <p:spPr bwMode="auto">
          <a:xfrm>
            <a:off x="457200" y="414338"/>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fr-CA" smtClean="0"/>
              <a:t>Gestion financière</a:t>
            </a:r>
          </a:p>
        </p:txBody>
      </p:sp>
      <p:graphicFrame>
        <p:nvGraphicFramePr>
          <p:cNvPr id="6" name="Chart 5"/>
          <p:cNvGraphicFramePr/>
          <p:nvPr/>
        </p:nvGraphicFramePr>
        <p:xfrm>
          <a:off x="1043608" y="1700808"/>
          <a:ext cx="7344816" cy="443289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CA" smtClean="0"/>
              <a:t>Statistique Canada • Statistics Canada  </a:t>
            </a:r>
            <a:endParaRPr lang="en-CA"/>
          </a:p>
        </p:txBody>
      </p:sp>
      <p:sp>
        <p:nvSpPr>
          <p:cNvPr id="6" name="Slide Number Placeholder 3"/>
          <p:cNvSpPr>
            <a:spLocks noGrp="1"/>
          </p:cNvSpPr>
          <p:nvPr>
            <p:ph type="sldNum" sz="quarter" idx="12"/>
          </p:nvPr>
        </p:nvSpPr>
        <p:spPr/>
        <p:txBody>
          <a:bodyPr/>
          <a:lstStyle/>
          <a:p>
            <a:fld id="{196169BF-457F-844A-BDFE-853D015F43A5}" type="slidenum">
              <a:rPr lang="en-CA"/>
              <a:pPr/>
              <a:t>3</a:t>
            </a:fld>
            <a:endParaRPr lang="en-CA"/>
          </a:p>
        </p:txBody>
      </p:sp>
      <p:sp>
        <p:nvSpPr>
          <p:cNvPr id="229378" name="Rectangle 2"/>
          <p:cNvSpPr>
            <a:spLocks noGrp="1" noChangeArrowheads="1"/>
          </p:cNvSpPr>
          <p:nvPr>
            <p:ph type="title" idx="4294967295"/>
          </p:nvPr>
        </p:nvSpPr>
        <p:spPr bwMode="auto">
          <a:xfrm>
            <a:off x="323528" y="476374"/>
            <a:ext cx="8568952" cy="93640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r>
              <a:rPr lang="fr-CA" sz="2800" dirty="0" smtClean="0">
                <a:solidFill>
                  <a:schemeClr val="accent6"/>
                </a:solidFill>
                <a:latin typeface="Arial Black" pitchFamily="34" charset="0"/>
              </a:rPr>
              <a:t>Objectif de la session</a:t>
            </a:r>
            <a:endParaRPr lang="fr-CA" sz="2800" dirty="0">
              <a:solidFill>
                <a:schemeClr val="accent6"/>
              </a:solidFill>
              <a:latin typeface="Arial Black" pitchFamily="34" charset="0"/>
            </a:endParaRPr>
          </a:p>
        </p:txBody>
      </p:sp>
      <p:sp>
        <p:nvSpPr>
          <p:cNvPr id="229379" name="Rectangle 3"/>
          <p:cNvSpPr>
            <a:spLocks noGrp="1" noChangeArrowheads="1"/>
          </p:cNvSpPr>
          <p:nvPr>
            <p:ph type="body" idx="4294967295"/>
          </p:nvPr>
        </p:nvSpPr>
        <p:spPr bwMode="auto">
          <a:xfrm>
            <a:off x="395536" y="1557338"/>
            <a:ext cx="8435975" cy="46085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0"/>
            <a:r>
              <a:rPr lang="fr-FR" dirty="0" smtClean="0"/>
              <a:t>Meilleure maîtrise de l’allocation des ressources de l’année courante et à venir</a:t>
            </a:r>
          </a:p>
          <a:p>
            <a:pPr lvl="0"/>
            <a:r>
              <a:rPr lang="fr-FR" dirty="0" smtClean="0"/>
              <a:t>Expliquer le concept de gestion matricielle</a:t>
            </a:r>
          </a:p>
          <a:p>
            <a:pPr lvl="0"/>
            <a:r>
              <a:rPr lang="fr-FR" dirty="0" smtClean="0"/>
              <a:t>Instaurer la comptabilité analytique comme base pour la planification et la budgétisation </a:t>
            </a:r>
          </a:p>
          <a:p>
            <a:pPr lvl="1"/>
            <a:r>
              <a:rPr lang="fr-FR" sz="1800" dirty="0" smtClean="0"/>
              <a:t>Permet une discipline de planification qui évite la sur-allocation des ressources existantes </a:t>
            </a:r>
          </a:p>
          <a:p>
            <a:pPr lvl="1"/>
            <a:r>
              <a:rPr lang="fr-FR" sz="1800" dirty="0" smtClean="0"/>
              <a:t>Permet de bien aligner les ressources (financière, RH et équipement) aux priorités de l’organisme</a:t>
            </a:r>
          </a:p>
          <a:p>
            <a:pPr lvl="1"/>
            <a:r>
              <a:rPr lang="fr-FR" sz="1800" dirty="0" smtClean="0"/>
              <a:t>Rend transparent les arbitrages dans des situations de déséquilibre entre les demandes et la disponibilité de ressources.</a:t>
            </a:r>
            <a:endParaRPr lang="en-CA" sz="1800" dirty="0" smtClean="0"/>
          </a:p>
          <a:p>
            <a:pPr lvl="0"/>
            <a:endParaRPr lang="en-CA" sz="2000" dirty="0"/>
          </a:p>
        </p:txBody>
      </p:sp>
    </p:spTree>
    <p:extLst>
      <p:ext uri="{BB962C8B-B14F-4D97-AF65-F5344CB8AC3E}">
        <p14:creationId xmlns:p14="http://schemas.microsoft.com/office/powerpoint/2010/main" xmlns="" val="405332933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r>
              <a:rPr lang="en-CA" smtClean="0"/>
              <a:t>Statistique Canada • Statistics Canada  </a:t>
            </a:r>
            <a:endParaRPr lang="en-CA"/>
          </a:p>
        </p:txBody>
      </p:sp>
      <p:sp>
        <p:nvSpPr>
          <p:cNvPr id="10" name="Slide Number Placeholder 5"/>
          <p:cNvSpPr>
            <a:spLocks noGrp="1"/>
          </p:cNvSpPr>
          <p:nvPr>
            <p:ph type="sldNum" sz="quarter" idx="12"/>
          </p:nvPr>
        </p:nvSpPr>
        <p:spPr/>
        <p:txBody>
          <a:bodyPr/>
          <a:lstStyle/>
          <a:p>
            <a:fld id="{73FA13B4-D74D-7F44-8742-C8DC93BBB5FD}" type="slidenum">
              <a:rPr lang="en-CA"/>
              <a:pPr/>
              <a:t>4</a:t>
            </a:fld>
            <a:endParaRPr lang="en-CA"/>
          </a:p>
        </p:txBody>
      </p:sp>
      <p:sp>
        <p:nvSpPr>
          <p:cNvPr id="310276" name="Rectangle 4"/>
          <p:cNvSpPr>
            <a:spLocks noChangeArrowheads="1"/>
          </p:cNvSpPr>
          <p:nvPr/>
        </p:nvSpPr>
        <p:spPr bwMode="auto">
          <a:xfrm>
            <a:off x="251521" y="476672"/>
            <a:ext cx="8208268" cy="9361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spcBef>
                <a:spcPct val="0"/>
              </a:spcBef>
              <a:buClrTx/>
              <a:buFontTx/>
              <a:buNone/>
            </a:pPr>
            <a:r>
              <a:rPr lang="fr-CA" sz="2800" u="none" smtClean="0">
                <a:solidFill>
                  <a:schemeClr val="accent6"/>
                </a:solidFill>
                <a:latin typeface="Arial Black" charset="0"/>
              </a:rPr>
              <a:t>Cycle de la gestion financière</a:t>
            </a:r>
            <a:endParaRPr lang="fr-CA" sz="2800" u="none">
              <a:solidFill>
                <a:schemeClr val="accent6"/>
              </a:solidFill>
              <a:latin typeface="Arial Black" charset="0"/>
            </a:endParaRPr>
          </a:p>
        </p:txBody>
      </p:sp>
      <p:sp>
        <p:nvSpPr>
          <p:cNvPr id="310277" name="Oval 5"/>
          <p:cNvSpPr>
            <a:spLocks noChangeArrowheads="1"/>
          </p:cNvSpPr>
          <p:nvPr/>
        </p:nvSpPr>
        <p:spPr bwMode="auto">
          <a:xfrm>
            <a:off x="468313" y="2276475"/>
            <a:ext cx="3240087" cy="3313113"/>
          </a:xfrm>
          <a:prstGeom prst="ellipse">
            <a:avLst/>
          </a:prstGeom>
          <a:solidFill>
            <a:srgbClr val="FA4324">
              <a:alpha val="53000"/>
            </a:srgbClr>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spcBef>
                <a:spcPct val="0"/>
              </a:spcBef>
              <a:buClrTx/>
              <a:buFontTx/>
              <a:buNone/>
            </a:pPr>
            <a:r>
              <a:rPr lang="en-CA" sz="2000" b="1" dirty="0" err="1" smtClean="0"/>
              <a:t>Reddition</a:t>
            </a:r>
            <a:endParaRPr lang="en-CA" sz="2000" b="1" dirty="0" smtClean="0"/>
          </a:p>
          <a:p>
            <a:pPr algn="ctr">
              <a:spcBef>
                <a:spcPct val="0"/>
              </a:spcBef>
              <a:buClrTx/>
              <a:buFontTx/>
              <a:buNone/>
            </a:pPr>
            <a:r>
              <a:rPr lang="en-CA" sz="2000" b="1" dirty="0" smtClean="0"/>
              <a:t>de </a:t>
            </a:r>
            <a:r>
              <a:rPr lang="en-CA" sz="2000" b="1" dirty="0" err="1" smtClean="0"/>
              <a:t>compte</a:t>
            </a:r>
            <a:endParaRPr lang="en-CA" sz="2000" b="1" dirty="0" smtClean="0"/>
          </a:p>
          <a:p>
            <a:pPr algn="ctr">
              <a:spcBef>
                <a:spcPct val="0"/>
              </a:spcBef>
              <a:buClrTx/>
              <a:buFontTx/>
              <a:buNone/>
            </a:pPr>
            <a:r>
              <a:rPr lang="en-CA" sz="2000" b="1" dirty="0" err="1" smtClean="0"/>
              <a:t>sur</a:t>
            </a:r>
            <a:r>
              <a:rPr lang="en-CA" sz="2000" b="1" dirty="0" smtClean="0"/>
              <a:t> la </a:t>
            </a:r>
          </a:p>
          <a:p>
            <a:pPr algn="ctr">
              <a:spcBef>
                <a:spcPct val="0"/>
              </a:spcBef>
              <a:buClrTx/>
              <a:buFontTx/>
              <a:buNone/>
            </a:pPr>
            <a:r>
              <a:rPr lang="en-CA" sz="2000" b="1" dirty="0" smtClean="0"/>
              <a:t>performance</a:t>
            </a:r>
          </a:p>
          <a:p>
            <a:pPr algn="ctr">
              <a:spcBef>
                <a:spcPct val="0"/>
              </a:spcBef>
              <a:buClrTx/>
              <a:buFontTx/>
              <a:buNone/>
            </a:pPr>
            <a:endParaRPr lang="en-CA" u="none" dirty="0" smtClean="0"/>
          </a:p>
          <a:p>
            <a:pPr algn="ctr">
              <a:spcBef>
                <a:spcPct val="0"/>
              </a:spcBef>
              <a:buClrTx/>
              <a:buFontTx/>
              <a:buNone/>
            </a:pPr>
            <a:endParaRPr lang="en-CA" u="none" dirty="0" smtClean="0"/>
          </a:p>
          <a:p>
            <a:pPr algn="ctr">
              <a:spcBef>
                <a:spcPct val="0"/>
              </a:spcBef>
              <a:buClrTx/>
              <a:buFontTx/>
              <a:buNone/>
            </a:pPr>
            <a:endParaRPr lang="en-CA" u="none" dirty="0" smtClean="0"/>
          </a:p>
          <a:p>
            <a:pPr algn="ctr">
              <a:spcBef>
                <a:spcPct val="0"/>
              </a:spcBef>
              <a:buClrTx/>
              <a:buFontTx/>
              <a:buNone/>
            </a:pPr>
            <a:r>
              <a:rPr lang="en-CA" b="1" u="none" dirty="0" smtClean="0">
                <a:solidFill>
                  <a:schemeClr val="accent2"/>
                </a:solidFill>
              </a:rPr>
              <a:t>Passé</a:t>
            </a:r>
            <a:endParaRPr lang="en-CA" b="1" u="none" dirty="0">
              <a:solidFill>
                <a:schemeClr val="accent2"/>
              </a:solidFill>
            </a:endParaRPr>
          </a:p>
        </p:txBody>
      </p:sp>
      <p:sp>
        <p:nvSpPr>
          <p:cNvPr id="310278" name="Oval 6"/>
          <p:cNvSpPr>
            <a:spLocks noChangeArrowheads="1"/>
          </p:cNvSpPr>
          <p:nvPr/>
        </p:nvSpPr>
        <p:spPr bwMode="auto">
          <a:xfrm>
            <a:off x="2843213" y="2205038"/>
            <a:ext cx="3240087" cy="3313112"/>
          </a:xfrm>
          <a:prstGeom prst="ellipse">
            <a:avLst/>
          </a:prstGeom>
          <a:solidFill>
            <a:srgbClr val="176AFF">
              <a:alpha val="53000"/>
            </a:srgbClr>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spcBef>
                <a:spcPct val="0"/>
              </a:spcBef>
              <a:buClrTx/>
              <a:buFontTx/>
              <a:buNone/>
            </a:pPr>
            <a:r>
              <a:rPr lang="fr-CA" sz="2000" b="1" smtClean="0"/>
              <a:t>Gestion </a:t>
            </a:r>
          </a:p>
          <a:p>
            <a:pPr algn="ctr">
              <a:spcBef>
                <a:spcPct val="0"/>
              </a:spcBef>
              <a:buClrTx/>
              <a:buFontTx/>
              <a:buNone/>
            </a:pPr>
            <a:r>
              <a:rPr lang="fr-CA" sz="2000" b="1" smtClean="0"/>
              <a:t>optimal </a:t>
            </a:r>
          </a:p>
          <a:p>
            <a:pPr algn="ctr">
              <a:spcBef>
                <a:spcPct val="0"/>
              </a:spcBef>
              <a:buClrTx/>
              <a:buFontTx/>
              <a:buNone/>
            </a:pPr>
            <a:r>
              <a:rPr lang="fr-CA" sz="2000" b="1" smtClean="0"/>
              <a:t>des </a:t>
            </a:r>
          </a:p>
          <a:p>
            <a:pPr algn="ctr">
              <a:spcBef>
                <a:spcPct val="0"/>
              </a:spcBef>
              <a:buClrTx/>
              <a:buFontTx/>
              <a:buNone/>
            </a:pPr>
            <a:r>
              <a:rPr lang="fr-CA" sz="2000" b="1" smtClean="0"/>
              <a:t>ressources </a:t>
            </a:r>
          </a:p>
          <a:p>
            <a:pPr algn="ctr">
              <a:spcBef>
                <a:spcPct val="0"/>
              </a:spcBef>
              <a:buClrTx/>
              <a:buFontTx/>
              <a:buNone/>
            </a:pPr>
            <a:r>
              <a:rPr lang="fr-CA" sz="2000" b="1" smtClean="0"/>
              <a:t>allouées</a:t>
            </a:r>
          </a:p>
          <a:p>
            <a:pPr algn="ctr">
              <a:spcBef>
                <a:spcPct val="0"/>
              </a:spcBef>
              <a:buClrTx/>
              <a:buFontTx/>
              <a:buNone/>
            </a:pPr>
            <a:endParaRPr lang="fr-CA" b="1" smtClean="0"/>
          </a:p>
          <a:p>
            <a:pPr algn="ctr">
              <a:spcBef>
                <a:spcPct val="0"/>
              </a:spcBef>
              <a:buClrTx/>
              <a:buFontTx/>
              <a:buNone/>
            </a:pPr>
            <a:r>
              <a:rPr lang="fr-CA" b="1" u="none" smtClean="0">
                <a:solidFill>
                  <a:schemeClr val="accent2"/>
                </a:solidFill>
              </a:rPr>
              <a:t>Présent</a:t>
            </a:r>
            <a:endParaRPr lang="fr-CA" b="1" u="none">
              <a:solidFill>
                <a:schemeClr val="accent2"/>
              </a:solidFill>
            </a:endParaRPr>
          </a:p>
        </p:txBody>
      </p:sp>
      <p:sp>
        <p:nvSpPr>
          <p:cNvPr id="310279" name="Oval 7"/>
          <p:cNvSpPr>
            <a:spLocks noChangeArrowheads="1"/>
          </p:cNvSpPr>
          <p:nvPr/>
        </p:nvSpPr>
        <p:spPr bwMode="auto">
          <a:xfrm>
            <a:off x="5148263" y="2349500"/>
            <a:ext cx="3240087" cy="3240088"/>
          </a:xfrm>
          <a:prstGeom prst="ellipse">
            <a:avLst/>
          </a:prstGeom>
          <a:solidFill>
            <a:srgbClr val="39FC12">
              <a:alpha val="53000"/>
            </a:srgbClr>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spcBef>
                <a:spcPct val="0"/>
              </a:spcBef>
              <a:buClrTx/>
              <a:buFontTx/>
              <a:buNone/>
            </a:pPr>
            <a:endParaRPr lang="en-CA" sz="2000" b="1" dirty="0" smtClean="0"/>
          </a:p>
          <a:p>
            <a:pPr algn="ctr">
              <a:spcBef>
                <a:spcPct val="0"/>
              </a:spcBef>
              <a:buClrTx/>
              <a:buFontTx/>
              <a:buNone/>
            </a:pPr>
            <a:r>
              <a:rPr lang="en-CA" sz="2000" b="1" dirty="0" err="1" smtClean="0"/>
              <a:t>Planification</a:t>
            </a:r>
            <a:endParaRPr lang="en-CA" sz="2000" b="1" dirty="0" smtClean="0"/>
          </a:p>
          <a:p>
            <a:pPr algn="ctr">
              <a:spcBef>
                <a:spcPct val="0"/>
              </a:spcBef>
              <a:buClrTx/>
              <a:buFontTx/>
              <a:buNone/>
            </a:pPr>
            <a:endParaRPr lang="en-CA" sz="1800" b="1" dirty="0" smtClean="0"/>
          </a:p>
          <a:p>
            <a:pPr algn="ctr">
              <a:spcBef>
                <a:spcPct val="0"/>
              </a:spcBef>
              <a:buClrTx/>
              <a:buFontTx/>
              <a:buNone/>
            </a:pPr>
            <a:endParaRPr lang="en-CA" sz="1800" b="1" dirty="0" smtClean="0"/>
          </a:p>
          <a:p>
            <a:pPr algn="ctr">
              <a:spcBef>
                <a:spcPct val="0"/>
              </a:spcBef>
              <a:buClrTx/>
              <a:buFontTx/>
              <a:buNone/>
            </a:pPr>
            <a:endParaRPr lang="en-CA" sz="1800" b="1" dirty="0" smtClean="0"/>
          </a:p>
          <a:p>
            <a:pPr algn="ctr">
              <a:spcBef>
                <a:spcPct val="0"/>
              </a:spcBef>
              <a:buClrTx/>
              <a:buFontTx/>
              <a:buNone/>
            </a:pPr>
            <a:endParaRPr lang="en-CA" sz="1800" b="1" dirty="0" smtClean="0"/>
          </a:p>
          <a:p>
            <a:pPr algn="ctr">
              <a:spcBef>
                <a:spcPct val="0"/>
              </a:spcBef>
              <a:buClrTx/>
              <a:buFontTx/>
              <a:buNone/>
            </a:pPr>
            <a:r>
              <a:rPr lang="en-CA" b="1" u="none" dirty="0" smtClean="0">
                <a:solidFill>
                  <a:schemeClr val="accent2"/>
                </a:solidFill>
              </a:rPr>
              <a:t>Future</a:t>
            </a:r>
            <a:endParaRPr lang="en-CA" b="1" u="none" dirty="0">
              <a:solidFill>
                <a:schemeClr val="accent2"/>
              </a:solidFill>
            </a:endParaRPr>
          </a:p>
          <a:p>
            <a:pPr algn="ctr">
              <a:spcBef>
                <a:spcPct val="0"/>
              </a:spcBef>
              <a:buClrTx/>
              <a:buFontTx/>
              <a:buNone/>
            </a:pPr>
            <a:endParaRPr lang="en-CA" u="none" dirty="0"/>
          </a:p>
        </p:txBody>
      </p:sp>
      <p:sp>
        <p:nvSpPr>
          <p:cNvPr id="310283" name="AutoShape 11"/>
          <p:cNvSpPr>
            <a:spLocks noChangeArrowheads="1"/>
          </p:cNvSpPr>
          <p:nvPr/>
        </p:nvSpPr>
        <p:spPr bwMode="auto">
          <a:xfrm rot="10800000">
            <a:off x="971550" y="5661025"/>
            <a:ext cx="6194425" cy="720725"/>
          </a:xfrm>
          <a:prstGeom prst="curvedDownArrow">
            <a:avLst>
              <a:gd name="adj1" fmla="val 84992"/>
              <a:gd name="adj2" fmla="val 240970"/>
              <a:gd name="adj3" fmla="val 49560"/>
            </a:avLst>
          </a:prstGeom>
          <a:solidFill>
            <a:srgbClr val="A3F5FB"/>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a:p>
        </p:txBody>
      </p:sp>
    </p:spTree>
    <p:extLst>
      <p:ext uri="{BB962C8B-B14F-4D97-AF65-F5344CB8AC3E}">
        <p14:creationId xmlns="" xmlns:p14="http://schemas.microsoft.com/office/powerpoint/2010/main" val="292919533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p>
            <a:r>
              <a:rPr lang="en-CA" smtClean="0"/>
              <a:t>Statistique Canada • Statistics Canada  </a:t>
            </a:r>
          </a:p>
        </p:txBody>
      </p:sp>
      <p:sp>
        <p:nvSpPr>
          <p:cNvPr id="15363" name="Rectangle 3"/>
          <p:cNvSpPr>
            <a:spLocks noGrp="1" noChangeArrowheads="1"/>
          </p:cNvSpPr>
          <p:nvPr>
            <p:ph type="body" idx="1"/>
          </p:nvPr>
        </p:nvSpPr>
        <p:spPr bwMode="auto">
          <a:xfrm>
            <a:off x="467544" y="1484784"/>
            <a:ext cx="8208912" cy="374441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fr-CA" sz="1800" dirty="0" smtClean="0"/>
              <a:t>Principes clés:</a:t>
            </a:r>
          </a:p>
          <a:p>
            <a:pPr lvl="1" eaLnBrk="1" hangingPunct="1"/>
            <a:r>
              <a:rPr lang="fr-CA" sz="1600" dirty="0" smtClean="0"/>
              <a:t>Transparence et divulgation publique</a:t>
            </a:r>
          </a:p>
          <a:p>
            <a:pPr lvl="1" eaLnBrk="1" hangingPunct="1"/>
            <a:r>
              <a:rPr lang="fr-CA" sz="1600" dirty="0" smtClean="0"/>
              <a:t>Séparation des fonctions</a:t>
            </a:r>
          </a:p>
          <a:p>
            <a:pPr lvl="1" eaLnBrk="1" hangingPunct="1"/>
            <a:r>
              <a:rPr lang="fr-CA" sz="1600" dirty="0" smtClean="0"/>
              <a:t>Surveillance des opérations à risque élevé et l'assurance de la qualité</a:t>
            </a:r>
          </a:p>
          <a:p>
            <a:pPr lvl="1" eaLnBrk="1" hangingPunct="1"/>
            <a:r>
              <a:rPr lang="fr-CA" sz="1600" dirty="0" smtClean="0"/>
              <a:t>Fonctions de vérification et d'évaluation indépendants</a:t>
            </a:r>
          </a:p>
          <a:p>
            <a:pPr eaLnBrk="1" hangingPunct="1"/>
            <a:r>
              <a:rPr lang="fr-CA" sz="1800" dirty="0" smtClean="0"/>
              <a:t>Pratiques clés :</a:t>
            </a:r>
          </a:p>
          <a:p>
            <a:pPr lvl="1" eaLnBrk="1" hangingPunct="1"/>
            <a:r>
              <a:rPr lang="fr-CA" sz="1600" dirty="0" smtClean="0"/>
              <a:t>Délégation des pouvoirs de signature en matière financière et de la séparation des pouvoirs d'autorisation et de paiement</a:t>
            </a:r>
          </a:p>
          <a:p>
            <a:pPr lvl="1" eaLnBrk="1" hangingPunct="1"/>
            <a:r>
              <a:rPr lang="fr-CA" sz="1600" dirty="0" smtClean="0"/>
              <a:t>Rapports en temps opportun à l'aide de gabarit standard et la prévision mensuelle de dépenses programme et fonctionnelles</a:t>
            </a:r>
          </a:p>
          <a:p>
            <a:pPr lvl="1" eaLnBrk="1" hangingPunct="1"/>
            <a:r>
              <a:rPr lang="fr-CA" sz="1600" dirty="0" smtClean="0"/>
              <a:t>Rapport mensuel détaillé et analyse des principaux indicateurs de rendement présentés au dirigeant principal des finances, sommaire présenté au Statisticien en chef et comité de gestion</a:t>
            </a:r>
          </a:p>
          <a:p>
            <a:pPr lvl="1" eaLnBrk="1" hangingPunct="1"/>
            <a:r>
              <a:rPr lang="fr-CA" sz="1600" dirty="0" smtClean="0"/>
              <a:t>Projections pluriannuelle à l'appui du processus de planification à long terme</a:t>
            </a:r>
          </a:p>
          <a:p>
            <a:pPr eaLnBrk="1" hangingPunct="1"/>
            <a:endParaRPr lang="fr-CA" sz="1800" dirty="0" smtClean="0"/>
          </a:p>
        </p:txBody>
      </p:sp>
      <p:sp>
        <p:nvSpPr>
          <p:cNvPr id="15364" name="Rectangle 4"/>
          <p:cNvSpPr>
            <a:spLocks noChangeArrowheads="1"/>
          </p:cNvSpPr>
          <p:nvPr/>
        </p:nvSpPr>
        <p:spPr bwMode="auto">
          <a:xfrm>
            <a:off x="395536" y="476672"/>
            <a:ext cx="8301608" cy="936104"/>
          </a:xfrm>
          <a:prstGeom prst="rect">
            <a:avLst/>
          </a:prstGeom>
          <a:noFill/>
          <a:ln w="9525">
            <a:noFill/>
            <a:miter lim="800000"/>
            <a:headEnd/>
            <a:tailEnd/>
          </a:ln>
        </p:spPr>
        <p:txBody>
          <a:bodyPr/>
          <a:lstStyle/>
          <a:p>
            <a:pPr>
              <a:spcBef>
                <a:spcPct val="0"/>
              </a:spcBef>
              <a:buClrTx/>
              <a:buFontTx/>
              <a:buNone/>
            </a:pPr>
            <a:r>
              <a:rPr lang="fr-CA" sz="2800" b="1" u="none" dirty="0" smtClean="0">
                <a:solidFill>
                  <a:schemeClr val="accent6"/>
                </a:solidFill>
                <a:latin typeface="Arial Black" pitchFamily="34" charset="0"/>
              </a:rPr>
              <a:t>Principes et pratiques pour le contrôle des fonds</a:t>
            </a:r>
            <a:endParaRPr lang="fr-CA" sz="2800" b="1" u="none" dirty="0">
              <a:solidFill>
                <a:schemeClr val="accent6"/>
              </a:solidFill>
              <a:latin typeface="Arial Black" pitchFamily="34" charset="0"/>
            </a:endParaRPr>
          </a:p>
        </p:txBody>
      </p:sp>
      <p:sp>
        <p:nvSpPr>
          <p:cNvPr id="10" name="Footer Placeholder 4"/>
          <p:cNvSpPr txBox="1">
            <a:spLocks/>
          </p:cNvSpPr>
          <p:nvPr/>
        </p:nvSpPr>
        <p:spPr bwMode="auto">
          <a:xfrm>
            <a:off x="2843213" y="63881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CA"/>
            </a:defPPr>
            <a:lvl1pPr algn="ctr" rtl="0" fontAlgn="base">
              <a:spcBef>
                <a:spcPct val="0"/>
              </a:spcBef>
              <a:spcAft>
                <a:spcPct val="0"/>
              </a:spcAft>
              <a:buClrTx/>
              <a:buFontTx/>
              <a:buNone/>
              <a:defRPr sz="1200" u="none" kern="1200">
                <a:solidFill>
                  <a:schemeClr val="tx1"/>
                </a:solidFill>
                <a:latin typeface="Arial" charset="0"/>
                <a:ea typeface="+mn-ea"/>
                <a:cs typeface="+mn-cs"/>
              </a:defRPr>
            </a:lvl1pPr>
            <a:lvl2pPr marL="457200" algn="l" rtl="0" fontAlgn="base">
              <a:spcBef>
                <a:spcPct val="20000"/>
              </a:spcBef>
              <a:spcAft>
                <a:spcPct val="0"/>
              </a:spcAft>
              <a:buClr>
                <a:schemeClr val="accent2"/>
              </a:buClr>
              <a:buFont typeface="Wingdings" pitchFamily="2" charset="2"/>
              <a:buChar char="§"/>
              <a:defRPr sz="2400" u="sng" kern="1200">
                <a:solidFill>
                  <a:schemeClr val="tx1"/>
                </a:solidFill>
                <a:latin typeface="Arial" charset="0"/>
                <a:ea typeface="+mn-ea"/>
                <a:cs typeface="+mn-cs"/>
              </a:defRPr>
            </a:lvl2pPr>
            <a:lvl3pPr marL="914400" algn="l" rtl="0" fontAlgn="base">
              <a:spcBef>
                <a:spcPct val="20000"/>
              </a:spcBef>
              <a:spcAft>
                <a:spcPct val="0"/>
              </a:spcAft>
              <a:buClr>
                <a:schemeClr val="accent2"/>
              </a:buClr>
              <a:buFont typeface="Wingdings" pitchFamily="2" charset="2"/>
              <a:buChar char="§"/>
              <a:defRPr sz="2400" u="sng" kern="1200">
                <a:solidFill>
                  <a:schemeClr val="tx1"/>
                </a:solidFill>
                <a:latin typeface="Arial" charset="0"/>
                <a:ea typeface="+mn-ea"/>
                <a:cs typeface="+mn-cs"/>
              </a:defRPr>
            </a:lvl3pPr>
            <a:lvl4pPr marL="1371600" algn="l" rtl="0" fontAlgn="base">
              <a:spcBef>
                <a:spcPct val="20000"/>
              </a:spcBef>
              <a:spcAft>
                <a:spcPct val="0"/>
              </a:spcAft>
              <a:buClr>
                <a:schemeClr val="accent2"/>
              </a:buClr>
              <a:buFont typeface="Wingdings" pitchFamily="2" charset="2"/>
              <a:buChar char="§"/>
              <a:defRPr sz="2400" u="sng" kern="1200">
                <a:solidFill>
                  <a:schemeClr val="tx1"/>
                </a:solidFill>
                <a:latin typeface="Arial" charset="0"/>
                <a:ea typeface="+mn-ea"/>
                <a:cs typeface="+mn-cs"/>
              </a:defRPr>
            </a:lvl4pPr>
            <a:lvl5pPr marL="1828800" algn="l" rtl="0" fontAlgn="base">
              <a:spcBef>
                <a:spcPct val="20000"/>
              </a:spcBef>
              <a:spcAft>
                <a:spcPct val="0"/>
              </a:spcAft>
              <a:buClr>
                <a:schemeClr val="accent2"/>
              </a:buClr>
              <a:buFont typeface="Wingdings" pitchFamily="2" charset="2"/>
              <a:buChar char="§"/>
              <a:defRPr sz="2400" u="sng" kern="1200">
                <a:solidFill>
                  <a:schemeClr val="tx1"/>
                </a:solidFill>
                <a:latin typeface="Arial" charset="0"/>
                <a:ea typeface="+mn-ea"/>
                <a:cs typeface="+mn-cs"/>
              </a:defRPr>
            </a:lvl5pPr>
            <a:lvl6pPr marL="2286000" algn="l" defTabSz="914400" rtl="0" eaLnBrk="1" latinLnBrk="0" hangingPunct="1">
              <a:defRPr sz="2400" u="sng" kern="1200">
                <a:solidFill>
                  <a:schemeClr val="tx1"/>
                </a:solidFill>
                <a:latin typeface="Arial" charset="0"/>
                <a:ea typeface="+mn-ea"/>
                <a:cs typeface="+mn-cs"/>
              </a:defRPr>
            </a:lvl6pPr>
            <a:lvl7pPr marL="2743200" algn="l" defTabSz="914400" rtl="0" eaLnBrk="1" latinLnBrk="0" hangingPunct="1">
              <a:defRPr sz="2400" u="sng" kern="1200">
                <a:solidFill>
                  <a:schemeClr val="tx1"/>
                </a:solidFill>
                <a:latin typeface="Arial" charset="0"/>
                <a:ea typeface="+mn-ea"/>
                <a:cs typeface="+mn-cs"/>
              </a:defRPr>
            </a:lvl7pPr>
            <a:lvl8pPr marL="3200400" algn="l" defTabSz="914400" rtl="0" eaLnBrk="1" latinLnBrk="0" hangingPunct="1">
              <a:defRPr sz="2400" u="sng" kern="1200">
                <a:solidFill>
                  <a:schemeClr val="tx1"/>
                </a:solidFill>
                <a:latin typeface="Arial" charset="0"/>
                <a:ea typeface="+mn-ea"/>
                <a:cs typeface="+mn-cs"/>
              </a:defRPr>
            </a:lvl8pPr>
            <a:lvl9pPr marL="3657600" algn="l" defTabSz="914400" rtl="0" eaLnBrk="1" latinLnBrk="0" hangingPunct="1">
              <a:defRPr sz="2400" u="sng" kern="1200">
                <a:solidFill>
                  <a:schemeClr val="tx1"/>
                </a:solidFill>
                <a:latin typeface="Arial" charset="0"/>
                <a:ea typeface="+mn-ea"/>
                <a:cs typeface="+mn-cs"/>
              </a:defRPr>
            </a:lvl9pPr>
          </a:lstStyle>
          <a:p>
            <a:endParaRPr lang="en-CA" dirty="0" smtClean="0"/>
          </a:p>
        </p:txBody>
      </p:sp>
      <p:sp>
        <p:nvSpPr>
          <p:cNvPr id="11" name="AutoShape 5"/>
          <p:cNvSpPr>
            <a:spLocks noChangeArrowheads="1"/>
          </p:cNvSpPr>
          <p:nvPr/>
        </p:nvSpPr>
        <p:spPr bwMode="auto">
          <a:xfrm>
            <a:off x="755650" y="5238205"/>
            <a:ext cx="451738" cy="917079"/>
          </a:xfrm>
          <a:custGeom>
            <a:avLst/>
            <a:gdLst>
              <a:gd name="T0" fmla="*/ 2147483647 w 21600"/>
              <a:gd name="T1" fmla="*/ 0 h 21600"/>
              <a:gd name="T2" fmla="*/ 0 w 21600"/>
              <a:gd name="T3" fmla="*/ 532726552 h 21600"/>
              <a:gd name="T4" fmla="*/ 2147483647 w 21600"/>
              <a:gd name="T5" fmla="*/ 1065453104 h 21600"/>
              <a:gd name="T6" fmla="*/ 2147483647 w 21600"/>
              <a:gd name="T7" fmla="*/ 532726552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lgn="ctr">
            <a:noFill/>
            <a:miter lim="800000"/>
            <a:headEnd/>
            <a:tailEnd/>
          </a:ln>
        </p:spPr>
        <p:txBody>
          <a:bodyPr wrap="none" anchor="ctr">
            <a:spAutoFit/>
          </a:bodyPr>
          <a:lstStyle/>
          <a:p>
            <a:endParaRPr lang="en-CA"/>
          </a:p>
        </p:txBody>
      </p:sp>
      <p:sp>
        <p:nvSpPr>
          <p:cNvPr id="12" name="AutoShape 6"/>
          <p:cNvSpPr>
            <a:spLocks noChangeArrowheads="1"/>
          </p:cNvSpPr>
          <p:nvPr/>
        </p:nvSpPr>
        <p:spPr bwMode="auto">
          <a:xfrm>
            <a:off x="395288" y="5530081"/>
            <a:ext cx="8425184" cy="707231"/>
          </a:xfrm>
          <a:prstGeom prst="rightArrow">
            <a:avLst>
              <a:gd name="adj1" fmla="val 64685"/>
              <a:gd name="adj2" fmla="val 121164"/>
            </a:avLst>
          </a:prstGeom>
          <a:solidFill>
            <a:srgbClr val="D2FC1E"/>
          </a:solidFill>
          <a:ln w="28575" algn="ctr">
            <a:solidFill>
              <a:schemeClr val="tx1"/>
            </a:solidFill>
            <a:miter lim="800000"/>
            <a:headEnd/>
            <a:tailEnd/>
          </a:ln>
        </p:spPr>
        <p:txBody>
          <a:bodyPr wrap="square" anchor="ctr">
            <a:spAutoFit/>
          </a:bodyPr>
          <a:lstStyle/>
          <a:p>
            <a:pPr algn="ctr"/>
            <a:endParaRPr lang="en-CA"/>
          </a:p>
        </p:txBody>
      </p:sp>
      <p:sp>
        <p:nvSpPr>
          <p:cNvPr id="13" name="Text Box 7"/>
          <p:cNvSpPr txBox="1">
            <a:spLocks noChangeArrowheads="1"/>
          </p:cNvSpPr>
          <p:nvPr/>
        </p:nvSpPr>
        <p:spPr bwMode="auto">
          <a:xfrm>
            <a:off x="467544" y="5540087"/>
            <a:ext cx="2468563" cy="584775"/>
          </a:xfrm>
          <a:prstGeom prst="rect">
            <a:avLst/>
          </a:prstGeom>
          <a:solidFill>
            <a:schemeClr val="bg1"/>
          </a:solidFill>
          <a:ln w="12700" algn="ctr">
            <a:solidFill>
              <a:schemeClr val="tx1"/>
            </a:solidFill>
            <a:miter lim="800000"/>
            <a:headEnd/>
            <a:tailEnd/>
          </a:ln>
        </p:spPr>
        <p:txBody>
          <a:bodyPr>
            <a:spAutoFit/>
          </a:bodyPr>
          <a:lstStyle/>
          <a:p>
            <a:pPr>
              <a:buFont typeface="Wingdings" pitchFamily="2" charset="2"/>
              <a:buNone/>
            </a:pPr>
            <a:r>
              <a:rPr lang="fr-CA" sz="1600" u="none" smtClean="0"/>
              <a:t>Fonds dépensés selon les règles?</a:t>
            </a:r>
            <a:endParaRPr lang="fr-CA" sz="1600" u="none"/>
          </a:p>
        </p:txBody>
      </p:sp>
      <p:sp>
        <p:nvSpPr>
          <p:cNvPr id="14" name="Text Box 8"/>
          <p:cNvSpPr txBox="1">
            <a:spLocks noChangeArrowheads="1"/>
          </p:cNvSpPr>
          <p:nvPr/>
        </p:nvSpPr>
        <p:spPr bwMode="auto">
          <a:xfrm>
            <a:off x="2987824" y="5539988"/>
            <a:ext cx="2448272" cy="584775"/>
          </a:xfrm>
          <a:prstGeom prst="rect">
            <a:avLst/>
          </a:prstGeom>
          <a:solidFill>
            <a:srgbClr val="9FC1FF"/>
          </a:solidFill>
          <a:ln w="12700" algn="ctr">
            <a:solidFill>
              <a:schemeClr val="tx1"/>
            </a:solidFill>
            <a:miter lim="800000"/>
            <a:headEnd/>
            <a:tailEnd/>
          </a:ln>
        </p:spPr>
        <p:txBody>
          <a:bodyPr wrap="square">
            <a:spAutoFit/>
          </a:bodyPr>
          <a:lstStyle/>
          <a:p>
            <a:pPr>
              <a:buNone/>
            </a:pPr>
            <a:r>
              <a:rPr lang="fr-CA" sz="1600" u="none" smtClean="0"/>
              <a:t>Fonds dépensés aux fins prévues?</a:t>
            </a:r>
            <a:endParaRPr lang="fr-CA" sz="1600" u="none"/>
          </a:p>
        </p:txBody>
      </p:sp>
      <p:sp>
        <p:nvSpPr>
          <p:cNvPr id="15" name="Text Box 9"/>
          <p:cNvSpPr txBox="1">
            <a:spLocks noChangeArrowheads="1"/>
          </p:cNvSpPr>
          <p:nvPr/>
        </p:nvSpPr>
        <p:spPr bwMode="auto">
          <a:xfrm>
            <a:off x="5580112" y="5540087"/>
            <a:ext cx="2304256" cy="584775"/>
          </a:xfrm>
          <a:prstGeom prst="rect">
            <a:avLst/>
          </a:prstGeom>
          <a:solidFill>
            <a:srgbClr val="A3F5FB"/>
          </a:solidFill>
          <a:ln w="12700" algn="ctr">
            <a:solidFill>
              <a:schemeClr val="tx1"/>
            </a:solidFill>
            <a:miter lim="800000"/>
            <a:headEnd/>
            <a:tailEnd/>
          </a:ln>
        </p:spPr>
        <p:txBody>
          <a:bodyPr wrap="square">
            <a:spAutoFit/>
          </a:bodyPr>
          <a:lstStyle/>
          <a:p>
            <a:pPr>
              <a:buNone/>
            </a:pPr>
            <a:r>
              <a:rPr lang="fr-CA" sz="1600" u="none" smtClean="0"/>
              <a:t>Résultats escomptés atteints?</a:t>
            </a:r>
            <a:endParaRPr lang="fr-CA" sz="1600" u="none"/>
          </a:p>
        </p:txBody>
      </p:sp>
      <p:sp>
        <p:nvSpPr>
          <p:cNvPr id="17" name="Slide Number Placeholder 16"/>
          <p:cNvSpPr>
            <a:spLocks noGrp="1"/>
          </p:cNvSpPr>
          <p:nvPr>
            <p:ph type="sldNum" sz="quarter" idx="12"/>
          </p:nvPr>
        </p:nvSpPr>
        <p:spPr/>
        <p:txBody>
          <a:bodyPr/>
          <a:lstStyle/>
          <a:p>
            <a:pPr>
              <a:defRPr/>
            </a:pPr>
            <a:fld id="{5D59C1A3-CB84-4BF5-BD56-5A60D0C8AF10}" type="slidenum">
              <a:rPr lang="en-CA" smtClean="0"/>
              <a:pPr>
                <a:defRPr/>
              </a:pPr>
              <a:t>5</a:t>
            </a:fld>
            <a:endParaRPr lang="en-CA"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2"/>
          <p:cNvSpPr>
            <a:spLocks noGrp="1"/>
          </p:cNvSpPr>
          <p:nvPr>
            <p:ph type="ftr" sz="quarter" idx="11"/>
          </p:nvPr>
        </p:nvSpPr>
        <p:spPr/>
        <p:txBody>
          <a:bodyPr/>
          <a:lstStyle/>
          <a:p>
            <a:r>
              <a:rPr lang="en-CA" smtClean="0"/>
              <a:t>Statistique Canada • Statistics Canada  </a:t>
            </a:r>
            <a:endParaRPr lang="en-CA"/>
          </a:p>
        </p:txBody>
      </p:sp>
      <p:sp>
        <p:nvSpPr>
          <p:cNvPr id="20" name="Slide Number Placeholder 3"/>
          <p:cNvSpPr>
            <a:spLocks noGrp="1"/>
          </p:cNvSpPr>
          <p:nvPr>
            <p:ph type="sldNum" sz="quarter" idx="12"/>
          </p:nvPr>
        </p:nvSpPr>
        <p:spPr/>
        <p:txBody>
          <a:bodyPr/>
          <a:lstStyle/>
          <a:p>
            <a:fld id="{CEC4854C-257C-084E-A22D-676DC9A68ACB}" type="slidenum">
              <a:rPr lang="en-CA"/>
              <a:pPr/>
              <a:t>6</a:t>
            </a:fld>
            <a:endParaRPr lang="en-CA"/>
          </a:p>
        </p:txBody>
      </p:sp>
      <p:sp>
        <p:nvSpPr>
          <p:cNvPr id="225286" name="AutoShape 6"/>
          <p:cNvSpPr>
            <a:spLocks noChangeArrowheads="1"/>
          </p:cNvSpPr>
          <p:nvPr/>
        </p:nvSpPr>
        <p:spPr bwMode="auto">
          <a:xfrm>
            <a:off x="2555354" y="1557338"/>
            <a:ext cx="3816846" cy="649287"/>
          </a:xfrm>
          <a:prstGeom prst="cube">
            <a:avLst>
              <a:gd name="adj" fmla="val 25000"/>
            </a:avLst>
          </a:prstGeom>
          <a:solidFill>
            <a:srgbClr val="6A9BDE"/>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spcBef>
                <a:spcPct val="0"/>
              </a:spcBef>
              <a:buClrTx/>
              <a:buFontTx/>
              <a:buNone/>
            </a:pPr>
            <a:r>
              <a:rPr lang="en-CA" sz="1800" b="1" u="none" dirty="0" err="1" smtClean="0">
                <a:latin typeface="Garamond" charset="0"/>
              </a:rPr>
              <a:t>Statistique</a:t>
            </a:r>
            <a:r>
              <a:rPr lang="en-CA" sz="1800" b="1" u="none" dirty="0" smtClean="0">
                <a:latin typeface="Garamond" charset="0"/>
              </a:rPr>
              <a:t> Canada</a:t>
            </a:r>
          </a:p>
          <a:p>
            <a:pPr algn="ctr">
              <a:spcBef>
                <a:spcPct val="0"/>
              </a:spcBef>
              <a:buClrTx/>
              <a:buFontTx/>
              <a:buNone/>
            </a:pPr>
            <a:r>
              <a:rPr lang="en-CA" sz="1200" b="1" u="none" dirty="0" smtClean="0">
                <a:latin typeface="Garamond" charset="0"/>
              </a:rPr>
              <a:t>(</a:t>
            </a:r>
            <a:r>
              <a:rPr lang="en-CA" sz="1200" b="1" u="none" dirty="0" err="1" smtClean="0">
                <a:latin typeface="Garamond" charset="0"/>
              </a:rPr>
              <a:t>Statisticien</a:t>
            </a:r>
            <a:r>
              <a:rPr lang="en-CA" sz="1200" b="1" u="none" dirty="0" smtClean="0">
                <a:latin typeface="Garamond" charset="0"/>
              </a:rPr>
              <a:t> en Chef)</a:t>
            </a:r>
            <a:endParaRPr lang="en-CA" sz="1200" b="1" u="none" dirty="0">
              <a:latin typeface="Garamond" charset="0"/>
            </a:endParaRPr>
          </a:p>
        </p:txBody>
      </p:sp>
      <p:sp>
        <p:nvSpPr>
          <p:cNvPr id="225287" name="AutoShape 7"/>
          <p:cNvSpPr>
            <a:spLocks noChangeArrowheads="1"/>
          </p:cNvSpPr>
          <p:nvPr/>
        </p:nvSpPr>
        <p:spPr bwMode="auto">
          <a:xfrm>
            <a:off x="2555354" y="2349500"/>
            <a:ext cx="3744838" cy="649288"/>
          </a:xfrm>
          <a:prstGeom prst="cube">
            <a:avLst>
              <a:gd name="adj" fmla="val 25000"/>
            </a:avLst>
          </a:prstGeom>
          <a:solidFill>
            <a:srgbClr val="6A9BDE"/>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spcBef>
                <a:spcPct val="0"/>
              </a:spcBef>
              <a:buClrTx/>
              <a:buFontTx/>
              <a:buNone/>
            </a:pPr>
            <a:r>
              <a:rPr lang="fr-CA" sz="2000" b="1" u="none" dirty="0" smtClean="0">
                <a:latin typeface="Garamond" charset="0"/>
              </a:rPr>
              <a:t>Secteur</a:t>
            </a:r>
          </a:p>
          <a:p>
            <a:pPr algn="ctr">
              <a:spcBef>
                <a:spcPct val="0"/>
              </a:spcBef>
              <a:buClrTx/>
              <a:buFontTx/>
              <a:buNone/>
            </a:pPr>
            <a:r>
              <a:rPr lang="fr-CA" sz="1200" b="1" u="none" dirty="0" smtClean="0">
                <a:latin typeface="Garamond" charset="0"/>
              </a:rPr>
              <a:t>(Statisticien en Chef Adjoint)</a:t>
            </a:r>
            <a:endParaRPr lang="fr-CA" sz="1200" b="1" u="none" dirty="0">
              <a:latin typeface="Garamond" charset="0"/>
            </a:endParaRPr>
          </a:p>
        </p:txBody>
      </p:sp>
      <p:sp>
        <p:nvSpPr>
          <p:cNvPr id="225289" name="AutoShape 9"/>
          <p:cNvSpPr>
            <a:spLocks noChangeArrowheads="1"/>
          </p:cNvSpPr>
          <p:nvPr/>
        </p:nvSpPr>
        <p:spPr bwMode="auto">
          <a:xfrm>
            <a:off x="2555354" y="3933825"/>
            <a:ext cx="3744838" cy="649288"/>
          </a:xfrm>
          <a:prstGeom prst="cube">
            <a:avLst>
              <a:gd name="adj" fmla="val 25000"/>
            </a:avLst>
          </a:prstGeom>
          <a:solidFill>
            <a:srgbClr val="6A9BDE"/>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spcBef>
                <a:spcPct val="0"/>
              </a:spcBef>
              <a:buClrTx/>
              <a:buFontTx/>
              <a:buNone/>
            </a:pPr>
            <a:r>
              <a:rPr lang="en-CA" sz="2000" b="1" u="none" dirty="0" smtClean="0">
                <a:latin typeface="Garamond" charset="0"/>
              </a:rPr>
              <a:t>Division</a:t>
            </a:r>
          </a:p>
          <a:p>
            <a:pPr algn="ctr">
              <a:spcBef>
                <a:spcPct val="0"/>
              </a:spcBef>
              <a:buClrTx/>
              <a:buFontTx/>
              <a:buNone/>
            </a:pPr>
            <a:r>
              <a:rPr lang="en-CA" sz="1200" b="1" u="none" dirty="0" smtClean="0">
                <a:latin typeface="Garamond" charset="0"/>
              </a:rPr>
              <a:t>(</a:t>
            </a:r>
            <a:r>
              <a:rPr lang="en-CA" sz="1200" b="1" u="none" dirty="0" err="1" smtClean="0">
                <a:latin typeface="Garamond" charset="0"/>
              </a:rPr>
              <a:t>Directeur</a:t>
            </a:r>
            <a:endParaRPr lang="en-CA" sz="1200" b="1" u="none" dirty="0">
              <a:latin typeface="Garamond" charset="0"/>
            </a:endParaRPr>
          </a:p>
        </p:txBody>
      </p:sp>
      <p:sp>
        <p:nvSpPr>
          <p:cNvPr id="225290" name="AutoShape 10"/>
          <p:cNvSpPr>
            <a:spLocks noChangeArrowheads="1"/>
          </p:cNvSpPr>
          <p:nvPr/>
        </p:nvSpPr>
        <p:spPr bwMode="auto">
          <a:xfrm>
            <a:off x="2555354" y="3141663"/>
            <a:ext cx="3744838" cy="649287"/>
          </a:xfrm>
          <a:prstGeom prst="cube">
            <a:avLst>
              <a:gd name="adj" fmla="val 25000"/>
            </a:avLst>
          </a:prstGeom>
          <a:solidFill>
            <a:srgbClr val="6A9BDE"/>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spcBef>
                <a:spcPct val="0"/>
              </a:spcBef>
              <a:buClrTx/>
              <a:buFontTx/>
              <a:buNone/>
            </a:pPr>
            <a:r>
              <a:rPr lang="en-CA" sz="2000" b="1" u="none" dirty="0" smtClean="0">
                <a:latin typeface="Garamond" charset="0"/>
              </a:rPr>
              <a:t>Direction</a:t>
            </a:r>
          </a:p>
          <a:p>
            <a:pPr algn="ctr">
              <a:spcBef>
                <a:spcPct val="0"/>
              </a:spcBef>
              <a:buClrTx/>
              <a:buFontTx/>
              <a:buNone/>
            </a:pPr>
            <a:r>
              <a:rPr lang="en-CA" sz="1200" b="1" u="none" dirty="0" smtClean="0">
                <a:latin typeface="Garamond" charset="0"/>
              </a:rPr>
              <a:t>(</a:t>
            </a:r>
            <a:r>
              <a:rPr lang="en-CA" sz="1200" b="1" u="none" dirty="0" err="1" smtClean="0">
                <a:latin typeface="Garamond" charset="0"/>
              </a:rPr>
              <a:t>Directeur</a:t>
            </a:r>
            <a:r>
              <a:rPr lang="en-CA" sz="1200" b="1" u="none" dirty="0" smtClean="0">
                <a:latin typeface="Garamond" charset="0"/>
              </a:rPr>
              <a:t> General)</a:t>
            </a:r>
            <a:endParaRPr lang="en-CA" sz="1200" b="1" u="none" dirty="0">
              <a:latin typeface="Garamond" charset="0"/>
            </a:endParaRPr>
          </a:p>
        </p:txBody>
      </p:sp>
      <p:sp>
        <p:nvSpPr>
          <p:cNvPr id="2" name="TextBox 1"/>
          <p:cNvSpPr txBox="1"/>
          <p:nvPr/>
        </p:nvSpPr>
        <p:spPr>
          <a:xfrm>
            <a:off x="2771800" y="5549170"/>
            <a:ext cx="3312368" cy="40011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buNone/>
            </a:pPr>
            <a:r>
              <a:rPr lang="fr-CA" sz="2000" b="1" u="none" dirty="0" smtClean="0">
                <a:ln w="11430"/>
                <a:solidFill>
                  <a:schemeClr val="accent2"/>
                </a:solidFill>
              </a:rPr>
              <a:t>Comptabilité de caisse</a:t>
            </a:r>
            <a:endParaRPr lang="fr-CA" sz="2000" b="1" u="none" dirty="0">
              <a:ln w="11430"/>
              <a:solidFill>
                <a:schemeClr val="accent2"/>
              </a:solidFill>
            </a:endParaRPr>
          </a:p>
        </p:txBody>
      </p:sp>
      <p:sp>
        <p:nvSpPr>
          <p:cNvPr id="12" name="Rectangle 4"/>
          <p:cNvSpPr>
            <a:spLocks noChangeArrowheads="1"/>
          </p:cNvSpPr>
          <p:nvPr/>
        </p:nvSpPr>
        <p:spPr bwMode="auto">
          <a:xfrm>
            <a:off x="251521" y="476672"/>
            <a:ext cx="8208268" cy="9361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spcBef>
                <a:spcPct val="0"/>
              </a:spcBef>
              <a:buClrTx/>
              <a:buFontTx/>
              <a:buNone/>
            </a:pPr>
            <a:r>
              <a:rPr lang="fr-CA" sz="2800" u="none" dirty="0" smtClean="0">
                <a:solidFill>
                  <a:schemeClr val="accent6"/>
                </a:solidFill>
                <a:latin typeface="Arial Black" charset="0"/>
              </a:rPr>
              <a:t>Structure Fonctionnelle = </a:t>
            </a:r>
          </a:p>
          <a:p>
            <a:pPr>
              <a:spcBef>
                <a:spcPct val="0"/>
              </a:spcBef>
              <a:buClrTx/>
              <a:buFontTx/>
              <a:buNone/>
            </a:pPr>
            <a:r>
              <a:rPr lang="fr-CA" sz="2800" u="none" dirty="0" smtClean="0">
                <a:solidFill>
                  <a:schemeClr val="accent6"/>
                </a:solidFill>
                <a:latin typeface="Arial Black" charset="0"/>
              </a:rPr>
              <a:t>Centre de responsabilité</a:t>
            </a:r>
            <a:endParaRPr lang="fr-CA" sz="2800" u="none" dirty="0">
              <a:solidFill>
                <a:schemeClr val="accent6"/>
              </a:solidFill>
              <a:latin typeface="Arial Black" charset="0"/>
            </a:endParaRPr>
          </a:p>
        </p:txBody>
      </p:sp>
      <p:sp>
        <p:nvSpPr>
          <p:cNvPr id="15" name="Down Arrow 14"/>
          <p:cNvSpPr/>
          <p:nvPr/>
        </p:nvSpPr>
        <p:spPr bwMode="auto">
          <a:xfrm>
            <a:off x="3851920" y="4797152"/>
            <a:ext cx="936104" cy="648072"/>
          </a:xfrm>
          <a:prstGeom prst="downArrow">
            <a:avLst/>
          </a:prstGeom>
          <a:solidFill>
            <a:schemeClr val="accent6">
              <a:lumMod val="20000"/>
              <a:lumOff val="80000"/>
            </a:schemeClr>
          </a:solidFill>
          <a:ln w="9525">
            <a:solidFill>
              <a:schemeClr val="tx1"/>
            </a:solidFill>
            <a:miter lim="800000"/>
            <a:headEnd/>
            <a:tailEnd/>
          </a:ln>
          <a:effectLst/>
        </p:spPr>
        <p:txBody>
          <a:bodyPr wrap="none" anchor="ctr"/>
          <a:lstStyle/>
          <a:p>
            <a:pPr marL="0" marR="0" indent="0" algn="ctr" defTabSz="914400" eaLnBrk="1" latinLnBrk="0" hangingPunct="1">
              <a:lnSpc>
                <a:spcPct val="100000"/>
              </a:lnSpc>
              <a:spcBef>
                <a:spcPct val="0"/>
              </a:spcBef>
              <a:buClrTx/>
              <a:buSzTx/>
              <a:buNone/>
              <a:tabLst/>
            </a:pPr>
            <a:endParaRPr lang="en-CA" sz="2000" b="1" u="none" dirty="0" smtClean="0">
              <a:latin typeface="Garamond" charset="0"/>
            </a:endParaRPr>
          </a:p>
        </p:txBody>
      </p:sp>
    </p:spTree>
    <p:extLst>
      <p:ext uri="{BB962C8B-B14F-4D97-AF65-F5344CB8AC3E}">
        <p14:creationId xmlns="" xmlns:p14="http://schemas.microsoft.com/office/powerpoint/2010/main" val="294213873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2"/>
          <p:cNvSpPr>
            <a:spLocks noGrp="1"/>
          </p:cNvSpPr>
          <p:nvPr>
            <p:ph type="ftr" sz="quarter" idx="11"/>
          </p:nvPr>
        </p:nvSpPr>
        <p:spPr/>
        <p:txBody>
          <a:bodyPr/>
          <a:lstStyle/>
          <a:p>
            <a:r>
              <a:rPr lang="en-CA" smtClean="0"/>
              <a:t>Statistique Canada • Statistics Canada  </a:t>
            </a:r>
            <a:endParaRPr lang="en-CA"/>
          </a:p>
        </p:txBody>
      </p:sp>
      <p:sp>
        <p:nvSpPr>
          <p:cNvPr id="20" name="Slide Number Placeholder 3"/>
          <p:cNvSpPr>
            <a:spLocks noGrp="1"/>
          </p:cNvSpPr>
          <p:nvPr>
            <p:ph type="sldNum" sz="quarter" idx="12"/>
          </p:nvPr>
        </p:nvSpPr>
        <p:spPr/>
        <p:txBody>
          <a:bodyPr/>
          <a:lstStyle/>
          <a:p>
            <a:fld id="{CEC4854C-257C-084E-A22D-676DC9A68ACB}" type="slidenum">
              <a:rPr lang="en-CA"/>
              <a:pPr/>
              <a:t>7</a:t>
            </a:fld>
            <a:endParaRPr lang="en-CA"/>
          </a:p>
        </p:txBody>
      </p:sp>
      <p:sp>
        <p:nvSpPr>
          <p:cNvPr id="225283" name="Text Box 3"/>
          <p:cNvSpPr txBox="1">
            <a:spLocks noChangeArrowheads="1"/>
          </p:cNvSpPr>
          <p:nvPr/>
        </p:nvSpPr>
        <p:spPr bwMode="auto">
          <a:xfrm>
            <a:off x="323528" y="683114"/>
            <a:ext cx="8496944"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eaLnBrk="0" hangingPunct="0">
              <a:spcBef>
                <a:spcPct val="50000"/>
              </a:spcBef>
              <a:buClrTx/>
              <a:buFontTx/>
              <a:buNone/>
            </a:pPr>
            <a:r>
              <a:rPr lang="fr-CA" sz="2800" u="none" dirty="0" smtClean="0">
                <a:solidFill>
                  <a:schemeClr val="accent6"/>
                </a:solidFill>
                <a:latin typeface="+mj-lt"/>
              </a:rPr>
              <a:t>Structure Programme = Projet</a:t>
            </a:r>
            <a:endParaRPr lang="fr-CA" sz="2800" u="none" dirty="0">
              <a:solidFill>
                <a:schemeClr val="accent6"/>
              </a:solidFill>
              <a:latin typeface="+mj-lt"/>
            </a:endParaRPr>
          </a:p>
        </p:txBody>
      </p:sp>
      <p:sp>
        <p:nvSpPr>
          <p:cNvPr id="225292" name="AutoShape 12"/>
          <p:cNvSpPr>
            <a:spLocks noChangeArrowheads="1"/>
          </p:cNvSpPr>
          <p:nvPr/>
        </p:nvSpPr>
        <p:spPr bwMode="auto">
          <a:xfrm>
            <a:off x="2628206" y="1556792"/>
            <a:ext cx="3528392" cy="649287"/>
          </a:xfrm>
          <a:prstGeom prst="cube">
            <a:avLst>
              <a:gd name="adj" fmla="val 25000"/>
            </a:avLst>
          </a:prstGeom>
          <a:solidFill>
            <a:srgbClr val="DFE9F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spcBef>
                <a:spcPct val="0"/>
              </a:spcBef>
              <a:buClrTx/>
              <a:buFontTx/>
              <a:buNone/>
            </a:pPr>
            <a:r>
              <a:rPr lang="fr-CA" sz="2000" b="1" u="none" dirty="0" smtClean="0">
                <a:latin typeface="Garamond" charset="0"/>
              </a:rPr>
              <a:t>Statistique Canada</a:t>
            </a:r>
            <a:endParaRPr lang="fr-CA" sz="2000" b="1" u="none" dirty="0">
              <a:latin typeface="Garamond" charset="0"/>
            </a:endParaRPr>
          </a:p>
        </p:txBody>
      </p:sp>
      <p:sp>
        <p:nvSpPr>
          <p:cNvPr id="225293" name="AutoShape 13"/>
          <p:cNvSpPr>
            <a:spLocks noChangeArrowheads="1"/>
          </p:cNvSpPr>
          <p:nvPr/>
        </p:nvSpPr>
        <p:spPr bwMode="auto">
          <a:xfrm>
            <a:off x="2627784" y="2348954"/>
            <a:ext cx="3456806" cy="649288"/>
          </a:xfrm>
          <a:prstGeom prst="cube">
            <a:avLst>
              <a:gd name="adj" fmla="val 25000"/>
            </a:avLst>
          </a:prstGeom>
          <a:solidFill>
            <a:srgbClr val="DFE9F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spcBef>
                <a:spcPct val="0"/>
              </a:spcBef>
              <a:buClrTx/>
              <a:buFontTx/>
              <a:buNone/>
            </a:pPr>
            <a:r>
              <a:rPr lang="fr-CA" sz="2000" b="1" u="none" dirty="0" smtClean="0">
                <a:latin typeface="Garamond" charset="0"/>
              </a:rPr>
              <a:t>Programme</a:t>
            </a:r>
            <a:endParaRPr lang="fr-CA" sz="2000" b="1" u="none" dirty="0">
              <a:latin typeface="Garamond" charset="0"/>
            </a:endParaRPr>
          </a:p>
        </p:txBody>
      </p:sp>
      <p:sp>
        <p:nvSpPr>
          <p:cNvPr id="225295" name="AutoShape 15"/>
          <p:cNvSpPr>
            <a:spLocks noChangeArrowheads="1"/>
          </p:cNvSpPr>
          <p:nvPr/>
        </p:nvSpPr>
        <p:spPr bwMode="auto">
          <a:xfrm>
            <a:off x="2627784" y="3933279"/>
            <a:ext cx="3312790" cy="649288"/>
          </a:xfrm>
          <a:prstGeom prst="cube">
            <a:avLst>
              <a:gd name="adj" fmla="val 25000"/>
            </a:avLst>
          </a:prstGeom>
          <a:solidFill>
            <a:srgbClr val="DFE9F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spcBef>
                <a:spcPct val="0"/>
              </a:spcBef>
              <a:buClrTx/>
              <a:buFontTx/>
              <a:buNone/>
            </a:pPr>
            <a:r>
              <a:rPr lang="fr-CA" sz="2000" b="1" u="none" smtClean="0">
                <a:latin typeface="Garamond" charset="0"/>
              </a:rPr>
              <a:t>Sous-project</a:t>
            </a:r>
            <a:endParaRPr lang="fr-CA" sz="2000" b="1" u="none">
              <a:latin typeface="Garamond" charset="0"/>
            </a:endParaRPr>
          </a:p>
        </p:txBody>
      </p:sp>
      <p:sp>
        <p:nvSpPr>
          <p:cNvPr id="225296" name="AutoShape 16"/>
          <p:cNvSpPr>
            <a:spLocks noChangeArrowheads="1"/>
          </p:cNvSpPr>
          <p:nvPr/>
        </p:nvSpPr>
        <p:spPr bwMode="auto">
          <a:xfrm>
            <a:off x="2628206" y="3141117"/>
            <a:ext cx="3384376" cy="649287"/>
          </a:xfrm>
          <a:prstGeom prst="cube">
            <a:avLst>
              <a:gd name="adj" fmla="val 25000"/>
            </a:avLst>
          </a:prstGeom>
          <a:solidFill>
            <a:srgbClr val="DFE9F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spcBef>
                <a:spcPct val="0"/>
              </a:spcBef>
              <a:buClrTx/>
              <a:buFontTx/>
              <a:buNone/>
            </a:pPr>
            <a:r>
              <a:rPr lang="fr-CA" sz="2000" b="1" u="none" smtClean="0">
                <a:latin typeface="Garamond" charset="0"/>
              </a:rPr>
              <a:t>Projet</a:t>
            </a:r>
            <a:endParaRPr lang="fr-CA" sz="2000" b="1" u="none">
              <a:latin typeface="Garamond" charset="0"/>
            </a:endParaRPr>
          </a:p>
        </p:txBody>
      </p:sp>
      <p:sp>
        <p:nvSpPr>
          <p:cNvPr id="22" name="TextBox 21"/>
          <p:cNvSpPr txBox="1"/>
          <p:nvPr/>
        </p:nvSpPr>
        <p:spPr>
          <a:xfrm>
            <a:off x="2541822" y="5487615"/>
            <a:ext cx="3653565" cy="461665"/>
          </a:xfrm>
          <a:prstGeom prst="rect">
            <a:avLst/>
          </a:prstGeom>
          <a:noFill/>
        </p:spPr>
        <p:txBody>
          <a:bodyPr wrap="non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buNone/>
            </a:pPr>
            <a:r>
              <a:rPr lang="fr-CA" b="1" u="none" dirty="0" smtClean="0">
                <a:ln w="11430"/>
                <a:solidFill>
                  <a:schemeClr val="accent6">
                    <a:lumMod val="60000"/>
                    <a:lumOff val="40000"/>
                  </a:schemeClr>
                </a:solidFill>
                <a:effectLst>
                  <a:outerShdw blurRad="80000" dist="40000" dir="5040000" algn="tl">
                    <a:srgbClr val="000000">
                      <a:alpha val="30000"/>
                    </a:srgbClr>
                  </a:outerShdw>
                </a:effectLst>
              </a:rPr>
              <a:t>Comptabilité analytique</a:t>
            </a:r>
            <a:endParaRPr lang="fr-CA" b="1" u="none" dirty="0">
              <a:ln w="11430"/>
              <a:solidFill>
                <a:schemeClr val="accent6">
                  <a:lumMod val="60000"/>
                  <a:lumOff val="40000"/>
                </a:schemeClr>
              </a:solidFill>
              <a:effectLst>
                <a:outerShdw blurRad="80000" dist="40000" dir="5040000" algn="tl">
                  <a:srgbClr val="000000">
                    <a:alpha val="30000"/>
                  </a:srgbClr>
                </a:outerShdw>
              </a:effectLst>
            </a:endParaRPr>
          </a:p>
        </p:txBody>
      </p:sp>
      <p:sp>
        <p:nvSpPr>
          <p:cNvPr id="12" name="Down Arrow 11"/>
          <p:cNvSpPr/>
          <p:nvPr/>
        </p:nvSpPr>
        <p:spPr bwMode="auto">
          <a:xfrm>
            <a:off x="3851920" y="4797152"/>
            <a:ext cx="936104" cy="648072"/>
          </a:xfrm>
          <a:prstGeom prst="downArrow">
            <a:avLst/>
          </a:prstGeom>
          <a:solidFill>
            <a:schemeClr val="accent6">
              <a:lumMod val="20000"/>
              <a:lumOff val="80000"/>
            </a:schemeClr>
          </a:solidFill>
          <a:ln w="9525">
            <a:solidFill>
              <a:schemeClr val="tx1"/>
            </a:solidFill>
            <a:miter lim="800000"/>
            <a:headEnd/>
            <a:tailEnd/>
          </a:ln>
          <a:effectLst/>
        </p:spPr>
        <p:txBody>
          <a:bodyPr wrap="none" anchor="ctr"/>
          <a:lstStyle/>
          <a:p>
            <a:pPr marL="0" marR="0" indent="0" algn="ctr" defTabSz="914400" eaLnBrk="1" latinLnBrk="0" hangingPunct="1">
              <a:lnSpc>
                <a:spcPct val="100000"/>
              </a:lnSpc>
              <a:spcBef>
                <a:spcPct val="0"/>
              </a:spcBef>
              <a:buClrTx/>
              <a:buSzTx/>
              <a:buNone/>
              <a:tabLst/>
            </a:pPr>
            <a:endParaRPr lang="en-CA" sz="2000" b="1" u="none" dirty="0" smtClean="0">
              <a:latin typeface="Garamond" charset="0"/>
            </a:endParaRPr>
          </a:p>
        </p:txBody>
      </p:sp>
    </p:spTree>
    <p:extLst>
      <p:ext uri="{BB962C8B-B14F-4D97-AF65-F5344CB8AC3E}">
        <p14:creationId xmlns="" xmlns:p14="http://schemas.microsoft.com/office/powerpoint/2010/main" val="294213873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692150"/>
            <a:ext cx="8229600" cy="649288"/>
          </a:xfrm>
        </p:spPr>
        <p:txBody>
          <a:bodyPr/>
          <a:lstStyle/>
          <a:p>
            <a:pPr>
              <a:defRPr/>
            </a:pPr>
            <a:r>
              <a:rPr lang="fr-CA" b="1" dirty="0" smtClean="0">
                <a:solidFill>
                  <a:schemeClr val="accent6"/>
                </a:solidFill>
              </a:rPr>
              <a:t>Illustration de la gestion matricielle</a:t>
            </a:r>
            <a:endParaRPr lang="fr-CA" b="1" dirty="0">
              <a:solidFill>
                <a:schemeClr val="accent6"/>
              </a:solidFill>
            </a:endParaRPr>
          </a:p>
        </p:txBody>
      </p:sp>
      <p:sp>
        <p:nvSpPr>
          <p:cNvPr id="47107" name="Content Placeholder 4"/>
          <p:cNvSpPr>
            <a:spLocks noGrp="1"/>
          </p:cNvSpPr>
          <p:nvPr>
            <p:ph idx="1"/>
          </p:nvPr>
        </p:nvSpPr>
        <p:spPr bwMode="auto">
          <a:xfrm>
            <a:off x="250825" y="1566863"/>
            <a:ext cx="8893175" cy="4525962"/>
          </a:xfrm>
          <a:noFill/>
          <a:ln>
            <a:miter lim="800000"/>
            <a:headEnd/>
            <a:tailEnd/>
          </a:ln>
        </p:spPr>
        <p:txBody>
          <a:bodyPr vert="horz" wrap="square" lIns="91440" tIns="45720" rIns="91440" bIns="45720" numCol="1" anchor="t" anchorCtr="0" compatLnSpc="1">
            <a:prstTxWarp prst="textNoShape">
              <a:avLst/>
            </a:prstTxWarp>
          </a:bodyPr>
          <a:lstStyle/>
          <a:p>
            <a:r>
              <a:rPr lang="fr-CA" sz="2000" b="1" smtClean="0"/>
              <a:t>Gestion Matricielle: </a:t>
            </a:r>
            <a:r>
              <a:rPr lang="fr-CA" sz="2000" smtClean="0"/>
              <a:t>Les ressources sont allouées et contrôlées sur deux axes, ce qui est essentiel pour une véritable comptabilité analytique:</a:t>
            </a:r>
          </a:p>
          <a:p>
            <a:pPr marL="914400" lvl="1" indent="-457200">
              <a:buFontTx/>
              <a:buNone/>
            </a:pPr>
            <a:endParaRPr lang="fr-CA" smtClean="0"/>
          </a:p>
          <a:p>
            <a:pPr marL="914400" lvl="1" indent="-457200">
              <a:buFontTx/>
              <a:buNone/>
            </a:pPr>
            <a:endParaRPr lang="fr-CA" sz="1800" smtClean="0">
              <a:solidFill>
                <a:srgbClr val="FF0000"/>
              </a:solidFill>
            </a:endParaRPr>
          </a:p>
          <a:p>
            <a:pPr marL="914400" lvl="1" indent="-457200">
              <a:buFontTx/>
              <a:buNone/>
            </a:pPr>
            <a:endParaRPr lang="fr-CA" sz="1800" smtClean="0"/>
          </a:p>
          <a:p>
            <a:pPr marL="914400" lvl="1" indent="-457200">
              <a:buFontTx/>
              <a:buNone/>
            </a:pPr>
            <a:endParaRPr lang="fr-CA" sz="1800" smtClean="0"/>
          </a:p>
          <a:p>
            <a:pPr marL="914400" lvl="1" indent="-457200">
              <a:buFontTx/>
              <a:buNone/>
            </a:pPr>
            <a:endParaRPr lang="fr-CA" sz="1800" smtClean="0"/>
          </a:p>
          <a:p>
            <a:pPr marL="914400" lvl="1" indent="-457200">
              <a:buFontTx/>
              <a:buNone/>
            </a:pPr>
            <a:endParaRPr lang="fr-CA" sz="1800" smtClean="0"/>
          </a:p>
          <a:p>
            <a:pPr marL="914400" lvl="1" indent="-457200">
              <a:buFontTx/>
              <a:buNone/>
            </a:pPr>
            <a:endParaRPr lang="fr-CA" sz="1800" smtClean="0"/>
          </a:p>
          <a:p>
            <a:pPr marL="914400" lvl="1" indent="-457200">
              <a:buFontTx/>
              <a:buNone/>
            </a:pPr>
            <a:endParaRPr lang="fr-CA" sz="1800" smtClean="0"/>
          </a:p>
          <a:p>
            <a:pPr marL="914400" lvl="1" indent="-457200">
              <a:buFontTx/>
              <a:buNone/>
            </a:pPr>
            <a:endParaRPr lang="fr-CA" sz="1800" smtClean="0"/>
          </a:p>
          <a:p>
            <a:pPr marL="914400" lvl="1" indent="-457200">
              <a:buFontTx/>
              <a:buNone/>
            </a:pPr>
            <a:endParaRPr lang="fr-CA" sz="1800" smtClean="0"/>
          </a:p>
          <a:p>
            <a:pPr marL="914400" lvl="1" indent="-457200">
              <a:buFontTx/>
              <a:buNone/>
            </a:pPr>
            <a:r>
              <a:rPr lang="fr-CA" sz="1800" smtClean="0"/>
              <a:t> </a:t>
            </a:r>
            <a:r>
              <a:rPr lang="fr-CA" sz="1400" smtClean="0"/>
              <a:t>Il est possible que les deux axes coincident, mais cela est très rare dans le cas des programmes statistiques qui demandent généralement des équipes multi-disciplinaires</a:t>
            </a:r>
          </a:p>
        </p:txBody>
      </p:sp>
      <p:sp>
        <p:nvSpPr>
          <p:cNvPr id="47108" name="Footer Placeholder 2"/>
          <p:cNvSpPr>
            <a:spLocks noGrp="1"/>
          </p:cNvSpPr>
          <p:nvPr>
            <p:ph type="ftr" sz="quarter" idx="11"/>
          </p:nvPr>
        </p:nvSpPr>
        <p:spPr>
          <a:noFill/>
        </p:spPr>
        <p:txBody>
          <a:bodyPr/>
          <a:lstStyle/>
          <a:p>
            <a:r>
              <a:rPr lang="en-CA" smtClean="0"/>
              <a:t>Statistique Canada • Statistics Canada  </a:t>
            </a:r>
          </a:p>
        </p:txBody>
      </p:sp>
      <p:pic>
        <p:nvPicPr>
          <p:cNvPr id="47109" name="Picture 4"/>
          <p:cNvPicPr>
            <a:picLocks noChangeAspect="1" noChangeArrowheads="1"/>
          </p:cNvPicPr>
          <p:nvPr>
            <p:custDataLst>
              <p:tags r:id="rId1"/>
            </p:custDataLst>
          </p:nvPr>
        </p:nvPicPr>
        <p:blipFill>
          <a:blip r:embed="rId11" cstate="print"/>
          <a:srcRect/>
          <a:stretch>
            <a:fillRect/>
          </a:stretch>
        </p:blipFill>
        <p:spPr bwMode="auto">
          <a:xfrm>
            <a:off x="523875" y="2308225"/>
            <a:ext cx="3390900" cy="1790700"/>
          </a:xfrm>
          <a:prstGeom prst="rect">
            <a:avLst/>
          </a:prstGeom>
          <a:noFill/>
          <a:ln w="9525">
            <a:noFill/>
            <a:miter lim="800000"/>
            <a:headEnd/>
            <a:tailEnd/>
          </a:ln>
        </p:spPr>
      </p:pic>
      <p:pic>
        <p:nvPicPr>
          <p:cNvPr id="7" name="Picture 5"/>
          <p:cNvPicPr>
            <a:picLocks noChangeAspect="1" noChangeArrowheads="1"/>
          </p:cNvPicPr>
          <p:nvPr>
            <p:custDataLst>
              <p:tags r:id="rId2"/>
            </p:custDataLst>
          </p:nvPr>
        </p:nvPicPr>
        <p:blipFill>
          <a:blip r:embed="rId12" cstate="print"/>
          <a:srcRect/>
          <a:stretch>
            <a:fillRect/>
          </a:stretch>
        </p:blipFill>
        <p:spPr bwMode="auto">
          <a:xfrm>
            <a:off x="3886200" y="2308225"/>
            <a:ext cx="4133850" cy="295275"/>
          </a:xfrm>
          <a:prstGeom prst="rect">
            <a:avLst/>
          </a:prstGeom>
          <a:noFill/>
          <a:ln w="9525">
            <a:noFill/>
            <a:miter lim="800000"/>
            <a:headEnd/>
            <a:tailEnd/>
          </a:ln>
        </p:spPr>
      </p:pic>
      <p:pic>
        <p:nvPicPr>
          <p:cNvPr id="8" name="Picture 7"/>
          <p:cNvPicPr>
            <a:picLocks noChangeAspect="1" noChangeArrowheads="1"/>
          </p:cNvPicPr>
          <p:nvPr>
            <p:custDataLst>
              <p:tags r:id="rId3"/>
            </p:custDataLst>
          </p:nvPr>
        </p:nvPicPr>
        <p:blipFill>
          <a:blip r:embed="rId13" cstate="print"/>
          <a:srcRect/>
          <a:stretch>
            <a:fillRect/>
          </a:stretch>
        </p:blipFill>
        <p:spPr bwMode="auto">
          <a:xfrm>
            <a:off x="520700" y="4056063"/>
            <a:ext cx="647700" cy="1409700"/>
          </a:xfrm>
          <a:prstGeom prst="rect">
            <a:avLst/>
          </a:prstGeom>
          <a:noFill/>
          <a:ln w="9525">
            <a:noFill/>
            <a:miter lim="800000"/>
            <a:headEnd/>
            <a:tailEnd/>
          </a:ln>
        </p:spPr>
      </p:pic>
      <p:pic>
        <p:nvPicPr>
          <p:cNvPr id="9" name="Picture 8"/>
          <p:cNvPicPr preferRelativeResize="0">
            <a:picLocks noChangeAspect="1" noChangeArrowheads="1"/>
          </p:cNvPicPr>
          <p:nvPr>
            <p:custDataLst>
              <p:tags r:id="rId4"/>
            </p:custDataLst>
          </p:nvPr>
        </p:nvPicPr>
        <p:blipFill>
          <a:blip r:embed="rId14" cstate="print"/>
          <a:srcRect/>
          <a:stretch>
            <a:fillRect/>
          </a:stretch>
        </p:blipFill>
        <p:spPr bwMode="auto">
          <a:xfrm>
            <a:off x="1133475" y="4056063"/>
            <a:ext cx="2781300" cy="1409700"/>
          </a:xfrm>
          <a:prstGeom prst="rect">
            <a:avLst/>
          </a:prstGeom>
          <a:noFill/>
          <a:ln w="9525">
            <a:noFill/>
            <a:miter lim="800000"/>
            <a:headEnd/>
            <a:tailEnd/>
          </a:ln>
        </p:spPr>
      </p:pic>
      <p:pic>
        <p:nvPicPr>
          <p:cNvPr id="10" name="Picture 9"/>
          <p:cNvPicPr>
            <a:picLocks noChangeAspect="1" noChangeArrowheads="1"/>
          </p:cNvPicPr>
          <p:nvPr>
            <p:custDataLst>
              <p:tags r:id="rId5"/>
            </p:custDataLst>
          </p:nvPr>
        </p:nvPicPr>
        <p:blipFill>
          <a:blip r:embed="rId15" cstate="print"/>
          <a:srcRect b="6424"/>
          <a:stretch>
            <a:fillRect/>
          </a:stretch>
        </p:blipFill>
        <p:spPr bwMode="auto">
          <a:xfrm>
            <a:off x="7988300" y="2308225"/>
            <a:ext cx="904875" cy="3146425"/>
          </a:xfrm>
          <a:prstGeom prst="rect">
            <a:avLst/>
          </a:prstGeom>
          <a:noFill/>
          <a:ln w="9525">
            <a:noFill/>
            <a:miter lim="800000"/>
            <a:headEnd/>
            <a:tailEnd/>
          </a:ln>
        </p:spPr>
      </p:pic>
      <p:pic>
        <p:nvPicPr>
          <p:cNvPr id="11" name="Picture 10"/>
          <p:cNvPicPr>
            <a:picLocks noChangeAspect="1" noChangeArrowheads="1"/>
          </p:cNvPicPr>
          <p:nvPr>
            <p:custDataLst>
              <p:tags r:id="rId6"/>
            </p:custDataLst>
          </p:nvPr>
        </p:nvPicPr>
        <p:blipFill>
          <a:blip r:embed="rId16" cstate="print"/>
          <a:srcRect/>
          <a:stretch>
            <a:fillRect/>
          </a:stretch>
        </p:blipFill>
        <p:spPr bwMode="auto">
          <a:xfrm>
            <a:off x="3883025" y="2554288"/>
            <a:ext cx="1019175" cy="2895600"/>
          </a:xfrm>
          <a:prstGeom prst="rect">
            <a:avLst/>
          </a:prstGeom>
          <a:noFill/>
          <a:ln w="9525">
            <a:noFill/>
            <a:miter lim="800000"/>
            <a:headEnd/>
            <a:tailEnd/>
          </a:ln>
        </p:spPr>
      </p:pic>
      <p:pic>
        <p:nvPicPr>
          <p:cNvPr id="12" name="Picture 11"/>
          <p:cNvPicPr>
            <a:picLocks noChangeAspect="1" noChangeArrowheads="1"/>
          </p:cNvPicPr>
          <p:nvPr>
            <p:custDataLst>
              <p:tags r:id="rId7"/>
            </p:custDataLst>
          </p:nvPr>
        </p:nvPicPr>
        <p:blipFill>
          <a:blip r:embed="rId17" cstate="print"/>
          <a:srcRect/>
          <a:stretch>
            <a:fillRect/>
          </a:stretch>
        </p:blipFill>
        <p:spPr bwMode="auto">
          <a:xfrm>
            <a:off x="4876800" y="2554288"/>
            <a:ext cx="3143250" cy="2905125"/>
          </a:xfrm>
          <a:prstGeom prst="rect">
            <a:avLst/>
          </a:prstGeom>
          <a:noFill/>
          <a:ln w="9525">
            <a:noFill/>
            <a:miter lim="800000"/>
            <a:headEnd/>
            <a:tailEnd/>
          </a:ln>
        </p:spPr>
      </p:pic>
      <p:pic>
        <p:nvPicPr>
          <p:cNvPr id="13" name="Picture 12"/>
          <p:cNvPicPr>
            <a:picLocks noChangeAspect="1" noChangeArrowheads="1"/>
          </p:cNvPicPr>
          <p:nvPr>
            <p:custDataLst>
              <p:tags r:id="rId8"/>
            </p:custDataLst>
          </p:nvPr>
        </p:nvPicPr>
        <p:blipFill>
          <a:blip r:embed="rId18" cstate="print"/>
          <a:srcRect/>
          <a:stretch>
            <a:fillRect/>
          </a:stretch>
        </p:blipFill>
        <p:spPr bwMode="auto">
          <a:xfrm>
            <a:off x="530225" y="5434013"/>
            <a:ext cx="8362950" cy="238125"/>
          </a:xfrm>
          <a:prstGeom prst="rect">
            <a:avLst/>
          </a:prstGeom>
          <a:noFill/>
          <a:ln w="9525">
            <a:noFill/>
            <a:miter lim="800000"/>
            <a:headEnd/>
            <a:tailEnd/>
          </a:ln>
        </p:spPr>
      </p:pic>
      <p:sp>
        <p:nvSpPr>
          <p:cNvPr id="47118" name="Slide Number Placeholder 14"/>
          <p:cNvSpPr>
            <a:spLocks noGrp="1"/>
          </p:cNvSpPr>
          <p:nvPr>
            <p:ph type="sldNum" sz="quarter" idx="12"/>
          </p:nvPr>
        </p:nvSpPr>
        <p:spPr>
          <a:noFill/>
        </p:spPr>
        <p:txBody>
          <a:bodyPr/>
          <a:lstStyle/>
          <a:p>
            <a:fld id="{028246E0-4564-4B4B-B9B2-2466BB05BF41}" type="slidenum">
              <a:rPr lang="en-CA" smtClean="0"/>
              <a:pPr/>
              <a:t>8</a:t>
            </a:fld>
            <a:endParaRPr lang="en-CA"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CA" smtClean="0"/>
              <a:t>Statistique Canada • Statistics Canada  </a:t>
            </a:r>
            <a:endParaRPr lang="en-CA"/>
          </a:p>
        </p:txBody>
      </p:sp>
      <p:sp>
        <p:nvSpPr>
          <p:cNvPr id="6" name="Slide Number Placeholder 3"/>
          <p:cNvSpPr>
            <a:spLocks noGrp="1"/>
          </p:cNvSpPr>
          <p:nvPr>
            <p:ph type="sldNum" sz="quarter" idx="12"/>
          </p:nvPr>
        </p:nvSpPr>
        <p:spPr/>
        <p:txBody>
          <a:bodyPr/>
          <a:lstStyle/>
          <a:p>
            <a:fld id="{196169BF-457F-844A-BDFE-853D015F43A5}" type="slidenum">
              <a:rPr lang="en-CA"/>
              <a:pPr/>
              <a:t>9</a:t>
            </a:fld>
            <a:endParaRPr lang="en-CA"/>
          </a:p>
        </p:txBody>
      </p:sp>
      <p:sp>
        <p:nvSpPr>
          <p:cNvPr id="229378" name="Rectangle 2"/>
          <p:cNvSpPr>
            <a:spLocks noGrp="1" noChangeArrowheads="1"/>
          </p:cNvSpPr>
          <p:nvPr>
            <p:ph type="title" idx="4294967295"/>
          </p:nvPr>
        </p:nvSpPr>
        <p:spPr bwMode="auto">
          <a:xfrm>
            <a:off x="323528" y="476374"/>
            <a:ext cx="8568952" cy="93640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r>
              <a:rPr lang="fr-CA" b="1" dirty="0" smtClean="0">
                <a:solidFill>
                  <a:schemeClr val="accent6"/>
                </a:solidFill>
                <a:latin typeface="Arial Black" pitchFamily="34" charset="0"/>
              </a:rPr>
              <a:t>Structure de programme</a:t>
            </a:r>
            <a:endParaRPr lang="fr-CA" dirty="0">
              <a:solidFill>
                <a:schemeClr val="accent6"/>
              </a:solidFill>
              <a:latin typeface="Arial Black" pitchFamily="34" charset="0"/>
            </a:endParaRPr>
          </a:p>
        </p:txBody>
      </p:sp>
      <p:sp>
        <p:nvSpPr>
          <p:cNvPr id="229379" name="Rectangle 3"/>
          <p:cNvSpPr>
            <a:spLocks noGrp="1" noChangeArrowheads="1"/>
          </p:cNvSpPr>
          <p:nvPr>
            <p:ph type="body" idx="4294967295"/>
          </p:nvPr>
        </p:nvSpPr>
        <p:spPr bwMode="auto">
          <a:xfrm>
            <a:off x="395536" y="1557338"/>
            <a:ext cx="8435975" cy="460851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indent="0">
              <a:lnSpc>
                <a:spcPct val="110000"/>
              </a:lnSpc>
            </a:pPr>
            <a:r>
              <a:rPr lang="fr-CA" dirty="0" smtClean="0"/>
              <a:t>La structure hiérarchique de programme permet de grouper des activités et projets sous un programme </a:t>
            </a:r>
          </a:p>
          <a:p>
            <a:pPr marL="0" indent="0">
              <a:lnSpc>
                <a:spcPct val="110000"/>
              </a:lnSpc>
            </a:pPr>
            <a:r>
              <a:rPr lang="fr-CA" dirty="0" smtClean="0"/>
              <a:t>Facilite la reddition de compte</a:t>
            </a:r>
          </a:p>
          <a:p>
            <a:pPr marL="0" indent="0">
              <a:lnSpc>
                <a:spcPct val="110000"/>
              </a:lnSpc>
            </a:pPr>
            <a:r>
              <a:rPr lang="fr-CA" dirty="0" smtClean="0"/>
              <a:t>L’utilisation d’identificateur permet de catégoriser les codes.</a:t>
            </a:r>
          </a:p>
          <a:p>
            <a:pPr marL="857250" lvl="1" indent="-457200">
              <a:lnSpc>
                <a:spcPct val="110000"/>
              </a:lnSpc>
              <a:buFont typeface="+mj-lt"/>
              <a:buAutoNum type="arabicPeriod"/>
            </a:pPr>
            <a:r>
              <a:rPr lang="fr-CA" sz="2000" dirty="0" smtClean="0"/>
              <a:t>Programme Statistique de base</a:t>
            </a:r>
          </a:p>
          <a:p>
            <a:pPr marL="857250" lvl="1" indent="-457200">
              <a:lnSpc>
                <a:spcPct val="110000"/>
              </a:lnSpc>
              <a:buFont typeface="+mj-lt"/>
              <a:buAutoNum type="arabicPeriod"/>
            </a:pPr>
            <a:r>
              <a:rPr lang="fr-CA" sz="2000" dirty="0" smtClean="0"/>
              <a:t>Programme à frais recouvrable (type de revenue)</a:t>
            </a:r>
          </a:p>
          <a:p>
            <a:pPr marL="857250" lvl="1" indent="-457200">
              <a:lnSpc>
                <a:spcPct val="110000"/>
              </a:lnSpc>
              <a:buFont typeface="+mj-lt"/>
              <a:buAutoNum type="arabicPeriod"/>
            </a:pPr>
            <a:r>
              <a:rPr lang="fr-CA" sz="2000" dirty="0" smtClean="0"/>
              <a:t>Infrastructure statistique</a:t>
            </a:r>
          </a:p>
          <a:p>
            <a:pPr marL="857250" lvl="1" indent="-457200">
              <a:lnSpc>
                <a:spcPct val="110000"/>
              </a:lnSpc>
              <a:buFont typeface="+mj-lt"/>
              <a:buAutoNum type="arabicPeriod"/>
            </a:pPr>
            <a:r>
              <a:rPr lang="fr-CA" sz="2000" dirty="0" smtClean="0"/>
              <a:t>Projet (tel que défini dans le cadre de gestion de projets)</a:t>
            </a:r>
          </a:p>
          <a:p>
            <a:pPr marL="857250" lvl="1" indent="-457200">
              <a:lnSpc>
                <a:spcPct val="110000"/>
              </a:lnSpc>
              <a:buFont typeface="+mj-lt"/>
              <a:buAutoNum type="arabicPeriod"/>
            </a:pPr>
            <a:r>
              <a:rPr lang="fr-CA" sz="2000" dirty="0" smtClean="0"/>
              <a:t>Projet de développement de système qui seront capitalisé</a:t>
            </a:r>
          </a:p>
        </p:txBody>
      </p:sp>
    </p:spTree>
    <p:extLst>
      <p:ext uri="{BB962C8B-B14F-4D97-AF65-F5344CB8AC3E}">
        <p14:creationId xmlns="" xmlns:p14="http://schemas.microsoft.com/office/powerpoint/2010/main" val="4053329330"/>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NUM" val="8"/>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
            <a:schemeClr val="accent2"/>
          </a:buClr>
          <a:buSzTx/>
          <a:buFont typeface="Wingdings" pitchFamily="2" charset="2"/>
          <a:buChar char="§"/>
          <a:tabLst/>
          <a:defRPr kumimoji="0" lang="en-CA" sz="24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
            <a:schemeClr val="accent2"/>
          </a:buClr>
          <a:buSzTx/>
          <a:buFont typeface="Wingdings" pitchFamily="2" charset="2"/>
          <a:buChar char="§"/>
          <a:tabLst/>
          <a:defRPr kumimoji="0" lang="en-CA" sz="2400" b="0" i="0" u="sng"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DISS-DIFF-Eng Template</Template>
  <TotalTime>5573</TotalTime>
  <Words>2200</Words>
  <Application>Microsoft Office PowerPoint</Application>
  <PresentationFormat>On-screen Show (4:3)</PresentationFormat>
  <Paragraphs>429</Paragraphs>
  <Slides>29</Slides>
  <Notes>26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Design</vt:lpstr>
      <vt:lpstr>Slide 1</vt:lpstr>
      <vt:lpstr>Agenda</vt:lpstr>
      <vt:lpstr>Objectif de la session</vt:lpstr>
      <vt:lpstr>Slide 4</vt:lpstr>
      <vt:lpstr>Slide 5</vt:lpstr>
      <vt:lpstr>Slide 6</vt:lpstr>
      <vt:lpstr>Slide 7</vt:lpstr>
      <vt:lpstr>Illustration de la gestion matricielle</vt:lpstr>
      <vt:lpstr>Structure de programme</vt:lpstr>
      <vt:lpstr>Structure de programme</vt:lpstr>
      <vt:lpstr>Gestion matricielle</vt:lpstr>
      <vt:lpstr>Gestion matricielle</vt:lpstr>
      <vt:lpstr>Comptabilité analytique - général</vt:lpstr>
      <vt:lpstr>Rôle de la comptabilité analytique</vt:lpstr>
      <vt:lpstr>Rôle de la comptabilité analytique</vt:lpstr>
      <vt:lpstr>Rôle de la comptabilité analytique</vt:lpstr>
      <vt:lpstr>Défis de la comptabilité analytique</vt:lpstr>
      <vt:lpstr>Défis de la comptabilité analytique</vt:lpstr>
      <vt:lpstr>Mise en oeuvre</vt:lpstr>
      <vt:lpstr>Calcul des jours productifs</vt:lpstr>
      <vt:lpstr>Calcul des taux salariaux</vt:lpstr>
      <vt:lpstr>Unités de ressources</vt:lpstr>
      <vt:lpstr>Calcul des taux d’unités de ressources</vt:lpstr>
      <vt:lpstr>Exemple de budgétisation de projet simple</vt:lpstr>
      <vt:lpstr>Suivi des dépenses</vt:lpstr>
      <vt:lpstr>Suivi des budgets et dépenses</vt:lpstr>
      <vt:lpstr>Suivi des budgets et dépenses</vt:lpstr>
      <vt:lpstr>Étape de mise en œuvre</vt:lpstr>
      <vt:lpstr>Gestion financière</vt:lpstr>
    </vt:vector>
  </TitlesOfParts>
  <Company>STC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dufoste</cp:lastModifiedBy>
  <cp:revision>414</cp:revision>
  <dcterms:created xsi:type="dcterms:W3CDTF">2008-07-17T14:58:13Z</dcterms:created>
  <dcterms:modified xsi:type="dcterms:W3CDTF">2014-09-10T16:58:10Z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-96132357</vt:i4>
  </property>
  <property fmtid="{D5CDD505-2E9C-101B-9397-08002B2CF9AE}" pid="4" name="_EmailSubject">
    <vt:lpwstr>Programme  indicatif des travaux de l'atelier PSI du 15 septembre</vt:lpwstr>
  </property>
  <property fmtid="{D5CDD505-2E9C-101B-9397-08002B2CF9AE}" pid="5" name="_AuthorEmail">
    <vt:lpwstr>Valerie.Bizier@a.statcan.gc.ca</vt:lpwstr>
  </property>
  <property fmtid="{D5CDD505-2E9C-101B-9397-08002B2CF9AE}" pid="6" name="_AuthorEmailDisplayName">
    <vt:lpwstr>Bizier, Valérie - ICD/DDLCI</vt:lpwstr>
  </property>
  <property fmtid="{D5CDD505-2E9C-101B-9397-08002B2CF9AE}" pid="7" name="_PreviousAdHocReviewCycleID">
    <vt:i4>-1376122831</vt:i4>
  </property>
</Properties>
</file>