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8"/>
  </p:notesMasterIdLst>
  <p:sldIdLst>
    <p:sldId id="256" r:id="rId2"/>
    <p:sldId id="259" r:id="rId3"/>
    <p:sldId id="260" r:id="rId4"/>
    <p:sldId id="313" r:id="rId5"/>
    <p:sldId id="312" r:id="rId6"/>
    <p:sldId id="308"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27F97BB-C833-4FB7-BDE5-3F7075034690}" styleName="Style à thème 2 - Accentuation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8D6D8D-BF6D-4651-B386-AB282FEDF5F8}" type="datetimeFigureOut">
              <a:rPr lang="fr-FR" smtClean="0"/>
              <a:pPr/>
              <a:t>06/05/2018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C978E1-3897-4F4C-A078-FF618EE3556B}" type="slidenum">
              <a:rPr lang="fr-FR" smtClean="0"/>
              <a:pPr/>
              <a:t>‹N°›</a:t>
            </a:fld>
            <a:endParaRPr lang="fr-FR"/>
          </a:p>
        </p:txBody>
      </p:sp>
    </p:spTree>
    <p:extLst>
      <p:ext uri="{BB962C8B-B14F-4D97-AF65-F5344CB8AC3E}">
        <p14:creationId xmlns:p14="http://schemas.microsoft.com/office/powerpoint/2010/main" val="4251810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C3BB8CC7-E5D4-40BD-BCD7-2C8BDB3729A9}" type="datetimeFigureOut">
              <a:rPr lang="fr-FR" smtClean="0"/>
              <a:pPr/>
              <a:t>06/05/2018</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417095C8-3B14-4938-AAC2-BB278444528D}"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3BB8CC7-E5D4-40BD-BCD7-2C8BDB3729A9}" type="datetimeFigureOut">
              <a:rPr lang="fr-FR" smtClean="0"/>
              <a:pPr/>
              <a:t>06/05/2018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17095C8-3B14-4938-AAC2-BB278444528D}" type="slidenum">
              <a:rPr lang="fr-FR" smtClean="0"/>
              <a:pPr/>
              <a:t>‹N°›</a:t>
            </a:fld>
            <a:endParaRPr lang="fr-F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3BB8CC7-E5D4-40BD-BCD7-2C8BDB3729A9}" type="datetimeFigureOut">
              <a:rPr lang="fr-FR" smtClean="0"/>
              <a:pPr/>
              <a:t>06/05/2018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17095C8-3B14-4938-AAC2-BB278444528D}" type="slidenum">
              <a:rPr lang="fr-FR" smtClean="0"/>
              <a:pPr/>
              <a:t>‹N°›</a:t>
            </a:fld>
            <a:endParaRPr lang="fr-F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C3BB8CC7-E5D4-40BD-BCD7-2C8BDB3729A9}" type="datetimeFigureOut">
              <a:rPr lang="fr-FR" smtClean="0"/>
              <a:pPr/>
              <a:t>06/05/2018</a:t>
            </a:fld>
            <a:endParaRPr lang="fr-FR"/>
          </a:p>
        </p:txBody>
      </p:sp>
      <p:sp>
        <p:nvSpPr>
          <p:cNvPr id="9" name="Espace réservé du numéro de diapositive 8"/>
          <p:cNvSpPr>
            <a:spLocks noGrp="1"/>
          </p:cNvSpPr>
          <p:nvPr>
            <p:ph type="sldNum" sz="quarter" idx="15"/>
          </p:nvPr>
        </p:nvSpPr>
        <p:spPr/>
        <p:txBody>
          <a:bodyPr rtlCol="0"/>
          <a:lstStyle/>
          <a:p>
            <a:fld id="{417095C8-3B14-4938-AAC2-BB278444528D}"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C3BB8CC7-E5D4-40BD-BCD7-2C8BDB3729A9}" type="datetimeFigureOut">
              <a:rPr lang="fr-FR" smtClean="0"/>
              <a:pPr/>
              <a:t>06/05/2018</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417095C8-3B14-4938-AAC2-BB278444528D}"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C3BB8CC7-E5D4-40BD-BCD7-2C8BDB3729A9}" type="datetimeFigureOut">
              <a:rPr lang="fr-FR" smtClean="0"/>
              <a:pPr/>
              <a:t>06/05/2018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17095C8-3B14-4938-AAC2-BB278444528D}"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C3BB8CC7-E5D4-40BD-BCD7-2C8BDB3729A9}" type="datetimeFigureOut">
              <a:rPr lang="fr-FR" smtClean="0"/>
              <a:pPr/>
              <a:t>06/05/2018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17095C8-3B14-4938-AAC2-BB278444528D}"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C3BB8CC7-E5D4-40BD-BCD7-2C8BDB3729A9}" type="datetimeFigureOut">
              <a:rPr lang="fr-FR" smtClean="0"/>
              <a:pPr/>
              <a:t>06/05/2018</a:t>
            </a:fld>
            <a:endParaRPr lang="fr-FR"/>
          </a:p>
        </p:txBody>
      </p:sp>
      <p:sp>
        <p:nvSpPr>
          <p:cNvPr id="7" name="Espace réservé du numéro de diapositive 6"/>
          <p:cNvSpPr>
            <a:spLocks noGrp="1"/>
          </p:cNvSpPr>
          <p:nvPr>
            <p:ph type="sldNum" sz="quarter" idx="11"/>
          </p:nvPr>
        </p:nvSpPr>
        <p:spPr/>
        <p:txBody>
          <a:bodyPr rtlCol="0"/>
          <a:lstStyle/>
          <a:p>
            <a:fld id="{417095C8-3B14-4938-AAC2-BB278444528D}"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3BB8CC7-E5D4-40BD-BCD7-2C8BDB3729A9}" type="datetimeFigureOut">
              <a:rPr lang="fr-FR" smtClean="0"/>
              <a:pPr/>
              <a:t>06/05/2018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17095C8-3B14-4938-AAC2-BB278444528D}" type="slidenum">
              <a:rPr lang="fr-FR" smtClean="0"/>
              <a:pPr/>
              <a:t>‹N°›</a:t>
            </a:fld>
            <a:endParaRPr lang="fr-F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C3BB8CC7-E5D4-40BD-BCD7-2C8BDB3729A9}" type="datetimeFigureOut">
              <a:rPr lang="fr-FR" smtClean="0"/>
              <a:pPr/>
              <a:t>06/05/2018</a:t>
            </a:fld>
            <a:endParaRPr lang="fr-FR"/>
          </a:p>
        </p:txBody>
      </p:sp>
      <p:sp>
        <p:nvSpPr>
          <p:cNvPr id="22" name="Espace réservé du numéro de diapositive 21"/>
          <p:cNvSpPr>
            <a:spLocks noGrp="1"/>
          </p:cNvSpPr>
          <p:nvPr>
            <p:ph type="sldNum" sz="quarter" idx="15"/>
          </p:nvPr>
        </p:nvSpPr>
        <p:spPr/>
        <p:txBody>
          <a:bodyPr rtlCol="0"/>
          <a:lstStyle/>
          <a:p>
            <a:fld id="{417095C8-3B14-4938-AAC2-BB278444528D}"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C3BB8CC7-E5D4-40BD-BCD7-2C8BDB3729A9}" type="datetimeFigureOut">
              <a:rPr lang="fr-FR" smtClean="0"/>
              <a:pPr/>
              <a:t>06/05/2018</a:t>
            </a:fld>
            <a:endParaRPr lang="fr-FR"/>
          </a:p>
        </p:txBody>
      </p:sp>
      <p:sp>
        <p:nvSpPr>
          <p:cNvPr id="18" name="Espace réservé du numéro de diapositive 17"/>
          <p:cNvSpPr>
            <a:spLocks noGrp="1"/>
          </p:cNvSpPr>
          <p:nvPr>
            <p:ph type="sldNum" sz="quarter" idx="11"/>
          </p:nvPr>
        </p:nvSpPr>
        <p:spPr/>
        <p:txBody>
          <a:bodyPr rtlCol="0"/>
          <a:lstStyle/>
          <a:p>
            <a:fld id="{417095C8-3B14-4938-AAC2-BB278444528D}"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3BB8CC7-E5D4-40BD-BCD7-2C8BDB3729A9}" type="datetimeFigureOut">
              <a:rPr lang="fr-FR" smtClean="0"/>
              <a:pPr/>
              <a:t>06/05/2018</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17095C8-3B14-4938-AAC2-BB278444528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image" Target="../media/image2.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12794" y="3560562"/>
            <a:ext cx="7179686" cy="1020566"/>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fr-FR" sz="3600" dirty="0"/>
              <a:t>M</a:t>
            </a:r>
            <a:r>
              <a:rPr lang="fr-FR" sz="3600" dirty="0" smtClean="0">
                <a:latin typeface="+mn-lt"/>
              </a:rPr>
              <a:t>odule 1: Approches de la pauvreté</a:t>
            </a:r>
            <a:endParaRPr lang="fr-FR" sz="2200" i="1" dirty="0"/>
          </a:p>
        </p:txBody>
      </p:sp>
      <p:sp>
        <p:nvSpPr>
          <p:cNvPr id="3" name="Sous-titre 2"/>
          <p:cNvSpPr>
            <a:spLocks noGrp="1"/>
          </p:cNvSpPr>
          <p:nvPr>
            <p:ph type="subTitle" idx="1"/>
          </p:nvPr>
        </p:nvSpPr>
        <p:spPr>
          <a:xfrm>
            <a:off x="2230796" y="5248271"/>
            <a:ext cx="6172200" cy="1205065"/>
          </a:xfrm>
        </p:spPr>
        <p:txBody>
          <a:bodyPr/>
          <a:lstStyle/>
          <a:p>
            <a:pPr algn="ctr"/>
            <a:r>
              <a:rPr lang="fr-FR" u="sng" dirty="0" smtClean="0"/>
              <a:t>Formateur</a:t>
            </a:r>
          </a:p>
          <a:p>
            <a:pPr algn="ctr"/>
            <a:r>
              <a:rPr lang="fr-FR" dirty="0" smtClean="0">
                <a:solidFill>
                  <a:schemeClr val="accent2">
                    <a:lumMod val="75000"/>
                  </a:schemeClr>
                </a:solidFill>
              </a:rPr>
              <a:t>Sansan  Honkounne KAMBOU</a:t>
            </a:r>
          </a:p>
          <a:p>
            <a:pPr algn="ctr"/>
            <a:r>
              <a:rPr lang="fr-FR" dirty="0" smtClean="0"/>
              <a:t>Ingénieur Statisticien-Economiste</a:t>
            </a:r>
            <a:endParaRPr lang="fr-FR" dirty="0"/>
          </a:p>
        </p:txBody>
      </p:sp>
      <p:pic>
        <p:nvPicPr>
          <p:cNvPr id="44042" name="Imag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0195" y="838200"/>
            <a:ext cx="981075" cy="762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Objet 8"/>
          <p:cNvGraphicFramePr>
            <a:graphicFrameLocks noChangeAspect="1"/>
          </p:cNvGraphicFramePr>
          <p:nvPr>
            <p:extLst>
              <p:ext uri="{D42A27DB-BD31-4B8C-83A1-F6EECF244321}">
                <p14:modId xmlns:p14="http://schemas.microsoft.com/office/powerpoint/2010/main" val="4163139248"/>
              </p:ext>
            </p:extLst>
          </p:nvPr>
        </p:nvGraphicFramePr>
        <p:xfrm>
          <a:off x="4872018" y="564357"/>
          <a:ext cx="1466850" cy="1190625"/>
        </p:xfrm>
        <a:graphic>
          <a:graphicData uri="http://schemas.openxmlformats.org/presentationml/2006/ole">
            <mc:AlternateContent xmlns:mc="http://schemas.openxmlformats.org/markup-compatibility/2006">
              <mc:Choice xmlns:v="urn:schemas-microsoft-com:vml" Requires="v">
                <p:oleObj spid="_x0000_s44073" name="Picture" r:id="rId4" imgW="1466103" imgH="1188428" progId="Word.Picture.8">
                  <p:embed/>
                </p:oleObj>
              </mc:Choice>
              <mc:Fallback>
                <p:oleObj name="Picture" r:id="rId4" imgW="1466103" imgH="1188428" progId="Word.Picture.8">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2018" y="564357"/>
                        <a:ext cx="1466850" cy="1190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4040" name="Imag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7666707" y="990043"/>
            <a:ext cx="1114425" cy="82867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2" name="Rectangle 12"/>
          <p:cNvSpPr>
            <a:spLocks noChangeArrowheads="1"/>
          </p:cNvSpPr>
          <p:nvPr/>
        </p:nvSpPr>
        <p:spPr bwMode="auto">
          <a:xfrm>
            <a:off x="0" y="1219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 name="Rectangle 14"/>
          <p:cNvSpPr>
            <a:spLocks noChangeArrowheads="1"/>
          </p:cNvSpPr>
          <p:nvPr/>
        </p:nvSpPr>
        <p:spPr bwMode="auto">
          <a:xfrm>
            <a:off x="0" y="3238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altLang="fr-FR" sz="1800" b="0" i="0" u="none" strike="noStrike" cap="none" normalizeH="0" baseline="0" smtClean="0">
              <a:ln>
                <a:noFill/>
              </a:ln>
              <a:solidFill>
                <a:schemeClr val="tx1"/>
              </a:solidFill>
              <a:effectLst/>
              <a:latin typeface="Arial" panose="020B0604020202020204" pitchFamily="34" charset="0"/>
            </a:endParaRPr>
          </a:p>
        </p:txBody>
      </p:sp>
      <p:sp>
        <p:nvSpPr>
          <p:cNvPr id="22" name="Rectangle 21"/>
          <p:cNvSpPr/>
          <p:nvPr/>
        </p:nvSpPr>
        <p:spPr>
          <a:xfrm>
            <a:off x="1712794" y="2116973"/>
            <a:ext cx="6318448" cy="1200329"/>
          </a:xfrm>
          <a:prstGeom prst="rect">
            <a:avLst/>
          </a:prstGeom>
        </p:spPr>
        <p:txBody>
          <a:bodyPr wrap="square">
            <a:spAutoFit/>
          </a:bodyPr>
          <a:lstStyle/>
          <a:p>
            <a:pPr algn="ctr"/>
            <a:r>
              <a:rPr lang="fr-FR" b="1" dirty="0">
                <a:solidFill>
                  <a:srgbClr val="000000"/>
                </a:solidFill>
                <a:latin typeface="Arial" panose="020B0604020202020204" pitchFamily="34" charset="0"/>
                <a:ea typeface="Times New Roman" panose="02020603050405020304" pitchFamily="18" charset="0"/>
              </a:rPr>
              <a:t>Programme d’appui budgétaire à la mise en œuvre du cadre stratégique de lutte contre la pauvreté en Mauritanie-SBC CSLP III</a:t>
            </a:r>
            <a:endParaRPr lang="fr-FR" sz="1400" dirty="0">
              <a:solidFill>
                <a:srgbClr val="000000"/>
              </a:solidFill>
              <a:latin typeface="Arial" panose="020B0604020202020204" pitchFamily="34" charset="0"/>
              <a:ea typeface="Times New Roman" panose="02020603050405020304" pitchFamily="18" charset="0"/>
            </a:endParaRPr>
          </a:p>
          <a:p>
            <a:pPr algn="ctr"/>
            <a:r>
              <a:rPr lang="fr-FR" b="1" dirty="0">
                <a:latin typeface="Times New Roman" panose="02020603050405020304" pitchFamily="18" charset="0"/>
                <a:ea typeface="Times New Roman" panose="02020603050405020304" pitchFamily="18" charset="0"/>
              </a:rPr>
              <a:t>N° MR/FED/22576</a:t>
            </a:r>
            <a:endParaRPr lang="fr-FR" sz="1400" dirty="0">
              <a:effectLst/>
              <a:latin typeface="Times New Roman" panose="02020603050405020304" pitchFamily="18" charset="0"/>
              <a:ea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POURQUOI MESURER LA PAUVRETE?</a:t>
            </a:r>
            <a:endParaRPr lang="fr-FR" b="1" dirty="0"/>
          </a:p>
        </p:txBody>
      </p:sp>
      <p:sp>
        <p:nvSpPr>
          <p:cNvPr id="3" name="Espace réservé du contenu 2"/>
          <p:cNvSpPr>
            <a:spLocks noGrp="1"/>
          </p:cNvSpPr>
          <p:nvPr>
            <p:ph sz="quarter" idx="1"/>
          </p:nvPr>
        </p:nvSpPr>
        <p:spPr/>
        <p:txBody>
          <a:bodyPr>
            <a:normAutofit lnSpcReduction="10000"/>
          </a:bodyPr>
          <a:lstStyle/>
          <a:p>
            <a:r>
              <a:rPr lang="fr-FR" dirty="0" smtClean="0"/>
              <a:t>Mesurer la pauvreté nécessite du temps, de l’énergie et l’argent (nécessité de rassembler des données d’enquête en particulier sur la consommation)</a:t>
            </a:r>
          </a:p>
          <a:p>
            <a:r>
              <a:rPr lang="fr-FR" b="1" i="1" dirty="0" smtClean="0"/>
              <a:t>Pourquoi se donner tant de mal à vouloir la mesurer?</a:t>
            </a:r>
          </a:p>
          <a:p>
            <a:pPr marL="1097280" lvl="2" indent="-457200">
              <a:buFont typeface="+mj-lt"/>
              <a:buAutoNum type="arabicPeriod"/>
            </a:pPr>
            <a:r>
              <a:rPr lang="fr-FR" dirty="0" err="1" smtClean="0"/>
              <a:t>Ravallion</a:t>
            </a:r>
            <a:r>
              <a:rPr lang="fr-FR" dirty="0" smtClean="0"/>
              <a:t> (1998) : </a:t>
            </a:r>
            <a:r>
              <a:rPr lang="fr-FR" i="1" dirty="0" smtClean="0">
                <a:solidFill>
                  <a:schemeClr val="accent1">
                    <a:lumMod val="75000"/>
                  </a:schemeClr>
                </a:solidFill>
              </a:rPr>
              <a:t>Pour maintenir le problème de la pauvreté à l’ordre du jour</a:t>
            </a:r>
            <a:r>
              <a:rPr lang="fr-FR" dirty="0" smtClean="0">
                <a:solidFill>
                  <a:schemeClr val="accent1">
                    <a:lumMod val="75000"/>
                  </a:schemeClr>
                </a:solidFill>
              </a:rPr>
              <a:t>. </a:t>
            </a:r>
            <a:r>
              <a:rPr lang="fr-FR" dirty="0" smtClean="0"/>
              <a:t>En effet, « une mesure  de la pauvreté crédible peut être un puissant instrument pour attirer l’attention des responsables des actions publiques sur les conditions de vie des ménages ». Il est facile d’ignorer les pauvres s’ils sont statistiquement invisibles.</a:t>
            </a:r>
          </a:p>
          <a:p>
            <a:pPr marL="1097280" lvl="2" indent="-457200">
              <a:buFont typeface="+mj-lt"/>
              <a:buAutoNum type="arabicPeriod"/>
            </a:pPr>
            <a:endParaRPr lang="fr-FR" dirty="0" smtClean="0"/>
          </a:p>
          <a:p>
            <a:pPr marL="1097280" lvl="2" indent="-457200">
              <a:buFont typeface="+mj-lt"/>
              <a:buAutoNum type="arabicPeriod"/>
            </a:pPr>
            <a:r>
              <a:rPr lang="fr-FR" i="1" dirty="0" smtClean="0">
                <a:solidFill>
                  <a:schemeClr val="accent1">
                    <a:lumMod val="75000"/>
                  </a:schemeClr>
                </a:solidFill>
              </a:rPr>
              <a:t>Pour cibler les actions  au niveau  national et international</a:t>
            </a:r>
            <a:r>
              <a:rPr lang="fr-FR" dirty="0" smtClean="0"/>
              <a:t>. On ne peut aider les pauvres sans savoir qui ils sont et où ils vivent. D’où l’utilité des profils de pauvreté, qui établissent les grandes lignes de la pauvreté et généralement de l’inégalité. L’utilisation pratique des profils de pauvreté est d’aider à cibler les ressources du développement vers les régions les pauvres.</a:t>
            </a:r>
            <a:endParaRPr lang="fr-FR"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POURQUOI MESURER LA PAUVRETE? (Suite)</a:t>
            </a:r>
            <a:endParaRPr lang="fr-FR" dirty="0"/>
          </a:p>
        </p:txBody>
      </p:sp>
      <p:sp>
        <p:nvSpPr>
          <p:cNvPr id="3" name="Espace réservé du contenu 2"/>
          <p:cNvSpPr>
            <a:spLocks noGrp="1"/>
          </p:cNvSpPr>
          <p:nvPr>
            <p:ph sz="quarter" idx="1"/>
          </p:nvPr>
        </p:nvSpPr>
        <p:spPr>
          <a:xfrm>
            <a:off x="457200" y="1600200"/>
            <a:ext cx="7859216" cy="5069160"/>
          </a:xfrm>
        </p:spPr>
        <p:txBody>
          <a:bodyPr>
            <a:normAutofit/>
          </a:bodyPr>
          <a:lstStyle/>
          <a:p>
            <a:pPr marL="342900" indent="-342900">
              <a:buFont typeface="+mj-lt"/>
              <a:buAutoNum type="arabicPeriod" startAt="3"/>
            </a:pPr>
            <a:r>
              <a:rPr lang="fr-FR" sz="2000" b="1" i="1" dirty="0" smtClean="0">
                <a:solidFill>
                  <a:schemeClr val="accent1">
                    <a:lumMod val="75000"/>
                  </a:schemeClr>
                </a:solidFill>
              </a:rPr>
              <a:t>Pour diriger et évaluer les projets et actions publiques visant à aider les pauvres</a:t>
            </a:r>
            <a:r>
              <a:rPr lang="fr-FR" sz="2000" i="1" dirty="0" smtClean="0">
                <a:solidFill>
                  <a:schemeClr val="accent1">
                    <a:lumMod val="75000"/>
                  </a:schemeClr>
                </a:solidFill>
              </a:rPr>
              <a:t>. </a:t>
            </a:r>
            <a:r>
              <a:rPr lang="fr-FR" sz="2000" dirty="0" smtClean="0"/>
              <a:t>Il s’agit de pouvoir prévoir les effets des stratégies et des programmes destinés à aider les pauvres et de les évaluer par la suite. (des stratégies paraissant excellentes sur le papier (microcrédit) peuvent ne pas fonctionner aussi bien que prévu.</a:t>
            </a:r>
          </a:p>
          <a:p>
            <a:pPr marL="342900" indent="-342900">
              <a:buFont typeface="+mj-lt"/>
              <a:buAutoNum type="arabicPeriod" startAt="3"/>
            </a:pPr>
            <a:r>
              <a:rPr lang="fr-FR" sz="2000" b="1" i="1" dirty="0" smtClean="0">
                <a:solidFill>
                  <a:schemeClr val="accent1">
                    <a:lumMod val="75000"/>
                  </a:schemeClr>
                </a:solidFill>
              </a:rPr>
              <a:t>Pour évaluer l’efficacité des institutions dont le but est d’aider les pauvres.</a:t>
            </a:r>
            <a:r>
              <a:rPr lang="fr-FR" sz="2000" dirty="0" smtClean="0"/>
              <a:t> Il est impossible de dire si un gouvernement est efficace dans la lutte contre la pauvreté, si des informations fiables sur la pauvreté ne sont pas disponibles. Cela s’applique également aux institutions: « Nous rêvons d’un monde exempt de pauvreté » écrit la banque mondiale qui définit sa mission première comme étant de:  « lutter contre la pauvreté avec passion et professionnalisme, en vue de résultats durables ». Il est évident qu’on ne peut juger de la réussite d’une institution dans la poursuite de cet objectif sans des mesures de pauvreté adéquates.</a:t>
            </a:r>
            <a:endParaRPr lang="fr-FR" sz="2000" b="1" i="1" dirty="0" smtClean="0">
              <a:solidFill>
                <a:schemeClr val="accent1">
                  <a:lumMod val="75000"/>
                </a:schemeClr>
              </a:solidFill>
            </a:endParaRPr>
          </a:p>
          <a:p>
            <a:pPr marL="342900" indent="-342900">
              <a:buNone/>
            </a:pPr>
            <a:endParaRPr lang="fr-FR" sz="1800"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562074"/>
          </a:xfrm>
        </p:spPr>
        <p:txBody>
          <a:bodyPr/>
          <a:lstStyle/>
          <a:p>
            <a:r>
              <a:rPr lang="fr-FR" b="1" dirty="0" smtClean="0"/>
              <a:t>Comment appréhender la pauvreté ?</a:t>
            </a:r>
            <a:endParaRPr lang="fr-FR" dirty="0"/>
          </a:p>
        </p:txBody>
      </p:sp>
      <p:sp>
        <p:nvSpPr>
          <p:cNvPr id="3" name="Espace réservé du contenu 2"/>
          <p:cNvSpPr>
            <a:spLocks noGrp="1"/>
          </p:cNvSpPr>
          <p:nvPr>
            <p:ph sz="quarter" idx="1"/>
          </p:nvPr>
        </p:nvSpPr>
        <p:spPr>
          <a:xfrm>
            <a:off x="457200" y="836712"/>
            <a:ext cx="7859216" cy="5832648"/>
          </a:xfrm>
        </p:spPr>
        <p:txBody>
          <a:bodyPr>
            <a:normAutofit fontScale="92500"/>
          </a:bodyPr>
          <a:lstStyle/>
          <a:p>
            <a:pPr marL="457200" indent="-457200">
              <a:buSzPct val="100000"/>
              <a:buFont typeface="+mj-lt"/>
              <a:buAutoNum type="arabicPeriod"/>
            </a:pPr>
            <a:r>
              <a:rPr lang="fr-FR" b="1" i="1" dirty="0" smtClean="0">
                <a:solidFill>
                  <a:schemeClr val="accent1">
                    <a:lumMod val="75000"/>
                  </a:schemeClr>
                </a:solidFill>
              </a:rPr>
              <a:t>Choix d’approche de la mesure pauvreté</a:t>
            </a:r>
          </a:p>
          <a:p>
            <a:pPr>
              <a:buFont typeface="Wingdings" panose="05000000000000000000" pitchFamily="2" charset="2"/>
              <a:buChar char="¢"/>
            </a:pPr>
            <a:r>
              <a:rPr lang="fr-FR" sz="2000" b="1" i="1" dirty="0" smtClean="0">
                <a:solidFill>
                  <a:schemeClr val="accent1">
                    <a:lumMod val="75000"/>
                  </a:schemeClr>
                </a:solidFill>
              </a:rPr>
              <a:t>Les approches monétaires</a:t>
            </a:r>
          </a:p>
          <a:p>
            <a:pPr lvl="1" algn="just">
              <a:buFont typeface="Arial" panose="020B0604020202020204" pitchFamily="34" charset="0"/>
              <a:buChar char="•"/>
            </a:pPr>
            <a:r>
              <a:rPr lang="fr-FR" sz="2000" b="1" dirty="0" smtClean="0">
                <a:solidFill>
                  <a:srgbClr val="5F5F5F"/>
                </a:solidFill>
              </a:rPr>
              <a:t>La mesure de la pauvreté est fondée </a:t>
            </a:r>
            <a:r>
              <a:rPr lang="fr-FR" sz="2000" dirty="0" smtClean="0"/>
              <a:t>sur la </a:t>
            </a:r>
            <a:r>
              <a:rPr lang="fr-FR" sz="2000" dirty="0"/>
              <a:t>théorie </a:t>
            </a:r>
            <a:r>
              <a:rPr lang="fr-FR" sz="2000" b="1" dirty="0" err="1" smtClean="0"/>
              <a:t>Welfariste</a:t>
            </a:r>
            <a:r>
              <a:rPr lang="fr-FR" sz="2000" b="1" dirty="0" smtClean="0"/>
              <a:t> ou utilitariste.</a:t>
            </a:r>
            <a:r>
              <a:rPr lang="fr-FR" sz="2000" baseline="30000" dirty="0" smtClean="0"/>
              <a:t> </a:t>
            </a:r>
            <a:r>
              <a:rPr lang="fr-FR" sz="2000" dirty="0" smtClean="0"/>
              <a:t>Le bien-être est exclusivement basée sur </a:t>
            </a:r>
            <a:r>
              <a:rPr lang="fr-FR" sz="2000" dirty="0"/>
              <a:t>la notion d'utilité, où les ressources monétaires (ou les revenus) déterminent son niveau. </a:t>
            </a:r>
            <a:r>
              <a:rPr lang="fr-FR" sz="2000" dirty="0" smtClean="0"/>
              <a:t>La </a:t>
            </a:r>
            <a:r>
              <a:rPr lang="fr-FR" sz="2000" dirty="0"/>
              <a:t>pauvreté est définie alors comme « </a:t>
            </a:r>
            <a:r>
              <a:rPr lang="fr-FR" sz="2000" i="1" dirty="0"/>
              <a:t>un niveau de revenu socialement inacceptable». </a:t>
            </a:r>
            <a:r>
              <a:rPr lang="fr-FR" sz="2000" dirty="0"/>
              <a:t>Cette approche est dominante et la plus utilisée par les institutions internationales, notamment la Banque Mondiale.</a:t>
            </a:r>
          </a:p>
          <a:p>
            <a:pPr>
              <a:buFont typeface="Wingdings" panose="05000000000000000000" pitchFamily="2" charset="2"/>
              <a:buChar char="¢"/>
            </a:pPr>
            <a:r>
              <a:rPr lang="fr-FR" sz="2000" b="1" i="1" dirty="0" smtClean="0">
                <a:solidFill>
                  <a:schemeClr val="accent1">
                    <a:lumMod val="75000"/>
                  </a:schemeClr>
                </a:solidFill>
              </a:rPr>
              <a:t>Les approches non monétaires</a:t>
            </a:r>
          </a:p>
          <a:p>
            <a:pPr marL="457200" indent="-457200">
              <a:buFont typeface="+mj-lt"/>
              <a:buAutoNum type="alphaLcParenR"/>
            </a:pPr>
            <a:r>
              <a:rPr lang="fr-FR" b="1" u="sng" dirty="0"/>
              <a:t>L'approche par les besoins de base :</a:t>
            </a:r>
            <a:endParaRPr lang="fr-FR" dirty="0"/>
          </a:p>
          <a:p>
            <a:pPr lvl="1"/>
            <a:r>
              <a:rPr lang="fr-FR" dirty="0" smtClean="0"/>
              <a:t>Identification </a:t>
            </a:r>
            <a:r>
              <a:rPr lang="fr-FR" dirty="0"/>
              <a:t>des </a:t>
            </a:r>
            <a:r>
              <a:rPr lang="fr-FR" b="1" u="sng" dirty="0"/>
              <a:t>besoins communs </a:t>
            </a:r>
            <a:r>
              <a:rPr lang="fr-FR" b="1" u="sng" dirty="0" smtClean="0"/>
              <a:t> (</a:t>
            </a:r>
            <a:r>
              <a:rPr lang="fr-FR" dirty="0"/>
              <a:t>éducation, la santé, l'hygiène, l'assainissement, l'eau potable et l'habitat </a:t>
            </a:r>
            <a:r>
              <a:rPr lang="fr-FR" dirty="0" smtClean="0"/>
              <a:t>etc.) à </a:t>
            </a:r>
            <a:r>
              <a:rPr lang="fr-FR" dirty="0"/>
              <a:t>tous les êtres humains nécessaires pour atteindre une certaine qualité de </a:t>
            </a:r>
            <a:r>
              <a:rPr lang="fr-FR" dirty="0" smtClean="0"/>
              <a:t>vie.</a:t>
            </a:r>
            <a:r>
              <a:rPr lang="fr-FR" dirty="0"/>
              <a:t>  </a:t>
            </a:r>
            <a:r>
              <a:rPr lang="fr-FR" dirty="0" smtClean="0"/>
              <a:t>Une </a:t>
            </a:r>
            <a:r>
              <a:rPr lang="fr-FR" dirty="0"/>
              <a:t>personne est considérée comme pauvre lorsqu'elle ne satisfait pas ses besoins de base par rapport à un certain standard de vie. </a:t>
            </a:r>
            <a:endParaRPr lang="fr-FR" dirty="0" smtClean="0"/>
          </a:p>
          <a:p>
            <a:pPr lvl="1"/>
            <a:r>
              <a:rPr lang="fr-FR" dirty="0"/>
              <a:t>L’indice de pauvreté multidimensionnelle (MPI ou </a:t>
            </a:r>
            <a:r>
              <a:rPr lang="fr-FR" dirty="0" smtClean="0"/>
              <a:t>IPM) introduit par le PNUD en 2010 basé sur les travaux de </a:t>
            </a:r>
            <a:r>
              <a:rPr lang="fr-FR" dirty="0" err="1" smtClean="0"/>
              <a:t>Alkire</a:t>
            </a:r>
            <a:r>
              <a:rPr lang="fr-FR" dirty="0" smtClean="0"/>
              <a:t> &amp;  Santos (2010)</a:t>
            </a:r>
            <a:endParaRPr lang="fr-FR" dirty="0"/>
          </a:p>
        </p:txBody>
      </p:sp>
    </p:spTree>
    <p:extLst>
      <p:ext uri="{BB962C8B-B14F-4D97-AF65-F5344CB8AC3E}">
        <p14:creationId xmlns:p14="http://schemas.microsoft.com/office/powerpoint/2010/main" val="309781375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Comment appréhender la pauvreté?</a:t>
            </a:r>
            <a:endParaRPr lang="fr-FR" dirty="0"/>
          </a:p>
        </p:txBody>
      </p:sp>
      <p:sp>
        <p:nvSpPr>
          <p:cNvPr id="3" name="Espace réservé du contenu 2"/>
          <p:cNvSpPr>
            <a:spLocks noGrp="1"/>
          </p:cNvSpPr>
          <p:nvPr>
            <p:ph sz="quarter" idx="1"/>
          </p:nvPr>
        </p:nvSpPr>
        <p:spPr>
          <a:xfrm>
            <a:off x="457200" y="1600200"/>
            <a:ext cx="7859216" cy="5069160"/>
          </a:xfrm>
        </p:spPr>
        <p:txBody>
          <a:bodyPr>
            <a:normAutofit/>
          </a:bodyPr>
          <a:lstStyle/>
          <a:p>
            <a:pPr marL="457200" indent="-457200">
              <a:buSzPct val="100000"/>
              <a:buFont typeface="+mj-lt"/>
              <a:buAutoNum type="arabicPeriod"/>
            </a:pPr>
            <a:r>
              <a:rPr lang="fr-FR" b="1" i="1" dirty="0" smtClean="0">
                <a:solidFill>
                  <a:schemeClr val="accent1">
                    <a:lumMod val="75000"/>
                  </a:schemeClr>
                </a:solidFill>
              </a:rPr>
              <a:t>Choix d’approche de la mesure pauvreté</a:t>
            </a:r>
          </a:p>
          <a:p>
            <a:pPr>
              <a:buFont typeface="Wingdings" panose="05000000000000000000" pitchFamily="2" charset="2"/>
              <a:buChar char="¢"/>
            </a:pPr>
            <a:r>
              <a:rPr lang="fr-FR" sz="2000" b="1" i="1" dirty="0" smtClean="0">
                <a:solidFill>
                  <a:schemeClr val="accent1">
                    <a:lumMod val="75000"/>
                  </a:schemeClr>
                </a:solidFill>
              </a:rPr>
              <a:t>Les approches non monétaires</a:t>
            </a:r>
          </a:p>
          <a:p>
            <a:pPr marL="457200" indent="-457200">
              <a:buFont typeface="+mj-lt"/>
              <a:buAutoNum type="alphaLcParenR" startAt="2"/>
            </a:pPr>
            <a:r>
              <a:rPr lang="fr-FR" b="1" u="sng" dirty="0"/>
              <a:t>L'approche par </a:t>
            </a:r>
            <a:r>
              <a:rPr lang="fr-FR" b="1" u="sng" dirty="0" smtClean="0"/>
              <a:t>les capacités (</a:t>
            </a:r>
            <a:r>
              <a:rPr lang="fr-FR" b="1" u="sng" dirty="0" err="1" smtClean="0"/>
              <a:t>capabilities</a:t>
            </a:r>
            <a:r>
              <a:rPr lang="fr-FR" b="1" u="sng" dirty="0" smtClean="0"/>
              <a:t>)</a:t>
            </a:r>
            <a:r>
              <a:rPr lang="fr-FR" b="1" u="sng" dirty="0"/>
              <a:t> :</a:t>
            </a:r>
            <a:endParaRPr lang="fr-FR" dirty="0"/>
          </a:p>
          <a:p>
            <a:pPr lvl="1"/>
            <a:r>
              <a:rPr lang="fr-FR" u="sng" dirty="0"/>
              <a:t>Conduite par </a:t>
            </a:r>
            <a:r>
              <a:rPr lang="fr-FR" u="sng" dirty="0" err="1"/>
              <a:t>Amartya</a:t>
            </a:r>
            <a:r>
              <a:rPr lang="fr-FR" u="sng" dirty="0"/>
              <a:t> Sen (1987) :</a:t>
            </a:r>
            <a:r>
              <a:rPr lang="fr-FR" dirty="0"/>
              <a:t> Cette approche repose sur le concept de « Justice Sociale ».  Ici la  « chose » qui manque n'est pas l'utilité ni les besoins de base, mais les habilités ou capacités humaines jugées fondamentales pour pouvoir accéder à un certain niveau de vie. Le bien-être ce n'est pas la possession de biens, mais d'être bien nourri, bien éduqué, en bonne santé, de participer à la vie collective etc. Cet ensemble de facteurs déterminent la valeur de vie. Sen indique que la valeur de la vie d'un individu dépend d'un ensemble de façons </a:t>
            </a:r>
            <a:r>
              <a:rPr lang="fr-FR" b="1" u="sng" dirty="0"/>
              <a:t>de faire </a:t>
            </a:r>
            <a:r>
              <a:rPr lang="fr-FR" dirty="0"/>
              <a:t>et </a:t>
            </a:r>
            <a:r>
              <a:rPr lang="fr-FR" b="1" u="sng" dirty="0"/>
              <a:t>d'être</a:t>
            </a:r>
            <a:r>
              <a:rPr lang="fr-FR" dirty="0"/>
              <a:t> qu'il regroupe sous le terme de </a:t>
            </a:r>
            <a:r>
              <a:rPr lang="fr-FR" b="1" u="sng" dirty="0"/>
              <a:t>« fonctionnements ».</a:t>
            </a:r>
            <a:endParaRPr lang="fr-FR" sz="1500" b="1" u="sng" dirty="0" smtClean="0"/>
          </a:p>
        </p:txBody>
      </p:sp>
    </p:spTree>
    <p:extLst>
      <p:ext uri="{BB962C8B-B14F-4D97-AF65-F5344CB8AC3E}">
        <p14:creationId xmlns:p14="http://schemas.microsoft.com/office/powerpoint/2010/main" val="256671960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357166"/>
            <a:ext cx="7467600" cy="6116786"/>
          </a:xfrm>
        </p:spPr>
        <p:txBody>
          <a:bodyPr/>
          <a:lstStyle/>
          <a:p>
            <a:endParaRPr lang="fr-FR" dirty="0" smtClean="0"/>
          </a:p>
          <a:p>
            <a:endParaRPr lang="fr-FR" dirty="0" smtClean="0"/>
          </a:p>
          <a:p>
            <a:pPr algn="ctr"/>
            <a:endParaRPr lang="fr-FR" dirty="0" smtClean="0"/>
          </a:p>
          <a:p>
            <a:endParaRPr lang="fr-FR" dirty="0" smtClean="0"/>
          </a:p>
          <a:p>
            <a:pPr algn="ctr">
              <a:buNone/>
            </a:pPr>
            <a:r>
              <a:rPr lang="fr-FR" sz="7200" dirty="0" smtClean="0">
                <a:solidFill>
                  <a:srgbClr val="0070C0"/>
                </a:solidFill>
              </a:rPr>
              <a:t>MERCI DE VOTRE AIMABLE ATTENTION</a:t>
            </a:r>
            <a:endParaRPr lang="fr-FR" sz="7200" dirty="0">
              <a:solidFill>
                <a:srgbClr val="0070C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iterate type="lt">
                                    <p:tmPct val="0"/>
                                  </p:iterate>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12" presetClass="path" presetSubtype="0" accel="50000" decel="50000" fill="hold" grpId="1" nodeType="withEffect">
                                  <p:stCondLst>
                                    <p:cond delay="0"/>
                                  </p:stCondLst>
                                  <p:iterate type="lt">
                                    <p:tmPct val="0"/>
                                  </p:iterate>
                                  <p:childTnLst>
                                    <p:animMotion origin="layout" path="M 0 0  C 0.03 -0.05067  0.075 -0.08267  0.125 -0.08267  C 0.175 -0.08267  0.22 -0.05067  0.25 0  C 0.22 0.05067  0.175 0.08267  0.125 0.08267  C 0.075 0.08267  0.03 0.05067  0 0  Z" pathEditMode="relative" ptsTypes="">
                                      <p:cBhvr>
                                        <p:cTn id="10" dur="2000" fill="hold"/>
                                        <p:tgtEl>
                                          <p:spTgt spid="3">
                                            <p:txEl>
                                              <p:pRg st="4" end="4"/>
                                            </p:txEl>
                                          </p:spTgt>
                                        </p:tgtEl>
                                        <p:attrNameLst>
                                          <p:attrName>ppt_x</p:attrName>
                                          <p:attrName>ppt_y</p:attrName>
                                        </p:attrNameLst>
                                      </p:cBhvr>
                                    </p:animMotion>
                                  </p:childTnLst>
                                </p:cTn>
                              </p:par>
                            </p:childTnLst>
                          </p:cTn>
                        </p:par>
                        <p:par>
                          <p:cTn id="11" fill="hold">
                            <p:stCondLst>
                              <p:cond delay="5000"/>
                            </p:stCondLst>
                            <p:childTnLst>
                              <p:par>
                                <p:cTn id="12" presetID="1" presetClass="emph" presetSubtype="2" fill="hold" nodeType="afterEffect">
                                  <p:stCondLst>
                                    <p:cond delay="0"/>
                                  </p:stCondLst>
                                  <p:childTnLst>
                                    <p:animClr clrSpc="rgb" dir="cw">
                                      <p:cBhvr>
                                        <p:cTn id="13" dur="2000" fill="hold"/>
                                        <p:tgtEl>
                                          <p:spTgt spid="3"/>
                                        </p:tgtEl>
                                        <p:attrNameLst>
                                          <p:attrName>fillcolor</p:attrName>
                                        </p:attrNameLst>
                                      </p:cBhvr>
                                      <p:to>
                                        <a:srgbClr val="54E6FA"/>
                                      </p:to>
                                    </p:animClr>
                                    <p:set>
                                      <p:cBhvr>
                                        <p:cTn id="14" dur="2000" fill="hold"/>
                                        <p:tgtEl>
                                          <p:spTgt spid="3"/>
                                        </p:tgtEl>
                                        <p:attrNameLst>
                                          <p:attrName>fill.type</p:attrName>
                                        </p:attrNameLst>
                                      </p:cBhvr>
                                      <p:to>
                                        <p:strVal val="solid"/>
                                      </p:to>
                                    </p:set>
                                    <p:set>
                                      <p:cBhvr>
                                        <p:cTn id="15" dur="2000" fill="hold"/>
                                        <p:tgtEl>
                                          <p:spTgt spid="3"/>
                                        </p:tgtEl>
                                        <p:attrNameLst>
                                          <p:attrName>fill.on</p:attrName>
                                        </p:attrNameLst>
                                      </p:cBhvr>
                                      <p:to>
                                        <p:strVal val="true"/>
                                      </p:to>
                                    </p:set>
                                  </p:childTnLst>
                                </p:cTn>
                              </p:par>
                            </p:childTnLst>
                          </p:cTn>
                        </p:par>
                        <p:par>
                          <p:cTn id="16" fill="hold">
                            <p:stCondLst>
                              <p:cond delay="7000"/>
                            </p:stCondLst>
                            <p:childTnLst>
                              <p:par>
                                <p:cTn id="17" presetID="23" presetClass="emph" presetSubtype="0" fill="hold" grpId="2" nodeType="afterEffect">
                                  <p:stCondLst>
                                    <p:cond delay="0"/>
                                  </p:stCondLst>
                                  <p:iterate type="lt">
                                    <p:tmPct val="0"/>
                                  </p:iterate>
                                  <p:childTnLst>
                                    <p:animClr clrSpc="hsl" dir="cw">
                                      <p:cBhvr override="childStyle">
                                        <p:cTn id="18" dur="500" fill="hold"/>
                                        <p:tgtEl>
                                          <p:spTgt spid="3">
                                            <p:txEl>
                                              <p:pRg st="4" end="4"/>
                                            </p:txEl>
                                          </p:spTgt>
                                        </p:tgtEl>
                                        <p:attrNameLst>
                                          <p:attrName>style.color</p:attrName>
                                        </p:attrNameLst>
                                      </p:cBhvr>
                                      <p:by>
                                        <p:hsl h="10842353" s="0" l="0"/>
                                      </p:by>
                                    </p:animClr>
                                    <p:animClr clrSpc="hsl" dir="cw">
                                      <p:cBhvr>
                                        <p:cTn id="19" dur="500" fill="hold"/>
                                        <p:tgtEl>
                                          <p:spTgt spid="3">
                                            <p:txEl>
                                              <p:pRg st="4" end="4"/>
                                            </p:txEl>
                                          </p:spTgt>
                                        </p:tgtEl>
                                        <p:attrNameLst>
                                          <p:attrName>fillcolor</p:attrName>
                                        </p:attrNameLst>
                                      </p:cBhvr>
                                      <p:by>
                                        <p:hsl h="10842353" s="0" l="0"/>
                                      </p:by>
                                    </p:animClr>
                                    <p:animClr clrSpc="hsl" dir="cw">
                                      <p:cBhvr>
                                        <p:cTn id="20" dur="500" fill="hold"/>
                                        <p:tgtEl>
                                          <p:spTgt spid="3">
                                            <p:txEl>
                                              <p:pRg st="4" end="4"/>
                                            </p:txEl>
                                          </p:spTgt>
                                        </p:tgtEl>
                                        <p:attrNameLst>
                                          <p:attrName>stroke.color</p:attrName>
                                        </p:attrNameLst>
                                      </p:cBhvr>
                                      <p:by>
                                        <p:hsl h="10842353" s="0" l="0"/>
                                      </p:by>
                                    </p:animClr>
                                    <p:set>
                                      <p:cBhvr>
                                        <p:cTn id="21" dur="500" fill="hold"/>
                                        <p:tgtEl>
                                          <p:spTgt spid="3">
                                            <p:txEl>
                                              <p:pRg st="4" end="4"/>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45" presetClass="exit" presetSubtype="0" fill="hold" grpId="3" nodeType="clickEffect">
                                  <p:stCondLst>
                                    <p:cond delay="0"/>
                                  </p:stCondLst>
                                  <p:iterate type="lt">
                                    <p:tmPct val="10000"/>
                                  </p:iterate>
                                  <p:childTnLst>
                                    <p:animEffect transition="out" filter="fade">
                                      <p:cBhvr>
                                        <p:cTn id="25" dur="5000"/>
                                        <p:tgtEl>
                                          <p:spTgt spid="3">
                                            <p:txEl>
                                              <p:pRg st="4" end="4"/>
                                            </p:txEl>
                                          </p:spTgt>
                                        </p:tgtEl>
                                      </p:cBhvr>
                                    </p:animEffect>
                                    <p:anim calcmode="lin" valueType="num">
                                      <p:cBhvr>
                                        <p:cTn id="26" dur="5000"/>
                                        <p:tgtEl>
                                          <p:spTgt spid="3">
                                            <p:txEl>
                                              <p:pRg st="4" end="4"/>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7" dur="5000"/>
                                        <p:tgtEl>
                                          <p:spTgt spid="3">
                                            <p:txEl>
                                              <p:pRg st="4" end="4"/>
                                            </p:txEl>
                                          </p:spTgt>
                                        </p:tgtEl>
                                        <p:attrNameLst>
                                          <p:attrName>ppt_h</p:attrName>
                                        </p:attrNameLst>
                                      </p:cBhvr>
                                      <p:tavLst>
                                        <p:tav tm="0">
                                          <p:val>
                                            <p:strVal val="ppt_h"/>
                                          </p:val>
                                        </p:tav>
                                        <p:tav tm="100000">
                                          <p:val>
                                            <p:strVal val="ppt_h"/>
                                          </p:val>
                                        </p:tav>
                                      </p:tavLst>
                                    </p:anim>
                                    <p:set>
                                      <p:cBhvr>
                                        <p:cTn id="28" dur="1" fill="hold">
                                          <p:stCondLst>
                                            <p:cond delay="4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3453</TotalTime>
  <Words>301</Words>
  <Application>Microsoft Office PowerPoint</Application>
  <PresentationFormat>Affichage à l'écran (4:3)</PresentationFormat>
  <Paragraphs>35</Paragraphs>
  <Slides>6</Slides>
  <Notes>0</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6</vt:i4>
      </vt:variant>
    </vt:vector>
  </HeadingPairs>
  <TitlesOfParts>
    <vt:vector size="13" baseType="lpstr">
      <vt:lpstr>Arial</vt:lpstr>
      <vt:lpstr>Calibri</vt:lpstr>
      <vt:lpstr>Times New Roman</vt:lpstr>
      <vt:lpstr>Wingdings</vt:lpstr>
      <vt:lpstr>Wingdings 2</vt:lpstr>
      <vt:lpstr>Oriel</vt:lpstr>
      <vt:lpstr>Picture</vt:lpstr>
      <vt:lpstr>Module 1: Approches de la pauvreté</vt:lpstr>
      <vt:lpstr>POURQUOI MESURER LA PAUVRETE?</vt:lpstr>
      <vt:lpstr>POURQUOI MESURER LA PAUVRETE? (Suite)</vt:lpstr>
      <vt:lpstr>Comment appréhender la pauvreté ?</vt:lpstr>
      <vt:lpstr>Comment appréhender la pauvreté?</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SUR STATA      (SEPTEMBRE 2009)</dc:title>
  <dc:creator>HONKOUNNE</dc:creator>
  <cp:lastModifiedBy>Sansan Honkounne KAMBOU</cp:lastModifiedBy>
  <cp:revision>435</cp:revision>
  <dcterms:created xsi:type="dcterms:W3CDTF">2009-09-06T20:00:53Z</dcterms:created>
  <dcterms:modified xsi:type="dcterms:W3CDTF">2018-05-06T08:11:35Z</dcterms:modified>
</cp:coreProperties>
</file>