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7"/>
  </p:notesMasterIdLst>
  <p:sldIdLst>
    <p:sldId id="256" r:id="rId2"/>
    <p:sldId id="257" r:id="rId3"/>
    <p:sldId id="258" r:id="rId4"/>
    <p:sldId id="263" r:id="rId5"/>
    <p:sldId id="320" r:id="rId6"/>
    <p:sldId id="319" r:id="rId7"/>
    <p:sldId id="321" r:id="rId8"/>
    <p:sldId id="267" r:id="rId9"/>
    <p:sldId id="323" r:id="rId10"/>
    <p:sldId id="268" r:id="rId11"/>
    <p:sldId id="317" r:id="rId12"/>
    <p:sldId id="322" r:id="rId13"/>
    <p:sldId id="269" r:id="rId14"/>
    <p:sldId id="270" r:id="rId15"/>
    <p:sldId id="324" r:id="rId16"/>
    <p:sldId id="309" r:id="rId17"/>
    <p:sldId id="327" r:id="rId18"/>
    <p:sldId id="272" r:id="rId19"/>
    <p:sldId id="273" r:id="rId20"/>
    <p:sldId id="318" r:id="rId21"/>
    <p:sldId id="325" r:id="rId22"/>
    <p:sldId id="326" r:id="rId23"/>
    <p:sldId id="265" r:id="rId24"/>
    <p:sldId id="274" r:id="rId25"/>
    <p:sldId id="275" r:id="rId26"/>
    <p:sldId id="276" r:id="rId27"/>
    <p:sldId id="277" r:id="rId28"/>
    <p:sldId id="278" r:id="rId29"/>
    <p:sldId id="279" r:id="rId30"/>
    <p:sldId id="280" r:id="rId31"/>
    <p:sldId id="281" r:id="rId32"/>
    <p:sldId id="282" r:id="rId33"/>
    <p:sldId id="283" r:id="rId34"/>
    <p:sldId id="284" r:id="rId35"/>
    <p:sldId id="308"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27F97BB-C833-4FB7-BDE5-3F7075034690}" styleName="Style à thème 2 - Accentuation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89" autoAdjust="0"/>
    <p:restoredTop sz="94660"/>
  </p:normalViewPr>
  <p:slideViewPr>
    <p:cSldViewPr>
      <p:cViewPr varScale="1">
        <p:scale>
          <a:sx n="70" d="100"/>
          <a:sy n="70" d="100"/>
        </p:scale>
        <p:origin x="137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5.wmf"/><Relationship Id="rId1" Type="http://schemas.openxmlformats.org/officeDocument/2006/relationships/image" Target="../media/image21.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8D6D8D-BF6D-4651-B386-AB282FEDF5F8}" type="datetimeFigureOut">
              <a:rPr lang="fr-FR" smtClean="0"/>
              <a:pPr/>
              <a:t>09/05/2018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C978E1-3897-4F4C-A078-FF618EE3556B}" type="slidenum">
              <a:rPr lang="fr-FR" smtClean="0"/>
              <a:pPr/>
              <a:t>‹N°›</a:t>
            </a:fld>
            <a:endParaRPr lang="fr-FR"/>
          </a:p>
        </p:txBody>
      </p:sp>
    </p:spTree>
    <p:extLst>
      <p:ext uri="{BB962C8B-B14F-4D97-AF65-F5344CB8AC3E}">
        <p14:creationId xmlns:p14="http://schemas.microsoft.com/office/powerpoint/2010/main" val="4251810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C3BB8CC7-E5D4-40BD-BCD7-2C8BDB3729A9}" type="datetimeFigureOut">
              <a:rPr lang="fr-FR" smtClean="0"/>
              <a:pPr/>
              <a:t>09/05/2018</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417095C8-3B14-4938-AAC2-BB278444528D}"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3BB8CC7-E5D4-40BD-BCD7-2C8BDB3729A9}" type="datetimeFigureOut">
              <a:rPr lang="fr-FR" smtClean="0"/>
              <a:pPr/>
              <a:t>09/05/2018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17095C8-3B14-4938-AAC2-BB278444528D}" type="slidenum">
              <a:rPr lang="fr-FR" smtClean="0"/>
              <a:pPr/>
              <a:t>‹N°›</a:t>
            </a:fld>
            <a:endParaRPr lang="fr-F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3BB8CC7-E5D4-40BD-BCD7-2C8BDB3729A9}" type="datetimeFigureOut">
              <a:rPr lang="fr-FR" smtClean="0"/>
              <a:pPr/>
              <a:t>09/05/2018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17095C8-3B14-4938-AAC2-BB278444528D}" type="slidenum">
              <a:rPr lang="fr-FR" smtClean="0"/>
              <a:pPr/>
              <a:t>‹N°›</a:t>
            </a:fld>
            <a:endParaRPr lang="fr-F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C3BB8CC7-E5D4-40BD-BCD7-2C8BDB3729A9}" type="datetimeFigureOut">
              <a:rPr lang="fr-FR" smtClean="0"/>
              <a:pPr/>
              <a:t>09/05/2018</a:t>
            </a:fld>
            <a:endParaRPr lang="fr-FR"/>
          </a:p>
        </p:txBody>
      </p:sp>
      <p:sp>
        <p:nvSpPr>
          <p:cNvPr id="9" name="Espace réservé du numéro de diapositive 8"/>
          <p:cNvSpPr>
            <a:spLocks noGrp="1"/>
          </p:cNvSpPr>
          <p:nvPr>
            <p:ph type="sldNum" sz="quarter" idx="15"/>
          </p:nvPr>
        </p:nvSpPr>
        <p:spPr/>
        <p:txBody>
          <a:bodyPr rtlCol="0"/>
          <a:lstStyle/>
          <a:p>
            <a:fld id="{417095C8-3B14-4938-AAC2-BB278444528D}"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C3BB8CC7-E5D4-40BD-BCD7-2C8BDB3729A9}" type="datetimeFigureOut">
              <a:rPr lang="fr-FR" smtClean="0"/>
              <a:pPr/>
              <a:t>09/05/2018</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417095C8-3B14-4938-AAC2-BB278444528D}"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C3BB8CC7-E5D4-40BD-BCD7-2C8BDB3729A9}" type="datetimeFigureOut">
              <a:rPr lang="fr-FR" smtClean="0"/>
              <a:pPr/>
              <a:t>09/05/2018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17095C8-3B14-4938-AAC2-BB278444528D}"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C3BB8CC7-E5D4-40BD-BCD7-2C8BDB3729A9}" type="datetimeFigureOut">
              <a:rPr lang="fr-FR" smtClean="0"/>
              <a:pPr/>
              <a:t>09/05/2018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17095C8-3B14-4938-AAC2-BB278444528D}"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C3BB8CC7-E5D4-40BD-BCD7-2C8BDB3729A9}" type="datetimeFigureOut">
              <a:rPr lang="fr-FR" smtClean="0"/>
              <a:pPr/>
              <a:t>09/05/2018</a:t>
            </a:fld>
            <a:endParaRPr lang="fr-FR"/>
          </a:p>
        </p:txBody>
      </p:sp>
      <p:sp>
        <p:nvSpPr>
          <p:cNvPr id="7" name="Espace réservé du numéro de diapositive 6"/>
          <p:cNvSpPr>
            <a:spLocks noGrp="1"/>
          </p:cNvSpPr>
          <p:nvPr>
            <p:ph type="sldNum" sz="quarter" idx="11"/>
          </p:nvPr>
        </p:nvSpPr>
        <p:spPr/>
        <p:txBody>
          <a:bodyPr rtlCol="0"/>
          <a:lstStyle/>
          <a:p>
            <a:fld id="{417095C8-3B14-4938-AAC2-BB278444528D}"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3BB8CC7-E5D4-40BD-BCD7-2C8BDB3729A9}" type="datetimeFigureOut">
              <a:rPr lang="fr-FR" smtClean="0"/>
              <a:pPr/>
              <a:t>09/05/2018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17095C8-3B14-4938-AAC2-BB278444528D}" type="slidenum">
              <a:rPr lang="fr-FR" smtClean="0"/>
              <a:pPr/>
              <a:t>‹N°›</a:t>
            </a:fld>
            <a:endParaRPr lang="fr-F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C3BB8CC7-E5D4-40BD-BCD7-2C8BDB3729A9}" type="datetimeFigureOut">
              <a:rPr lang="fr-FR" smtClean="0"/>
              <a:pPr/>
              <a:t>09/05/2018</a:t>
            </a:fld>
            <a:endParaRPr lang="fr-FR"/>
          </a:p>
        </p:txBody>
      </p:sp>
      <p:sp>
        <p:nvSpPr>
          <p:cNvPr id="22" name="Espace réservé du numéro de diapositive 21"/>
          <p:cNvSpPr>
            <a:spLocks noGrp="1"/>
          </p:cNvSpPr>
          <p:nvPr>
            <p:ph type="sldNum" sz="quarter" idx="15"/>
          </p:nvPr>
        </p:nvSpPr>
        <p:spPr/>
        <p:txBody>
          <a:bodyPr rtlCol="0"/>
          <a:lstStyle/>
          <a:p>
            <a:fld id="{417095C8-3B14-4938-AAC2-BB278444528D}"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C3BB8CC7-E5D4-40BD-BCD7-2C8BDB3729A9}" type="datetimeFigureOut">
              <a:rPr lang="fr-FR" smtClean="0"/>
              <a:pPr/>
              <a:t>09/05/2018</a:t>
            </a:fld>
            <a:endParaRPr lang="fr-FR"/>
          </a:p>
        </p:txBody>
      </p:sp>
      <p:sp>
        <p:nvSpPr>
          <p:cNvPr id="18" name="Espace réservé du numéro de diapositive 17"/>
          <p:cNvSpPr>
            <a:spLocks noGrp="1"/>
          </p:cNvSpPr>
          <p:nvPr>
            <p:ph type="sldNum" sz="quarter" idx="11"/>
          </p:nvPr>
        </p:nvSpPr>
        <p:spPr/>
        <p:txBody>
          <a:bodyPr rtlCol="0"/>
          <a:lstStyle/>
          <a:p>
            <a:fld id="{417095C8-3B14-4938-AAC2-BB278444528D}"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3BB8CC7-E5D4-40BD-BCD7-2C8BDB3729A9}" type="datetimeFigureOut">
              <a:rPr lang="fr-FR" smtClean="0"/>
              <a:pPr/>
              <a:t>09/05/2018</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17095C8-3B14-4938-AAC2-BB278444528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9.wmf"/><Relationship Id="rId4" Type="http://schemas.openxmlformats.org/officeDocument/2006/relationships/oleObject" Target="../embeddings/oleObject6.bin"/></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0.wmf"/><Relationship Id="rId4" Type="http://schemas.openxmlformats.org/officeDocument/2006/relationships/oleObject" Target="../embeddings/oleObject7.bin"/></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0.wmf"/><Relationship Id="rId4" Type="http://schemas.openxmlformats.org/officeDocument/2006/relationships/oleObject" Target="../embeddings/oleObject8.bin"/></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1.wmf"/><Relationship Id="rId4" Type="http://schemas.openxmlformats.org/officeDocument/2006/relationships/oleObject" Target="../embeddings/oleObject9.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2.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4.wmf"/><Relationship Id="rId5" Type="http://schemas.openxmlformats.org/officeDocument/2006/relationships/oleObject" Target="../embeddings/oleObject12.bin"/><Relationship Id="rId4" Type="http://schemas.openxmlformats.org/officeDocument/2006/relationships/image" Target="../media/image13.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5.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6.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18.wmf"/><Relationship Id="rId5" Type="http://schemas.openxmlformats.org/officeDocument/2006/relationships/oleObject" Target="../embeddings/oleObject16.bin"/><Relationship Id="rId4" Type="http://schemas.openxmlformats.org/officeDocument/2006/relationships/image" Target="../media/image1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0.wmf"/><Relationship Id="rId5" Type="http://schemas.openxmlformats.org/officeDocument/2006/relationships/oleObject" Target="../embeddings/oleObject18.bin"/><Relationship Id="rId4" Type="http://schemas.openxmlformats.org/officeDocument/2006/relationships/image" Target="../media/image19.wmf"/></Relationships>
</file>

<file path=ppt/slides/_rels/slide31.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5.wmf"/><Relationship Id="rId5" Type="http://schemas.openxmlformats.org/officeDocument/2006/relationships/oleObject" Target="../embeddings/oleObject20.bin"/><Relationship Id="rId4" Type="http://schemas.openxmlformats.org/officeDocument/2006/relationships/image" Target="../media/image21.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23.wmf"/><Relationship Id="rId5" Type="http://schemas.openxmlformats.org/officeDocument/2006/relationships/oleObject" Target="../embeddings/oleObject23.bin"/><Relationship Id="rId4" Type="http://schemas.openxmlformats.org/officeDocument/2006/relationships/image" Target="../media/image5.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12794" y="3560562"/>
            <a:ext cx="7179686" cy="1308598"/>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3600" dirty="0" smtClean="0">
                <a:latin typeface="+mn-lt"/>
              </a:rPr>
              <a:t>Module 3: </a:t>
            </a:r>
            <a:r>
              <a:rPr lang="en-US" sz="3600" dirty="0" err="1" smtClean="0">
                <a:latin typeface="+mn-lt"/>
              </a:rPr>
              <a:t>Mesures</a:t>
            </a:r>
            <a:r>
              <a:rPr lang="en-US" sz="3600" dirty="0" smtClean="0">
                <a:latin typeface="+mn-lt"/>
              </a:rPr>
              <a:t> de la </a:t>
            </a:r>
            <a:r>
              <a:rPr lang="en-US" sz="3600" dirty="0" err="1" smtClean="0">
                <a:latin typeface="+mn-lt"/>
              </a:rPr>
              <a:t>pauvreté</a:t>
            </a:r>
            <a:r>
              <a:rPr lang="en-US" smtClean="0">
                <a:latin typeface="+mn-lt"/>
              </a:rPr>
              <a:t/>
            </a:r>
            <a:br>
              <a:rPr lang="en-US" smtClean="0">
                <a:latin typeface="+mn-lt"/>
              </a:rPr>
            </a:br>
            <a:r>
              <a:rPr lang="en-US" sz="2200" i="1" smtClean="0"/>
              <a:t>Nouakchott</a:t>
            </a:r>
            <a:r>
              <a:rPr lang="en-US" sz="2200" i="1" dirty="0" smtClean="0"/>
              <a:t>, 07-10 </a:t>
            </a:r>
            <a:r>
              <a:rPr lang="en-US" sz="2200" i="1" dirty="0" err="1" smtClean="0"/>
              <a:t>mai</a:t>
            </a:r>
            <a:r>
              <a:rPr lang="en-US" sz="2200" i="1" dirty="0" smtClean="0"/>
              <a:t> 2018</a:t>
            </a:r>
            <a:r>
              <a:rPr lang="fr-FR" sz="2200" i="1" dirty="0" smtClean="0"/>
              <a:t>    </a:t>
            </a:r>
            <a:endParaRPr lang="fr-FR" sz="2200" i="1" dirty="0"/>
          </a:p>
        </p:txBody>
      </p:sp>
      <p:sp>
        <p:nvSpPr>
          <p:cNvPr id="3" name="Sous-titre 2"/>
          <p:cNvSpPr>
            <a:spLocks noGrp="1"/>
          </p:cNvSpPr>
          <p:nvPr>
            <p:ph type="subTitle" idx="1"/>
          </p:nvPr>
        </p:nvSpPr>
        <p:spPr>
          <a:xfrm>
            <a:off x="2230796" y="5248271"/>
            <a:ext cx="6172200" cy="1205065"/>
          </a:xfrm>
        </p:spPr>
        <p:txBody>
          <a:bodyPr/>
          <a:lstStyle/>
          <a:p>
            <a:pPr algn="ctr"/>
            <a:r>
              <a:rPr lang="fr-FR" u="sng" dirty="0" smtClean="0"/>
              <a:t>Formateur</a:t>
            </a:r>
          </a:p>
          <a:p>
            <a:pPr algn="ctr"/>
            <a:r>
              <a:rPr lang="fr-FR" dirty="0" smtClean="0">
                <a:solidFill>
                  <a:schemeClr val="accent2">
                    <a:lumMod val="75000"/>
                  </a:schemeClr>
                </a:solidFill>
              </a:rPr>
              <a:t>Sansan  Honkounne KAMBOU</a:t>
            </a:r>
          </a:p>
          <a:p>
            <a:pPr algn="ctr"/>
            <a:r>
              <a:rPr lang="fr-FR" dirty="0" smtClean="0"/>
              <a:t>Ingénieur Statisticien-Economiste</a:t>
            </a:r>
            <a:endParaRPr lang="fr-FR" dirty="0"/>
          </a:p>
        </p:txBody>
      </p:sp>
      <p:pic>
        <p:nvPicPr>
          <p:cNvPr id="44042" name="Imag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0195" y="838200"/>
            <a:ext cx="981075" cy="762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Objet 8"/>
          <p:cNvGraphicFramePr>
            <a:graphicFrameLocks noChangeAspect="1"/>
          </p:cNvGraphicFramePr>
          <p:nvPr>
            <p:extLst>
              <p:ext uri="{D42A27DB-BD31-4B8C-83A1-F6EECF244321}">
                <p14:modId xmlns:p14="http://schemas.microsoft.com/office/powerpoint/2010/main" val="4163139248"/>
              </p:ext>
            </p:extLst>
          </p:nvPr>
        </p:nvGraphicFramePr>
        <p:xfrm>
          <a:off x="4872018" y="564357"/>
          <a:ext cx="1466850" cy="1190625"/>
        </p:xfrm>
        <a:graphic>
          <a:graphicData uri="http://schemas.openxmlformats.org/presentationml/2006/ole">
            <mc:AlternateContent xmlns:mc="http://schemas.openxmlformats.org/markup-compatibility/2006">
              <mc:Choice xmlns:v="urn:schemas-microsoft-com:vml" Requires="v">
                <p:oleObj spid="_x0000_s44102" name="Picture" r:id="rId4" imgW="1466103" imgH="1188428" progId="Word.Picture.8">
                  <p:embed/>
                </p:oleObj>
              </mc:Choice>
              <mc:Fallback>
                <p:oleObj name="Picture" r:id="rId4" imgW="1466103" imgH="1188428" progId="Word.Picture.8">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2018" y="564357"/>
                        <a:ext cx="1466850" cy="1190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4040" name="Imag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7666707" y="990043"/>
            <a:ext cx="1114425" cy="82867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2" name="Rectangle 12"/>
          <p:cNvSpPr>
            <a:spLocks noChangeArrowheads="1"/>
          </p:cNvSpPr>
          <p:nvPr/>
        </p:nvSpPr>
        <p:spPr bwMode="auto">
          <a:xfrm>
            <a:off x="0" y="1219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 name="Rectangle 14"/>
          <p:cNvSpPr>
            <a:spLocks noChangeArrowheads="1"/>
          </p:cNvSpPr>
          <p:nvPr/>
        </p:nvSpPr>
        <p:spPr bwMode="auto">
          <a:xfrm>
            <a:off x="0" y="3238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altLang="fr-FR" sz="1800" b="0" i="0" u="none" strike="noStrike" cap="none" normalizeH="0" baseline="0" smtClean="0">
              <a:ln>
                <a:noFill/>
              </a:ln>
              <a:solidFill>
                <a:schemeClr val="tx1"/>
              </a:solidFill>
              <a:effectLst/>
              <a:latin typeface="Arial" panose="020B0604020202020204" pitchFamily="34" charset="0"/>
            </a:endParaRPr>
          </a:p>
        </p:txBody>
      </p:sp>
      <p:sp>
        <p:nvSpPr>
          <p:cNvPr id="22" name="Rectangle 21"/>
          <p:cNvSpPr/>
          <p:nvPr/>
        </p:nvSpPr>
        <p:spPr>
          <a:xfrm>
            <a:off x="1712794" y="2116973"/>
            <a:ext cx="6318448" cy="1200329"/>
          </a:xfrm>
          <a:prstGeom prst="rect">
            <a:avLst/>
          </a:prstGeom>
        </p:spPr>
        <p:txBody>
          <a:bodyPr wrap="square">
            <a:spAutoFit/>
          </a:bodyPr>
          <a:lstStyle/>
          <a:p>
            <a:pPr algn="ctr"/>
            <a:r>
              <a:rPr lang="fr-FR" b="1" dirty="0">
                <a:solidFill>
                  <a:srgbClr val="000000"/>
                </a:solidFill>
                <a:latin typeface="Arial" panose="020B0604020202020204" pitchFamily="34" charset="0"/>
                <a:ea typeface="Times New Roman" panose="02020603050405020304" pitchFamily="18" charset="0"/>
              </a:rPr>
              <a:t>Programme d’appui budgétaire à la mise en œuvre du cadre stratégique de lutte contre la pauvreté en Mauritanie-SBC CSLP III</a:t>
            </a:r>
            <a:endParaRPr lang="fr-FR" sz="1400" dirty="0">
              <a:solidFill>
                <a:srgbClr val="000000"/>
              </a:solidFill>
              <a:latin typeface="Arial" panose="020B0604020202020204" pitchFamily="34" charset="0"/>
              <a:ea typeface="Times New Roman" panose="02020603050405020304" pitchFamily="18" charset="0"/>
            </a:endParaRPr>
          </a:p>
          <a:p>
            <a:pPr algn="ctr"/>
            <a:r>
              <a:rPr lang="fr-FR" b="1" dirty="0">
                <a:latin typeface="Times New Roman" panose="02020603050405020304" pitchFamily="18" charset="0"/>
                <a:ea typeface="Times New Roman" panose="02020603050405020304" pitchFamily="18" charset="0"/>
              </a:rPr>
              <a:t>N° MR/FED/22576</a:t>
            </a:r>
            <a:endParaRPr lang="fr-FR" sz="1400" dirty="0">
              <a:effectLst/>
              <a:latin typeface="Times New Roman" panose="02020603050405020304" pitchFamily="18" charset="0"/>
              <a:ea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9572" y="179981"/>
            <a:ext cx="7762828" cy="608195"/>
          </a:xfrm>
        </p:spPr>
        <p:txBody>
          <a:bodyPr/>
          <a:lstStyle/>
          <a:p>
            <a:r>
              <a:rPr lang="fr-FR" b="1" dirty="0">
                <a:solidFill>
                  <a:schemeClr val="accent1">
                    <a:lumMod val="75000"/>
                  </a:schemeClr>
                </a:solidFill>
              </a:rPr>
              <a:t>Indicateurs de pauvreté: </a:t>
            </a:r>
            <a:r>
              <a:rPr lang="fr-FR" dirty="0"/>
              <a:t>Mesures </a:t>
            </a:r>
            <a:r>
              <a:rPr lang="fr-FR" dirty="0" smtClean="0"/>
              <a:t>(3/18)</a:t>
            </a:r>
            <a:endParaRPr lang="fr-FR" dirty="0"/>
          </a:p>
        </p:txBody>
      </p:sp>
      <p:sp>
        <p:nvSpPr>
          <p:cNvPr id="3" name="Espace réservé du contenu 2"/>
          <p:cNvSpPr>
            <a:spLocks noGrp="1"/>
          </p:cNvSpPr>
          <p:nvPr>
            <p:ph sz="quarter" idx="1"/>
          </p:nvPr>
        </p:nvSpPr>
        <p:spPr>
          <a:xfrm>
            <a:off x="457200" y="788176"/>
            <a:ext cx="7467600" cy="5953192"/>
          </a:xfrm>
        </p:spPr>
        <p:txBody>
          <a:bodyPr/>
          <a:lstStyle/>
          <a:p>
            <a:pPr marL="457200" indent="-457200">
              <a:buSzPct val="100000"/>
              <a:buFont typeface="+mj-lt"/>
              <a:buAutoNum type="arabicPeriod"/>
            </a:pPr>
            <a:r>
              <a:rPr lang="fr-FR" b="1" i="1" u="sng" dirty="0"/>
              <a:t>Head Count Ratio </a:t>
            </a:r>
            <a:r>
              <a:rPr lang="fr-FR" u="sng" dirty="0"/>
              <a:t>(indice numérique de pauvreté)</a:t>
            </a:r>
          </a:p>
          <a:p>
            <a:endParaRPr lang="fr-FR" dirty="0" smtClean="0"/>
          </a:p>
          <a:p>
            <a:endParaRPr lang="fr-FR" dirty="0"/>
          </a:p>
          <a:p>
            <a:r>
              <a:rPr lang="fr-FR" dirty="0" smtClean="0"/>
              <a:t>Inconvénients de H</a:t>
            </a:r>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p:txBody>
      </p:sp>
      <p:cxnSp>
        <p:nvCxnSpPr>
          <p:cNvPr id="10" name="Connecteur droit avec flèche 9"/>
          <p:cNvCxnSpPr/>
          <p:nvPr/>
        </p:nvCxnSpPr>
        <p:spPr>
          <a:xfrm rot="5400000" flipH="1" flipV="1">
            <a:off x="2214546" y="4143380"/>
            <a:ext cx="4143404"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2" name="Connecteur droit 11"/>
          <p:cNvCxnSpPr/>
          <p:nvPr/>
        </p:nvCxnSpPr>
        <p:spPr>
          <a:xfrm>
            <a:off x="2071670" y="3786190"/>
            <a:ext cx="4857784" cy="1588"/>
          </a:xfrm>
          <a:prstGeom prst="line">
            <a:avLst/>
          </a:prstGeom>
        </p:spPr>
        <p:style>
          <a:lnRef idx="3">
            <a:schemeClr val="accent3"/>
          </a:lnRef>
          <a:fillRef idx="0">
            <a:schemeClr val="accent3"/>
          </a:fillRef>
          <a:effectRef idx="2">
            <a:schemeClr val="accent3"/>
          </a:effectRef>
          <a:fontRef idx="minor">
            <a:schemeClr val="tx1"/>
          </a:fontRef>
        </p:style>
      </p:cxnSp>
      <p:sp>
        <p:nvSpPr>
          <p:cNvPr id="14" name="ZoneTexte 13"/>
          <p:cNvSpPr txBox="1"/>
          <p:nvPr/>
        </p:nvSpPr>
        <p:spPr>
          <a:xfrm>
            <a:off x="4500562" y="2143116"/>
            <a:ext cx="428628" cy="369332"/>
          </a:xfrm>
          <a:prstGeom prst="rect">
            <a:avLst/>
          </a:prstGeom>
          <a:noFill/>
        </p:spPr>
        <p:txBody>
          <a:bodyPr wrap="square" rtlCol="0">
            <a:spAutoFit/>
          </a:bodyPr>
          <a:lstStyle/>
          <a:p>
            <a:r>
              <a:rPr lang="fr-FR" dirty="0" smtClean="0"/>
              <a:t>y</a:t>
            </a:r>
            <a:endParaRPr lang="fr-FR" dirty="0"/>
          </a:p>
        </p:txBody>
      </p:sp>
      <p:sp>
        <p:nvSpPr>
          <p:cNvPr id="15" name="ZoneTexte 14"/>
          <p:cNvSpPr txBox="1"/>
          <p:nvPr/>
        </p:nvSpPr>
        <p:spPr>
          <a:xfrm>
            <a:off x="5500694" y="5072074"/>
            <a:ext cx="571504" cy="369332"/>
          </a:xfrm>
          <a:prstGeom prst="rect">
            <a:avLst/>
          </a:prstGeom>
          <a:noFill/>
        </p:spPr>
        <p:txBody>
          <a:bodyPr wrap="square" rtlCol="0">
            <a:spAutoFit/>
          </a:bodyPr>
          <a:lstStyle/>
          <a:p>
            <a:r>
              <a:rPr lang="fr-FR" dirty="0" smtClean="0"/>
              <a:t>q</a:t>
            </a:r>
            <a:endParaRPr lang="fr-FR" dirty="0"/>
          </a:p>
        </p:txBody>
      </p:sp>
      <p:sp>
        <p:nvSpPr>
          <p:cNvPr id="17" name="Heptagone 16"/>
          <p:cNvSpPr/>
          <p:nvPr/>
        </p:nvSpPr>
        <p:spPr>
          <a:xfrm>
            <a:off x="4143372" y="5429264"/>
            <a:ext cx="285752" cy="357190"/>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a:t>
            </a:r>
            <a:endParaRPr lang="fr-FR" dirty="0"/>
          </a:p>
        </p:txBody>
      </p:sp>
      <p:sp>
        <p:nvSpPr>
          <p:cNvPr id="18" name="Heptagone 17"/>
          <p:cNvSpPr/>
          <p:nvPr/>
        </p:nvSpPr>
        <p:spPr>
          <a:xfrm>
            <a:off x="4143372" y="3857628"/>
            <a:ext cx="285752" cy="357190"/>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2</a:t>
            </a:r>
            <a:endParaRPr lang="fr-FR" dirty="0"/>
          </a:p>
        </p:txBody>
      </p:sp>
      <p:sp>
        <p:nvSpPr>
          <p:cNvPr id="19" name="Heptagone 18"/>
          <p:cNvSpPr/>
          <p:nvPr/>
        </p:nvSpPr>
        <p:spPr>
          <a:xfrm>
            <a:off x="4143372" y="3357562"/>
            <a:ext cx="285752" cy="357190"/>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3</a:t>
            </a:r>
            <a:endParaRPr lang="fr-FR" dirty="0"/>
          </a:p>
        </p:txBody>
      </p:sp>
      <p:sp>
        <p:nvSpPr>
          <p:cNvPr id="20" name="ZoneTexte 19"/>
          <p:cNvSpPr txBox="1"/>
          <p:nvPr/>
        </p:nvSpPr>
        <p:spPr>
          <a:xfrm>
            <a:off x="6715140" y="3857628"/>
            <a:ext cx="428628" cy="369332"/>
          </a:xfrm>
          <a:prstGeom prst="rect">
            <a:avLst/>
          </a:prstGeom>
          <a:noFill/>
        </p:spPr>
        <p:txBody>
          <a:bodyPr wrap="square" rtlCol="0">
            <a:spAutoFit/>
          </a:bodyPr>
          <a:lstStyle/>
          <a:p>
            <a:r>
              <a:rPr lang="fr-FR" dirty="0" smtClean="0"/>
              <a:t>Z</a:t>
            </a:r>
            <a:endParaRPr lang="fr-FR" dirty="0"/>
          </a:p>
        </p:txBody>
      </p:sp>
      <p:sp>
        <p:nvSpPr>
          <p:cNvPr id="21" name="ZoneTexte 20"/>
          <p:cNvSpPr txBox="1"/>
          <p:nvPr/>
        </p:nvSpPr>
        <p:spPr>
          <a:xfrm>
            <a:off x="5500694" y="2357430"/>
            <a:ext cx="571504" cy="369332"/>
          </a:xfrm>
          <a:prstGeom prst="rect">
            <a:avLst/>
          </a:prstGeom>
          <a:noFill/>
        </p:spPr>
        <p:txBody>
          <a:bodyPr wrap="square" rtlCol="0">
            <a:spAutoFit/>
          </a:bodyPr>
          <a:lstStyle/>
          <a:p>
            <a:r>
              <a:rPr lang="fr-FR" dirty="0" smtClean="0"/>
              <a:t>N-q</a:t>
            </a:r>
            <a:endParaRPr lang="fr-FR" dirty="0"/>
          </a:p>
        </p:txBody>
      </p:sp>
      <p:sp>
        <p:nvSpPr>
          <p:cNvPr id="23" name="Arc 22"/>
          <p:cNvSpPr/>
          <p:nvPr/>
        </p:nvSpPr>
        <p:spPr>
          <a:xfrm>
            <a:off x="3214678" y="3357562"/>
            <a:ext cx="1414466" cy="642942"/>
          </a:xfrm>
          <a:prstGeom prst="arc">
            <a:avLst>
              <a:gd name="adj1" fmla="val 2776423"/>
              <a:gd name="adj2" fmla="val 19525147"/>
            </a:avLst>
          </a:pr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4" name="Arc 23"/>
          <p:cNvSpPr/>
          <p:nvPr/>
        </p:nvSpPr>
        <p:spPr>
          <a:xfrm>
            <a:off x="3786182" y="4143380"/>
            <a:ext cx="642942" cy="1643074"/>
          </a:xfrm>
          <a:prstGeom prst="arc">
            <a:avLst>
              <a:gd name="adj1" fmla="val 4907452"/>
              <a:gd name="adj2" fmla="val 16496699"/>
            </a:avLst>
          </a:prstGeom>
          <a:ln w="381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5" name="ZoneTexte 24"/>
          <p:cNvSpPr txBox="1"/>
          <p:nvPr/>
        </p:nvSpPr>
        <p:spPr>
          <a:xfrm>
            <a:off x="1571604" y="4786322"/>
            <a:ext cx="2214578" cy="369332"/>
          </a:xfrm>
          <a:prstGeom prst="rect">
            <a:avLst/>
          </a:prstGeom>
          <a:noFill/>
        </p:spPr>
        <p:txBody>
          <a:bodyPr wrap="square" rtlCol="0">
            <a:spAutoFit/>
          </a:bodyPr>
          <a:lstStyle/>
          <a:p>
            <a:r>
              <a:rPr lang="fr-FR" dirty="0" smtClean="0"/>
              <a:t>Individus identiques</a:t>
            </a:r>
            <a:endParaRPr lang="fr-FR" dirty="0"/>
          </a:p>
        </p:txBody>
      </p:sp>
      <p:sp>
        <p:nvSpPr>
          <p:cNvPr id="26" name="ZoneTexte 25"/>
          <p:cNvSpPr txBox="1"/>
          <p:nvPr/>
        </p:nvSpPr>
        <p:spPr>
          <a:xfrm>
            <a:off x="714348" y="3143248"/>
            <a:ext cx="2571768" cy="369332"/>
          </a:xfrm>
          <a:prstGeom prst="rect">
            <a:avLst/>
          </a:prstGeom>
          <a:noFill/>
        </p:spPr>
        <p:txBody>
          <a:bodyPr wrap="square" rtlCol="0">
            <a:spAutoFit/>
          </a:bodyPr>
          <a:lstStyle/>
          <a:p>
            <a:r>
              <a:rPr lang="fr-FR" dirty="0" smtClean="0"/>
              <a:t>Individus très différents</a:t>
            </a:r>
            <a:endParaRPr lang="fr-F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3700" y="58388"/>
            <a:ext cx="7467600" cy="694807"/>
          </a:xfrm>
        </p:spPr>
        <p:txBody>
          <a:bodyPr/>
          <a:lstStyle/>
          <a:p>
            <a:r>
              <a:rPr lang="fr-FR" b="1" dirty="0">
                <a:solidFill>
                  <a:schemeClr val="accent1">
                    <a:lumMod val="75000"/>
                  </a:schemeClr>
                </a:solidFill>
              </a:rPr>
              <a:t>Indicateurs de pauvreté: </a:t>
            </a:r>
            <a:r>
              <a:rPr lang="fr-FR" dirty="0"/>
              <a:t>Mesures </a:t>
            </a:r>
            <a:r>
              <a:rPr lang="fr-FR" dirty="0" smtClean="0"/>
              <a:t>(4/18)</a:t>
            </a:r>
            <a:endParaRPr lang="fr-FR" dirty="0"/>
          </a:p>
        </p:txBody>
      </p:sp>
      <p:sp>
        <p:nvSpPr>
          <p:cNvPr id="3" name="Espace réservé du contenu 2"/>
          <p:cNvSpPr>
            <a:spLocks noGrp="1"/>
          </p:cNvSpPr>
          <p:nvPr>
            <p:ph sz="quarter" idx="1"/>
          </p:nvPr>
        </p:nvSpPr>
        <p:spPr>
          <a:xfrm>
            <a:off x="323527" y="753195"/>
            <a:ext cx="8195067" cy="5988173"/>
          </a:xfrm>
        </p:spPr>
        <p:txBody>
          <a:bodyPr/>
          <a:lstStyle/>
          <a:p>
            <a:pPr marL="457200" indent="-457200">
              <a:buFont typeface="+mj-lt"/>
              <a:buAutoNum type="arabicPeriod"/>
            </a:pPr>
            <a:r>
              <a:rPr lang="fr-FR" b="1" i="1" u="sng" dirty="0"/>
              <a:t>Head Count Ratio </a:t>
            </a:r>
            <a:r>
              <a:rPr lang="fr-FR" u="sng" dirty="0"/>
              <a:t>(indice numérique de pauvreté)</a:t>
            </a:r>
          </a:p>
          <a:p>
            <a:r>
              <a:rPr lang="fr-FR" dirty="0" smtClean="0"/>
              <a:t>Inconvénients de H</a:t>
            </a:r>
          </a:p>
          <a:p>
            <a:pPr marL="0" indent="0">
              <a:buNone/>
            </a:pPr>
            <a:r>
              <a:rPr lang="fr-FR" b="1" dirty="0" smtClean="0">
                <a:solidFill>
                  <a:srgbClr val="FF0000"/>
                </a:solidFill>
              </a:rPr>
              <a:t>(-)</a:t>
            </a:r>
            <a:r>
              <a:rPr lang="fr-FR" b="1" dirty="0" smtClean="0"/>
              <a:t> </a:t>
            </a:r>
            <a:r>
              <a:rPr lang="fr-FR" dirty="0" smtClean="0"/>
              <a:t>L’indice numérique ne satisfait pas à l’axiome de monotonie et de Pigou-Dalton sont violés.</a:t>
            </a:r>
          </a:p>
          <a:p>
            <a:pPr marL="0" indent="0">
              <a:buNone/>
            </a:pPr>
            <a:r>
              <a:rPr lang="fr-FR" dirty="0" smtClean="0"/>
              <a:t>(Z=400)</a:t>
            </a:r>
            <a:endParaRPr lang="fr-FR" dirty="0"/>
          </a:p>
          <a:p>
            <a:pPr marL="0" indent="0">
              <a:buNone/>
            </a:pPr>
            <a:r>
              <a:rPr lang="fr-FR" dirty="0" smtClean="0"/>
              <a:t> </a:t>
            </a:r>
          </a:p>
          <a:p>
            <a:pPr marL="0" indent="0">
              <a:buNone/>
            </a:pPr>
            <a:endParaRPr lang="fr-FR" dirty="0" smtClean="0"/>
          </a:p>
        </p:txBody>
      </p:sp>
      <mc:AlternateContent xmlns:mc="http://schemas.openxmlformats.org/markup-compatibility/2006" xmlns:a14="http://schemas.microsoft.com/office/drawing/2010/main">
        <mc:Choice Requires="a14">
          <p:graphicFrame>
            <p:nvGraphicFramePr>
              <p:cNvPr id="4" name="Tableau 3"/>
              <p:cNvGraphicFramePr>
                <a:graphicFrameLocks noGrp="1"/>
              </p:cNvGraphicFramePr>
              <p:nvPr>
                <p:extLst>
                  <p:ext uri="{D42A27DB-BD31-4B8C-83A1-F6EECF244321}">
                    <p14:modId xmlns:p14="http://schemas.microsoft.com/office/powerpoint/2010/main" val="1073876316"/>
                  </p:ext>
                </p:extLst>
              </p:nvPr>
            </p:nvGraphicFramePr>
            <p:xfrm>
              <a:off x="453700" y="2852936"/>
              <a:ext cx="8064895" cy="3784456"/>
            </p:xfrm>
            <a:graphic>
              <a:graphicData uri="http://schemas.openxmlformats.org/drawingml/2006/table">
                <a:tbl>
                  <a:tblPr firstRow="1" bandRow="1">
                    <a:tableStyleId>{5C22544A-7EE6-4342-B048-85BDC9FD1C3A}</a:tableStyleId>
                  </a:tblPr>
                  <a:tblGrid>
                    <a:gridCol w="1407016"/>
                    <a:gridCol w="1647643"/>
                    <a:gridCol w="2505118"/>
                    <a:gridCol w="2505118"/>
                  </a:tblGrid>
                  <a:tr h="1224136">
                    <a:tc>
                      <a:txBody>
                        <a:bodyPr/>
                        <a:lstStyle/>
                        <a:p>
                          <a:r>
                            <a:rPr lang="fr-FR" sz="2800" dirty="0" smtClean="0"/>
                            <a:t>Rang</a:t>
                          </a:r>
                          <a:endParaRPr lang="fr-FR" sz="2800" dirty="0"/>
                        </a:p>
                      </a:txBody>
                      <a:tcPr/>
                    </a:tc>
                    <a:tc>
                      <a:txBody>
                        <a:bodyPr/>
                        <a:lstStyle/>
                        <a:p>
                          <a:r>
                            <a:rPr lang="fr-FR" sz="2800" dirty="0" smtClean="0"/>
                            <a:t>Scénario initial</a:t>
                          </a:r>
                          <a:endParaRPr lang="fr-FR" sz="2800" dirty="0"/>
                        </a:p>
                      </a:txBody>
                      <a:tcPr/>
                    </a:tc>
                    <a:tc>
                      <a:txBody>
                        <a:bodyPr/>
                        <a:lstStyle/>
                        <a:p>
                          <a:r>
                            <a:rPr lang="fr-FR" sz="2800" dirty="0" smtClean="0"/>
                            <a:t>Scénario</a:t>
                          </a:r>
                          <a:r>
                            <a:rPr lang="fr-FR" sz="2800" baseline="0" dirty="0" smtClean="0"/>
                            <a:t> 2</a:t>
                          </a:r>
                          <a:endParaRPr lang="fr-FR" sz="2800" dirty="0"/>
                        </a:p>
                      </a:txBody>
                      <a:tcPr/>
                    </a:tc>
                    <a:tc>
                      <a:txBody>
                        <a:bodyPr/>
                        <a:lstStyle/>
                        <a:p>
                          <a:r>
                            <a:rPr lang="fr-FR" sz="2800" dirty="0" smtClean="0"/>
                            <a:t>Scénario 3</a:t>
                          </a:r>
                          <a:endParaRPr lang="fr-FR" sz="2800" dirty="0"/>
                        </a:p>
                      </a:txBody>
                      <a:tcPr/>
                    </a:tc>
                  </a:tr>
                  <a:tr h="570211">
                    <a:tc>
                      <a:txBody>
                        <a:bodyPr/>
                        <a:lstStyle/>
                        <a:p>
                          <a:r>
                            <a:rPr lang="fr-FR" sz="3600" dirty="0" smtClean="0"/>
                            <a:t>1</a:t>
                          </a:r>
                          <a:endParaRPr lang="fr-FR" sz="3600" dirty="0"/>
                        </a:p>
                      </a:txBody>
                      <a:tcPr/>
                    </a:tc>
                    <a:tc>
                      <a:txBody>
                        <a:bodyPr/>
                        <a:lstStyle/>
                        <a:p>
                          <a:r>
                            <a:rPr lang="fr-FR" sz="3600" dirty="0" smtClean="0"/>
                            <a:t>200</a:t>
                          </a:r>
                          <a:endParaRPr lang="fr-FR" sz="3600" dirty="0"/>
                        </a:p>
                      </a:txBody>
                      <a:tcPr/>
                    </a:tc>
                    <a:tc>
                      <a:txBody>
                        <a:bodyPr/>
                        <a:lstStyle/>
                        <a:p>
                          <a:r>
                            <a:rPr lang="fr-FR" sz="3600" dirty="0" smtClean="0"/>
                            <a:t>200</a:t>
                          </a:r>
                          <a:endParaRPr lang="fr-FR" sz="3600" dirty="0"/>
                        </a:p>
                      </a:txBody>
                      <a:tcPr/>
                    </a:tc>
                    <a:tc>
                      <a:txBody>
                        <a:bodyPr/>
                        <a:lstStyle/>
                        <a:p>
                          <a:r>
                            <a:rPr lang="fr-FR" sz="3600" dirty="0" smtClean="0">
                              <a:solidFill>
                                <a:srgbClr val="00B0F0"/>
                              </a:solidFill>
                            </a:rPr>
                            <a:t>225</a:t>
                          </a:r>
                          <a:endParaRPr lang="fr-FR" sz="3600" dirty="0">
                            <a:solidFill>
                              <a:srgbClr val="00B0F0"/>
                            </a:solidFill>
                          </a:endParaRPr>
                        </a:p>
                      </a:txBody>
                      <a:tcPr/>
                    </a:tc>
                  </a:tr>
                  <a:tr h="570211">
                    <a:tc>
                      <a:txBody>
                        <a:bodyPr/>
                        <a:lstStyle/>
                        <a:p>
                          <a:r>
                            <a:rPr lang="fr-FR" sz="3600" dirty="0" smtClean="0"/>
                            <a:t>2</a:t>
                          </a:r>
                          <a:endParaRPr lang="fr-FR" sz="3600" dirty="0"/>
                        </a:p>
                      </a:txBody>
                      <a:tcPr/>
                    </a:tc>
                    <a:tc>
                      <a:txBody>
                        <a:bodyPr/>
                        <a:lstStyle/>
                        <a:p>
                          <a:r>
                            <a:rPr lang="fr-FR" sz="3600" dirty="0" smtClean="0"/>
                            <a:t>300</a:t>
                          </a:r>
                          <a:endParaRPr lang="fr-FR" sz="3600" dirty="0"/>
                        </a:p>
                      </a:txBody>
                      <a:tcPr/>
                    </a:tc>
                    <a:tc>
                      <a:txBody>
                        <a:bodyPr/>
                        <a:lstStyle/>
                        <a:p>
                          <a:r>
                            <a:rPr lang="fr-FR" sz="3600" dirty="0" smtClean="0">
                              <a:solidFill>
                                <a:srgbClr val="FF0000"/>
                              </a:solidFill>
                            </a:rPr>
                            <a:t>240</a:t>
                          </a:r>
                          <a:endParaRPr lang="fr-FR" sz="3600" dirty="0">
                            <a:solidFill>
                              <a:srgbClr val="FF0000"/>
                            </a:solidFill>
                          </a:endParaRPr>
                        </a:p>
                      </a:txBody>
                      <a:tcPr/>
                    </a:tc>
                    <a:tc>
                      <a:txBody>
                        <a:bodyPr/>
                        <a:lstStyle/>
                        <a:p>
                          <a:r>
                            <a:rPr lang="fr-FR" sz="3600" dirty="0" smtClean="0">
                              <a:solidFill>
                                <a:srgbClr val="FF0000"/>
                              </a:solidFill>
                            </a:rPr>
                            <a:t>275</a:t>
                          </a:r>
                          <a:endParaRPr lang="fr-FR" sz="3600" dirty="0">
                            <a:solidFill>
                              <a:srgbClr val="FF0000"/>
                            </a:solidFill>
                          </a:endParaRPr>
                        </a:p>
                      </a:txBody>
                      <a:tcPr/>
                    </a:tc>
                  </a:tr>
                  <a:tr h="570211">
                    <a:tc>
                      <a:txBody>
                        <a:bodyPr/>
                        <a:lstStyle/>
                        <a:p>
                          <a:r>
                            <a:rPr lang="fr-FR" sz="3600" dirty="0" smtClean="0"/>
                            <a:t>3</a:t>
                          </a:r>
                          <a:endParaRPr lang="fr-FR" sz="3600" dirty="0"/>
                        </a:p>
                      </a:txBody>
                      <a:tcPr/>
                    </a:tc>
                    <a:tc>
                      <a:txBody>
                        <a:bodyPr/>
                        <a:lstStyle/>
                        <a:p>
                          <a:r>
                            <a:rPr lang="fr-FR" sz="3600" dirty="0" smtClean="0"/>
                            <a:t>400</a:t>
                          </a:r>
                          <a:endParaRPr lang="fr-FR" sz="3600" dirty="0"/>
                        </a:p>
                      </a:txBody>
                      <a:tcPr/>
                    </a:tc>
                    <a:tc>
                      <a:txBody>
                        <a:bodyPr/>
                        <a:lstStyle/>
                        <a:p>
                          <a:r>
                            <a:rPr kumimoji="0" lang="fr-FR" sz="3600" kern="1200" dirty="0" smtClean="0">
                              <a:solidFill>
                                <a:schemeClr val="dk1"/>
                              </a:solidFill>
                              <a:latin typeface="+mn-lt"/>
                              <a:ea typeface="+mn-ea"/>
                              <a:cs typeface="+mn-cs"/>
                            </a:rPr>
                            <a:t>400</a:t>
                          </a:r>
                          <a:endParaRPr kumimoji="0" lang="fr-FR" sz="3600" kern="1200" dirty="0">
                            <a:solidFill>
                              <a:schemeClr val="dk1"/>
                            </a:solidFill>
                            <a:latin typeface="+mn-lt"/>
                            <a:ea typeface="+mn-ea"/>
                            <a:cs typeface="+mn-cs"/>
                          </a:endParaRPr>
                        </a:p>
                      </a:txBody>
                      <a:tcPr/>
                    </a:tc>
                    <a:tc>
                      <a:txBody>
                        <a:bodyPr/>
                        <a:lstStyle/>
                        <a:p>
                          <a:r>
                            <a:rPr kumimoji="0" lang="fr-FR" sz="3600" kern="1200" dirty="0" smtClean="0">
                              <a:solidFill>
                                <a:schemeClr val="dk1"/>
                              </a:solidFill>
                              <a:latin typeface="+mn-lt"/>
                              <a:ea typeface="+mn-ea"/>
                              <a:cs typeface="+mn-cs"/>
                            </a:rPr>
                            <a:t>400</a:t>
                          </a:r>
                          <a:endParaRPr kumimoji="0" lang="fr-FR" sz="3600" kern="1200" dirty="0">
                            <a:solidFill>
                              <a:schemeClr val="dk1"/>
                            </a:solidFill>
                            <a:latin typeface="+mn-lt"/>
                            <a:ea typeface="+mn-ea"/>
                            <a:cs typeface="+mn-cs"/>
                          </a:endParaRPr>
                        </a:p>
                      </a:txBody>
                      <a:tcPr/>
                    </a:tc>
                  </a:tr>
                  <a:tr h="570211">
                    <a:tc>
                      <a:txBody>
                        <a:bodyPr/>
                        <a:lstStyle/>
                        <a:p>
                          <a:pPr/>
                          <a14:m>
                            <m:oMathPara xmlns:m="http://schemas.openxmlformats.org/officeDocument/2006/math">
                              <m:oMathParaPr>
                                <m:jc m:val="centerGroup"/>
                              </m:oMathParaPr>
                              <m:oMath xmlns:m="http://schemas.openxmlformats.org/officeDocument/2006/math">
                                <m:sSub>
                                  <m:sSubPr>
                                    <m:ctrlPr>
                                      <a:rPr lang="fr-FR" sz="3600" i="1" smtClean="0">
                                        <a:latin typeface="Cambria Math" panose="02040503050406030204" pitchFamily="18" charset="0"/>
                                      </a:rPr>
                                    </m:ctrlPr>
                                  </m:sSubPr>
                                  <m:e>
                                    <m:r>
                                      <a:rPr lang="fr-FR" sz="3600" b="0" i="1" smtClean="0">
                                        <a:latin typeface="Cambria Math" panose="02040503050406030204" pitchFamily="18" charset="0"/>
                                      </a:rPr>
                                      <m:t>𝑃</m:t>
                                    </m:r>
                                  </m:e>
                                  <m:sub>
                                    <m:r>
                                      <a:rPr lang="fr-FR" sz="3600" b="0" i="1" smtClean="0">
                                        <a:latin typeface="Cambria Math" panose="02040503050406030204" pitchFamily="18" charset="0"/>
                                      </a:rPr>
                                      <m:t>0</m:t>
                                    </m:r>
                                  </m:sub>
                                </m:sSub>
                              </m:oMath>
                            </m:oMathPara>
                          </a14:m>
                          <a:endParaRPr lang="fr-FR" sz="3600" dirty="0"/>
                        </a:p>
                      </a:txBody>
                      <a:tcPr/>
                    </a:tc>
                    <a:tc>
                      <a:txBody>
                        <a:bodyPr/>
                        <a:lstStyle/>
                        <a:p>
                          <a:r>
                            <a:rPr lang="fr-FR" sz="3600" dirty="0" smtClean="0"/>
                            <a:t>0.66</a:t>
                          </a:r>
                          <a:endParaRPr lang="fr-FR" sz="3600" dirty="0"/>
                        </a:p>
                      </a:txBody>
                      <a:tcPr/>
                    </a:tc>
                    <a:tc>
                      <a:txBody>
                        <a:bodyPr/>
                        <a:lstStyle/>
                        <a:p>
                          <a:pPr marL="0" algn="l" rtl="0" eaLnBrk="1" latinLnBrk="0" hangingPunct="1"/>
                          <a:r>
                            <a:rPr kumimoji="0" lang="fr-FR" sz="3600" kern="1200" dirty="0" smtClean="0">
                              <a:solidFill>
                                <a:schemeClr val="dk1"/>
                              </a:solidFill>
                              <a:latin typeface="+mn-lt"/>
                              <a:ea typeface="+mn-ea"/>
                              <a:cs typeface="+mn-cs"/>
                            </a:rPr>
                            <a:t>0.66</a:t>
                          </a:r>
                          <a:endParaRPr kumimoji="0" lang="fr-FR" sz="3600" kern="1200" dirty="0">
                            <a:solidFill>
                              <a:schemeClr val="dk1"/>
                            </a:solidFill>
                            <a:latin typeface="+mn-lt"/>
                            <a:ea typeface="+mn-ea"/>
                            <a:cs typeface="+mn-cs"/>
                          </a:endParaRPr>
                        </a:p>
                      </a:txBody>
                      <a:tcPr/>
                    </a:tc>
                    <a:tc>
                      <a:txBody>
                        <a:bodyPr/>
                        <a:lstStyle/>
                        <a:p>
                          <a:pPr marL="0" algn="l" rtl="0" eaLnBrk="1" latinLnBrk="0" hangingPunct="1"/>
                          <a:r>
                            <a:rPr kumimoji="0" lang="fr-FR" sz="3600" kern="1200" dirty="0" smtClean="0">
                              <a:solidFill>
                                <a:schemeClr val="dk1"/>
                              </a:solidFill>
                              <a:latin typeface="+mn-lt"/>
                              <a:ea typeface="+mn-ea"/>
                              <a:cs typeface="+mn-cs"/>
                            </a:rPr>
                            <a:t>0.66</a:t>
                          </a:r>
                          <a:endParaRPr kumimoji="0" lang="fr-FR" sz="3600" kern="1200" dirty="0">
                            <a:solidFill>
                              <a:schemeClr val="dk1"/>
                            </a:solidFill>
                            <a:latin typeface="+mn-lt"/>
                            <a:ea typeface="+mn-ea"/>
                            <a:cs typeface="+mn-cs"/>
                          </a:endParaRPr>
                        </a:p>
                      </a:txBody>
                      <a:tcPr/>
                    </a:tc>
                  </a:tr>
                </a:tbl>
              </a:graphicData>
            </a:graphic>
          </p:graphicFrame>
        </mc:Choice>
        <mc:Fallback xmlns="">
          <p:graphicFrame>
            <p:nvGraphicFramePr>
              <p:cNvPr id="4" name="Tableau 3"/>
              <p:cNvGraphicFramePr>
                <a:graphicFrameLocks noGrp="1"/>
              </p:cNvGraphicFramePr>
              <p:nvPr>
                <p:extLst>
                  <p:ext uri="{D42A27DB-BD31-4B8C-83A1-F6EECF244321}">
                    <p14:modId xmlns:p14="http://schemas.microsoft.com/office/powerpoint/2010/main" val="1073876316"/>
                  </p:ext>
                </p:extLst>
              </p:nvPr>
            </p:nvGraphicFramePr>
            <p:xfrm>
              <a:off x="453700" y="2852936"/>
              <a:ext cx="8064895" cy="3784456"/>
            </p:xfrm>
            <a:graphic>
              <a:graphicData uri="http://schemas.openxmlformats.org/drawingml/2006/table">
                <a:tbl>
                  <a:tblPr firstRow="1" bandRow="1">
                    <a:tableStyleId>{5C22544A-7EE6-4342-B048-85BDC9FD1C3A}</a:tableStyleId>
                  </a:tblPr>
                  <a:tblGrid>
                    <a:gridCol w="1407016"/>
                    <a:gridCol w="1647643"/>
                    <a:gridCol w="2505118"/>
                    <a:gridCol w="2505118"/>
                  </a:tblGrid>
                  <a:tr h="1224136">
                    <a:tc>
                      <a:txBody>
                        <a:bodyPr/>
                        <a:lstStyle/>
                        <a:p>
                          <a:r>
                            <a:rPr lang="fr-FR" sz="2800" dirty="0" smtClean="0"/>
                            <a:t>Rang</a:t>
                          </a:r>
                          <a:endParaRPr lang="fr-FR" sz="2800" dirty="0"/>
                        </a:p>
                      </a:txBody>
                      <a:tcPr/>
                    </a:tc>
                    <a:tc>
                      <a:txBody>
                        <a:bodyPr/>
                        <a:lstStyle/>
                        <a:p>
                          <a:r>
                            <a:rPr lang="fr-FR" sz="2800" dirty="0" smtClean="0"/>
                            <a:t>Scénario initial</a:t>
                          </a:r>
                          <a:endParaRPr lang="fr-FR" sz="2800" dirty="0"/>
                        </a:p>
                      </a:txBody>
                      <a:tcPr/>
                    </a:tc>
                    <a:tc>
                      <a:txBody>
                        <a:bodyPr/>
                        <a:lstStyle/>
                        <a:p>
                          <a:r>
                            <a:rPr lang="fr-FR" sz="2800" dirty="0" smtClean="0"/>
                            <a:t>Scénario</a:t>
                          </a:r>
                          <a:r>
                            <a:rPr lang="fr-FR" sz="2800" baseline="0" dirty="0" smtClean="0"/>
                            <a:t> 2</a:t>
                          </a:r>
                          <a:endParaRPr lang="fr-FR" sz="2800" dirty="0"/>
                        </a:p>
                      </a:txBody>
                      <a:tcPr/>
                    </a:tc>
                    <a:tc>
                      <a:txBody>
                        <a:bodyPr/>
                        <a:lstStyle/>
                        <a:p>
                          <a:r>
                            <a:rPr lang="fr-FR" sz="2800" dirty="0" smtClean="0"/>
                            <a:t>Scénario 3</a:t>
                          </a:r>
                          <a:endParaRPr lang="fr-FR" sz="2800" dirty="0"/>
                        </a:p>
                      </a:txBody>
                      <a:tcPr/>
                    </a:tc>
                  </a:tr>
                  <a:tr h="640080">
                    <a:tc>
                      <a:txBody>
                        <a:bodyPr/>
                        <a:lstStyle/>
                        <a:p>
                          <a:r>
                            <a:rPr lang="fr-FR" sz="3600" dirty="0" smtClean="0"/>
                            <a:t>1</a:t>
                          </a:r>
                          <a:endParaRPr lang="fr-FR" sz="3600" dirty="0"/>
                        </a:p>
                      </a:txBody>
                      <a:tcPr/>
                    </a:tc>
                    <a:tc>
                      <a:txBody>
                        <a:bodyPr/>
                        <a:lstStyle/>
                        <a:p>
                          <a:r>
                            <a:rPr lang="fr-FR" sz="3600" dirty="0" smtClean="0"/>
                            <a:t>200</a:t>
                          </a:r>
                          <a:endParaRPr lang="fr-FR" sz="3600" dirty="0"/>
                        </a:p>
                      </a:txBody>
                      <a:tcPr/>
                    </a:tc>
                    <a:tc>
                      <a:txBody>
                        <a:bodyPr/>
                        <a:lstStyle/>
                        <a:p>
                          <a:r>
                            <a:rPr lang="fr-FR" sz="3600" dirty="0" smtClean="0"/>
                            <a:t>200</a:t>
                          </a:r>
                          <a:endParaRPr lang="fr-FR" sz="3600" dirty="0"/>
                        </a:p>
                      </a:txBody>
                      <a:tcPr/>
                    </a:tc>
                    <a:tc>
                      <a:txBody>
                        <a:bodyPr/>
                        <a:lstStyle/>
                        <a:p>
                          <a:r>
                            <a:rPr lang="fr-FR" sz="3600" dirty="0" smtClean="0">
                              <a:solidFill>
                                <a:srgbClr val="00B0F0"/>
                              </a:solidFill>
                            </a:rPr>
                            <a:t>225</a:t>
                          </a:r>
                          <a:endParaRPr lang="fr-FR" sz="3600" dirty="0">
                            <a:solidFill>
                              <a:srgbClr val="00B0F0"/>
                            </a:solidFill>
                          </a:endParaRPr>
                        </a:p>
                      </a:txBody>
                      <a:tcPr/>
                    </a:tc>
                  </a:tr>
                  <a:tr h="640080">
                    <a:tc>
                      <a:txBody>
                        <a:bodyPr/>
                        <a:lstStyle/>
                        <a:p>
                          <a:r>
                            <a:rPr lang="fr-FR" sz="3600" dirty="0" smtClean="0"/>
                            <a:t>2</a:t>
                          </a:r>
                          <a:endParaRPr lang="fr-FR" sz="3600" dirty="0"/>
                        </a:p>
                      </a:txBody>
                      <a:tcPr/>
                    </a:tc>
                    <a:tc>
                      <a:txBody>
                        <a:bodyPr/>
                        <a:lstStyle/>
                        <a:p>
                          <a:r>
                            <a:rPr lang="fr-FR" sz="3600" dirty="0" smtClean="0"/>
                            <a:t>300</a:t>
                          </a:r>
                          <a:endParaRPr lang="fr-FR" sz="3600" dirty="0"/>
                        </a:p>
                      </a:txBody>
                      <a:tcPr/>
                    </a:tc>
                    <a:tc>
                      <a:txBody>
                        <a:bodyPr/>
                        <a:lstStyle/>
                        <a:p>
                          <a:r>
                            <a:rPr lang="fr-FR" sz="3600" dirty="0" smtClean="0">
                              <a:solidFill>
                                <a:srgbClr val="FF0000"/>
                              </a:solidFill>
                            </a:rPr>
                            <a:t>240</a:t>
                          </a:r>
                          <a:endParaRPr lang="fr-FR" sz="3600" dirty="0">
                            <a:solidFill>
                              <a:srgbClr val="FF0000"/>
                            </a:solidFill>
                          </a:endParaRPr>
                        </a:p>
                      </a:txBody>
                      <a:tcPr/>
                    </a:tc>
                    <a:tc>
                      <a:txBody>
                        <a:bodyPr/>
                        <a:lstStyle/>
                        <a:p>
                          <a:r>
                            <a:rPr lang="fr-FR" sz="3600" dirty="0" smtClean="0">
                              <a:solidFill>
                                <a:srgbClr val="FF0000"/>
                              </a:solidFill>
                            </a:rPr>
                            <a:t>275</a:t>
                          </a:r>
                          <a:endParaRPr lang="fr-FR" sz="3600" dirty="0">
                            <a:solidFill>
                              <a:srgbClr val="FF0000"/>
                            </a:solidFill>
                          </a:endParaRPr>
                        </a:p>
                      </a:txBody>
                      <a:tcPr/>
                    </a:tc>
                  </a:tr>
                  <a:tr h="640080">
                    <a:tc>
                      <a:txBody>
                        <a:bodyPr/>
                        <a:lstStyle/>
                        <a:p>
                          <a:r>
                            <a:rPr lang="fr-FR" sz="3600" dirty="0" smtClean="0"/>
                            <a:t>3</a:t>
                          </a:r>
                          <a:endParaRPr lang="fr-FR" sz="3600" dirty="0"/>
                        </a:p>
                      </a:txBody>
                      <a:tcPr/>
                    </a:tc>
                    <a:tc>
                      <a:txBody>
                        <a:bodyPr/>
                        <a:lstStyle/>
                        <a:p>
                          <a:r>
                            <a:rPr lang="fr-FR" sz="3600" dirty="0" smtClean="0"/>
                            <a:t>400</a:t>
                          </a:r>
                          <a:endParaRPr lang="fr-FR" sz="3600" dirty="0"/>
                        </a:p>
                      </a:txBody>
                      <a:tcPr/>
                    </a:tc>
                    <a:tc>
                      <a:txBody>
                        <a:bodyPr/>
                        <a:lstStyle/>
                        <a:p>
                          <a:r>
                            <a:rPr kumimoji="0" lang="fr-FR" sz="3600" kern="1200" dirty="0" smtClean="0">
                              <a:solidFill>
                                <a:schemeClr val="dk1"/>
                              </a:solidFill>
                              <a:latin typeface="+mn-lt"/>
                              <a:ea typeface="+mn-ea"/>
                              <a:cs typeface="+mn-cs"/>
                            </a:rPr>
                            <a:t>400</a:t>
                          </a:r>
                          <a:endParaRPr kumimoji="0" lang="fr-FR" sz="3600" kern="1200" dirty="0">
                            <a:solidFill>
                              <a:schemeClr val="dk1"/>
                            </a:solidFill>
                            <a:latin typeface="+mn-lt"/>
                            <a:ea typeface="+mn-ea"/>
                            <a:cs typeface="+mn-cs"/>
                          </a:endParaRPr>
                        </a:p>
                      </a:txBody>
                      <a:tcPr/>
                    </a:tc>
                    <a:tc>
                      <a:txBody>
                        <a:bodyPr/>
                        <a:lstStyle/>
                        <a:p>
                          <a:r>
                            <a:rPr kumimoji="0" lang="fr-FR" sz="3600" kern="1200" dirty="0" smtClean="0">
                              <a:solidFill>
                                <a:schemeClr val="dk1"/>
                              </a:solidFill>
                              <a:latin typeface="+mn-lt"/>
                              <a:ea typeface="+mn-ea"/>
                              <a:cs typeface="+mn-cs"/>
                            </a:rPr>
                            <a:t>400</a:t>
                          </a:r>
                          <a:endParaRPr kumimoji="0" lang="fr-FR" sz="3600" kern="1200" dirty="0">
                            <a:solidFill>
                              <a:schemeClr val="dk1"/>
                            </a:solidFill>
                            <a:latin typeface="+mn-lt"/>
                            <a:ea typeface="+mn-ea"/>
                            <a:cs typeface="+mn-cs"/>
                          </a:endParaRPr>
                        </a:p>
                      </a:txBody>
                      <a:tcPr/>
                    </a:tc>
                  </a:tr>
                  <a:tr h="640080">
                    <a:tc>
                      <a:txBody>
                        <a:bodyPr/>
                        <a:lstStyle/>
                        <a:p>
                          <a:endParaRPr lang="fr-FR"/>
                        </a:p>
                      </a:txBody>
                      <a:tcPr>
                        <a:blipFill rotWithShape="0">
                          <a:blip r:embed="rId2"/>
                          <a:stretch>
                            <a:fillRect l="-433" t="-500000" r="-474892" b="-36190"/>
                          </a:stretch>
                        </a:blipFill>
                      </a:tcPr>
                    </a:tc>
                    <a:tc>
                      <a:txBody>
                        <a:bodyPr/>
                        <a:lstStyle/>
                        <a:p>
                          <a:r>
                            <a:rPr lang="fr-FR" sz="3600" dirty="0" smtClean="0"/>
                            <a:t>0.66</a:t>
                          </a:r>
                          <a:endParaRPr lang="fr-FR" sz="3600" dirty="0"/>
                        </a:p>
                      </a:txBody>
                      <a:tcPr/>
                    </a:tc>
                    <a:tc>
                      <a:txBody>
                        <a:bodyPr/>
                        <a:lstStyle/>
                        <a:p>
                          <a:pPr marL="0" algn="l" rtl="0" eaLnBrk="1" latinLnBrk="0" hangingPunct="1"/>
                          <a:r>
                            <a:rPr kumimoji="0" lang="fr-FR" sz="3600" kern="1200" dirty="0" smtClean="0">
                              <a:solidFill>
                                <a:schemeClr val="dk1"/>
                              </a:solidFill>
                              <a:latin typeface="+mn-lt"/>
                              <a:ea typeface="+mn-ea"/>
                              <a:cs typeface="+mn-cs"/>
                            </a:rPr>
                            <a:t>0.66</a:t>
                          </a:r>
                          <a:endParaRPr kumimoji="0" lang="fr-FR" sz="3600" kern="1200" dirty="0">
                            <a:solidFill>
                              <a:schemeClr val="dk1"/>
                            </a:solidFill>
                            <a:latin typeface="+mn-lt"/>
                            <a:ea typeface="+mn-ea"/>
                            <a:cs typeface="+mn-cs"/>
                          </a:endParaRPr>
                        </a:p>
                      </a:txBody>
                      <a:tcPr/>
                    </a:tc>
                    <a:tc>
                      <a:txBody>
                        <a:bodyPr/>
                        <a:lstStyle/>
                        <a:p>
                          <a:pPr marL="0" algn="l" rtl="0" eaLnBrk="1" latinLnBrk="0" hangingPunct="1"/>
                          <a:r>
                            <a:rPr kumimoji="0" lang="fr-FR" sz="3600" kern="1200" dirty="0" smtClean="0">
                              <a:solidFill>
                                <a:schemeClr val="dk1"/>
                              </a:solidFill>
                              <a:latin typeface="+mn-lt"/>
                              <a:ea typeface="+mn-ea"/>
                              <a:cs typeface="+mn-cs"/>
                            </a:rPr>
                            <a:t>0.66</a:t>
                          </a:r>
                          <a:endParaRPr kumimoji="0" lang="fr-FR" sz="3600" kern="1200" dirty="0">
                            <a:solidFill>
                              <a:schemeClr val="dk1"/>
                            </a:solidFill>
                            <a:latin typeface="+mn-lt"/>
                            <a:ea typeface="+mn-ea"/>
                            <a:cs typeface="+mn-cs"/>
                          </a:endParaRPr>
                        </a:p>
                      </a:txBody>
                      <a:tcPr/>
                    </a:tc>
                  </a:tr>
                </a:tbl>
              </a:graphicData>
            </a:graphic>
          </p:graphicFrame>
        </mc:Fallback>
      </mc:AlternateContent>
    </p:spTree>
    <p:extLst>
      <p:ext uri="{BB962C8B-B14F-4D97-AF65-F5344CB8AC3E}">
        <p14:creationId xmlns:p14="http://schemas.microsoft.com/office/powerpoint/2010/main" val="93870725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990" y="19275"/>
            <a:ext cx="7467600" cy="862113"/>
          </a:xfrm>
        </p:spPr>
        <p:txBody>
          <a:bodyPr/>
          <a:lstStyle/>
          <a:p>
            <a:r>
              <a:rPr lang="fr-FR" b="1" dirty="0">
                <a:solidFill>
                  <a:schemeClr val="accent1">
                    <a:lumMod val="75000"/>
                  </a:schemeClr>
                </a:solidFill>
              </a:rPr>
              <a:t>Indicateurs de pauvreté: </a:t>
            </a:r>
            <a:r>
              <a:rPr lang="fr-FR" dirty="0"/>
              <a:t>Mesures </a:t>
            </a:r>
            <a:r>
              <a:rPr lang="fr-FR" dirty="0" smtClean="0"/>
              <a:t>(5/18)</a:t>
            </a:r>
            <a:endParaRPr lang="fr-FR" dirty="0"/>
          </a:p>
        </p:txBody>
      </p:sp>
      <p:sp>
        <p:nvSpPr>
          <p:cNvPr id="3" name="Espace réservé du contenu 2"/>
          <p:cNvSpPr>
            <a:spLocks noGrp="1"/>
          </p:cNvSpPr>
          <p:nvPr>
            <p:ph sz="quarter" idx="1"/>
          </p:nvPr>
        </p:nvSpPr>
        <p:spPr>
          <a:xfrm>
            <a:off x="457200" y="881388"/>
            <a:ext cx="7467600" cy="5592564"/>
          </a:xfrm>
        </p:spPr>
        <p:txBody>
          <a:bodyPr>
            <a:normAutofit lnSpcReduction="10000"/>
          </a:bodyPr>
          <a:lstStyle/>
          <a:p>
            <a:pPr marL="457200" indent="-457200">
              <a:buSzPct val="100000"/>
              <a:buFont typeface="+mj-lt"/>
              <a:buAutoNum type="arabicPeriod"/>
            </a:pPr>
            <a:r>
              <a:rPr lang="fr-FR" b="1" i="1" u="sng" dirty="0"/>
              <a:t>Head Count Ratio </a:t>
            </a:r>
            <a:r>
              <a:rPr lang="fr-FR" u="sng" dirty="0"/>
              <a:t>(indice numérique de pauvreté)</a:t>
            </a:r>
          </a:p>
          <a:p>
            <a:endParaRPr lang="fr-FR" dirty="0" smtClean="0"/>
          </a:p>
          <a:p>
            <a:r>
              <a:rPr lang="fr-FR" dirty="0" smtClean="0"/>
              <a:t>Inconvénients de H</a:t>
            </a:r>
          </a:p>
          <a:p>
            <a:pPr>
              <a:lnSpc>
                <a:spcPct val="90000"/>
              </a:lnSpc>
              <a:buNone/>
            </a:pPr>
            <a:r>
              <a:rPr lang="fr-FR" altLang="fr-FR" dirty="0">
                <a:latin typeface="Times New Roman" panose="02020603050405020304" pitchFamily="18" charset="0"/>
                <a:cs typeface="Times New Roman" panose="02020603050405020304" pitchFamily="18" charset="0"/>
              </a:rPr>
              <a:t>En termes de politique, </a:t>
            </a:r>
          </a:p>
          <a:p>
            <a:pPr>
              <a:lnSpc>
                <a:spcPct val="90000"/>
              </a:lnSpc>
            </a:pPr>
            <a:r>
              <a:rPr lang="fr-FR" altLang="fr-FR" dirty="0">
                <a:latin typeface="Times New Roman" panose="02020603050405020304" pitchFamily="18" charset="0"/>
                <a:cs typeface="Times New Roman" panose="02020603050405020304" pitchFamily="18" charset="0"/>
              </a:rPr>
              <a:t>Un transfert en faveur d ’un ménage très pauvre ne changerait pas l ’indice numérique si le pauvre demeure en dessous du seuil de pauvreté , même si dans l ’ensemble la pauvreté a diminué. </a:t>
            </a:r>
            <a:endParaRPr lang="fr-FR" altLang="fr-FR" dirty="0">
              <a:solidFill>
                <a:srgbClr val="000000"/>
              </a:solidFill>
              <a:latin typeface="Times New Roman" panose="02020603050405020304" pitchFamily="18" charset="0"/>
              <a:cs typeface="Times New Roman" panose="02020603050405020304" pitchFamily="18" charset="0"/>
            </a:endParaRPr>
          </a:p>
          <a:p>
            <a:pPr>
              <a:lnSpc>
                <a:spcPct val="90000"/>
              </a:lnSpc>
            </a:pPr>
            <a:endParaRPr lang="fr-FR" altLang="fr-FR" dirty="0">
              <a:latin typeface="Times New Roman" panose="02020603050405020304" pitchFamily="18" charset="0"/>
              <a:cs typeface="Times New Roman" panose="02020603050405020304" pitchFamily="18" charset="0"/>
            </a:endParaRPr>
          </a:p>
          <a:p>
            <a:pPr>
              <a:lnSpc>
                <a:spcPct val="90000"/>
              </a:lnSpc>
            </a:pPr>
            <a:r>
              <a:rPr lang="fr-FR" altLang="fr-FR" dirty="0">
                <a:latin typeface="Times New Roman" panose="02020603050405020304" pitchFamily="18" charset="0"/>
                <a:cs typeface="Times New Roman" panose="02020603050405020304" pitchFamily="18" charset="0"/>
              </a:rPr>
              <a:t>Le moyen le plus facile de réduire l ’indice de pauvreté est de diriger (ciblage) les bénéfices aux personnes justes en dessous du seuil de pauvreté. Ce sont les moins coûteux à faire traverser la ligne de pauvreté. Les politiques basées sur l ’indice numérique pourrait être </a:t>
            </a:r>
            <a:r>
              <a:rPr lang="fr-FR" altLang="fr-FR" dirty="0" smtClean="0">
                <a:latin typeface="Times New Roman" panose="02020603050405020304" pitchFamily="18" charset="0"/>
                <a:cs typeface="Times New Roman" panose="02020603050405020304" pitchFamily="18" charset="0"/>
              </a:rPr>
              <a:t>sous-optimales.   </a:t>
            </a:r>
            <a:endParaRPr lang="fr-FR" altLang="fr-FR" dirty="0">
              <a:latin typeface="Times New Roman" panose="02020603050405020304" pitchFamily="18" charset="0"/>
              <a:cs typeface="Times New Roman" panose="02020603050405020304" pitchFamily="18" charset="0"/>
            </a:endParaRPr>
          </a:p>
          <a:p>
            <a:endParaRPr lang="fr-FR" dirty="0" smtClean="0"/>
          </a:p>
        </p:txBody>
      </p:sp>
    </p:spTree>
    <p:extLst>
      <p:ext uri="{BB962C8B-B14F-4D97-AF65-F5344CB8AC3E}">
        <p14:creationId xmlns:p14="http://schemas.microsoft.com/office/powerpoint/2010/main" val="280689625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7467600" cy="621852"/>
          </a:xfrm>
        </p:spPr>
        <p:txBody>
          <a:bodyPr/>
          <a:lstStyle/>
          <a:p>
            <a:r>
              <a:rPr lang="fr-FR" b="1" dirty="0">
                <a:solidFill>
                  <a:schemeClr val="accent1">
                    <a:lumMod val="75000"/>
                  </a:schemeClr>
                </a:solidFill>
              </a:rPr>
              <a:t>Indicateurs de pauvreté: </a:t>
            </a:r>
            <a:r>
              <a:rPr lang="fr-FR" dirty="0"/>
              <a:t>Mesures </a:t>
            </a:r>
            <a:r>
              <a:rPr lang="fr-FR" dirty="0" smtClean="0"/>
              <a:t>(6/18)</a:t>
            </a:r>
            <a:endParaRPr lang="fr-FR" dirty="0"/>
          </a:p>
        </p:txBody>
      </p:sp>
      <mc:AlternateContent xmlns:mc="http://schemas.openxmlformats.org/markup-compatibility/2006" xmlns:a14="http://schemas.microsoft.com/office/drawing/2010/main">
        <mc:Choice Requires="a14">
          <p:sp>
            <p:nvSpPr>
              <p:cNvPr id="3" name="Espace réservé du contenu 2"/>
              <p:cNvSpPr>
                <a:spLocks noGrp="1"/>
              </p:cNvSpPr>
              <p:nvPr>
                <p:ph sz="quarter" idx="1"/>
              </p:nvPr>
            </p:nvSpPr>
            <p:spPr>
              <a:xfrm>
                <a:off x="457200" y="764704"/>
                <a:ext cx="8075240" cy="5709248"/>
              </a:xfrm>
            </p:spPr>
            <p:txBody>
              <a:bodyPr>
                <a:normAutofit lnSpcReduction="10000"/>
              </a:bodyPr>
              <a:lstStyle/>
              <a:p>
                <a:pPr marL="514350" indent="-514350">
                  <a:buSzPct val="100000"/>
                  <a:buFont typeface="+mj-lt"/>
                  <a:buAutoNum type="arabicPeriod" startAt="2"/>
                </a:pPr>
                <a:r>
                  <a:rPr lang="fr-FR" sz="2800" b="1" dirty="0" smtClean="0"/>
                  <a:t>Income gap </a:t>
                </a:r>
                <a:r>
                  <a:rPr lang="fr-FR" sz="2800" b="1" dirty="0" err="1" smtClean="0"/>
                  <a:t>poverty</a:t>
                </a:r>
                <a:r>
                  <a:rPr lang="fr-FR" sz="2800" b="1" dirty="0" smtClean="0"/>
                  <a:t> </a:t>
                </a:r>
                <a:r>
                  <a:rPr lang="fr-FR" sz="2800" dirty="0" smtClean="0"/>
                  <a:t>(Déficit ou profondeur de pauvreté)</a:t>
                </a:r>
              </a:p>
              <a:p>
                <a:pPr marL="0" indent="0">
                  <a:buNone/>
                </a:pPr>
                <a:endParaRPr lang="fr-FR" sz="2800" b="0" i="1" dirty="0" smtClean="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fr-FR" sz="2800" b="0" i="1" smtClean="0">
                          <a:latin typeface="Cambria Math" panose="02040503050406030204" pitchFamily="18" charset="0"/>
                        </a:rPr>
                        <m:t>𝐼𝐺</m:t>
                      </m:r>
                      <m:r>
                        <a:rPr lang="fr-FR" sz="2800" b="0" i="1" smtClean="0">
                          <a:latin typeface="Cambria Math" panose="02040503050406030204" pitchFamily="18" charset="0"/>
                        </a:rPr>
                        <m:t>=</m:t>
                      </m:r>
                      <m:sSub>
                        <m:sSubPr>
                          <m:ctrlPr>
                            <a:rPr lang="fr-FR" sz="2800" b="0" i="1" smtClean="0">
                              <a:latin typeface="Cambria Math" panose="02040503050406030204" pitchFamily="18" charset="0"/>
                            </a:rPr>
                          </m:ctrlPr>
                        </m:sSubPr>
                        <m:e>
                          <m:r>
                            <a:rPr lang="fr-FR" sz="2800" b="0" i="1" smtClean="0">
                              <a:latin typeface="Cambria Math" panose="02040503050406030204" pitchFamily="18" charset="0"/>
                            </a:rPr>
                            <m:t>𝑃</m:t>
                          </m:r>
                        </m:e>
                        <m:sub>
                          <m:r>
                            <a:rPr lang="fr-FR" sz="2800" b="0" i="1" smtClean="0">
                              <a:latin typeface="Cambria Math" panose="02040503050406030204" pitchFamily="18" charset="0"/>
                            </a:rPr>
                            <m:t>1</m:t>
                          </m:r>
                        </m:sub>
                      </m:sSub>
                      <m:r>
                        <a:rPr lang="fr-FR" sz="2800" b="0" i="1" smtClean="0">
                          <a:latin typeface="Cambria Math" panose="02040503050406030204" pitchFamily="18" charset="0"/>
                        </a:rPr>
                        <m:t>=</m:t>
                      </m:r>
                      <m:f>
                        <m:fPr>
                          <m:ctrlPr>
                            <a:rPr lang="fr-FR" sz="2800" b="0" i="1" smtClean="0">
                              <a:latin typeface="Cambria Math" panose="02040503050406030204" pitchFamily="18" charset="0"/>
                            </a:rPr>
                          </m:ctrlPr>
                        </m:fPr>
                        <m:num>
                          <m:nary>
                            <m:naryPr>
                              <m:chr m:val="∑"/>
                              <m:ctrlPr>
                                <a:rPr lang="fr-FR" sz="2800" b="0" i="1" smtClean="0">
                                  <a:latin typeface="Cambria Math" panose="02040503050406030204" pitchFamily="18" charset="0"/>
                                </a:rPr>
                              </m:ctrlPr>
                            </m:naryPr>
                            <m:sub>
                              <m:r>
                                <m:rPr>
                                  <m:brk m:alnAt="23"/>
                                </m:rPr>
                                <a:rPr lang="fr-FR" sz="2800" b="0" i="1" smtClean="0">
                                  <a:latin typeface="Cambria Math" panose="02040503050406030204" pitchFamily="18" charset="0"/>
                                </a:rPr>
                                <m:t>𝑖</m:t>
                              </m:r>
                              <m:r>
                                <a:rPr lang="fr-FR" sz="2800" b="0" i="1" smtClean="0">
                                  <a:latin typeface="Cambria Math" panose="02040503050406030204" pitchFamily="18" charset="0"/>
                                </a:rPr>
                                <m:t>=1</m:t>
                              </m:r>
                            </m:sub>
                            <m:sup>
                              <m:r>
                                <a:rPr lang="fr-FR" sz="2800" b="0" i="1" smtClean="0">
                                  <a:latin typeface="Cambria Math" panose="02040503050406030204" pitchFamily="18" charset="0"/>
                                </a:rPr>
                                <m:t>𝑞</m:t>
                              </m:r>
                            </m:sup>
                            <m:e>
                              <m:sSub>
                                <m:sSubPr>
                                  <m:ctrlPr>
                                    <a:rPr lang="fr-FR" sz="2800" i="1">
                                      <a:latin typeface="Cambria Math" panose="02040503050406030204" pitchFamily="18" charset="0"/>
                                    </a:rPr>
                                  </m:ctrlPr>
                                </m:sSubPr>
                                <m:e>
                                  <m:r>
                                    <a:rPr lang="fr-FR" sz="2800" i="1">
                                      <a:latin typeface="Cambria Math" panose="02040503050406030204" pitchFamily="18" charset="0"/>
                                    </a:rPr>
                                    <m:t>𝑔</m:t>
                                  </m:r>
                                </m:e>
                                <m:sub>
                                  <m:r>
                                    <a:rPr lang="fr-FR" sz="2800" i="1">
                                      <a:latin typeface="Cambria Math" panose="02040503050406030204" pitchFamily="18" charset="0"/>
                                    </a:rPr>
                                    <m:t>𝑖</m:t>
                                  </m:r>
                                </m:sub>
                              </m:sSub>
                            </m:e>
                          </m:nary>
                        </m:num>
                        <m:den>
                          <m:r>
                            <a:rPr lang="fr-FR" sz="2800" b="0" i="1" smtClean="0">
                              <a:latin typeface="Cambria Math" panose="02040503050406030204" pitchFamily="18" charset="0"/>
                            </a:rPr>
                            <m:t>𝑁</m:t>
                          </m:r>
                          <m:r>
                            <a:rPr lang="fr-FR" sz="2800" b="0" i="1" smtClean="0">
                              <a:latin typeface="Cambria Math" panose="02040503050406030204" pitchFamily="18" charset="0"/>
                            </a:rPr>
                            <m:t>∗</m:t>
                          </m:r>
                          <m:r>
                            <a:rPr lang="fr-FR" sz="2800" b="0" i="1" smtClean="0">
                              <a:latin typeface="Cambria Math" panose="02040503050406030204" pitchFamily="18" charset="0"/>
                            </a:rPr>
                            <m:t>𝑍</m:t>
                          </m:r>
                        </m:den>
                      </m:f>
                      <m:r>
                        <a:rPr lang="fr-FR" sz="2800" b="0" i="1" smtClean="0">
                          <a:latin typeface="Cambria Math" panose="02040503050406030204" pitchFamily="18" charset="0"/>
                        </a:rPr>
                        <m:t>=</m:t>
                      </m:r>
                      <m:f>
                        <m:fPr>
                          <m:ctrlPr>
                            <a:rPr lang="fr-FR" sz="2800" b="0" i="1" smtClean="0">
                              <a:latin typeface="Cambria Math" panose="02040503050406030204" pitchFamily="18" charset="0"/>
                            </a:rPr>
                          </m:ctrlPr>
                        </m:fPr>
                        <m:num>
                          <m:r>
                            <a:rPr lang="fr-FR" sz="2800" i="1">
                              <a:latin typeface="Cambria Math" panose="02040503050406030204" pitchFamily="18" charset="0"/>
                            </a:rPr>
                            <m:t>𝐻</m:t>
                          </m:r>
                          <m:r>
                            <a:rPr lang="fr-FR" sz="2800" i="1">
                              <a:latin typeface="Cambria Math" panose="02040503050406030204" pitchFamily="18" charset="0"/>
                            </a:rPr>
                            <m:t>∗</m:t>
                          </m:r>
                          <m:d>
                            <m:dPr>
                              <m:ctrlPr>
                                <a:rPr lang="fr-FR" sz="2800" i="1" smtClean="0">
                                  <a:latin typeface="Cambria Math" panose="02040503050406030204" pitchFamily="18" charset="0"/>
                                </a:rPr>
                              </m:ctrlPr>
                            </m:dPr>
                            <m:e>
                              <m:r>
                                <a:rPr lang="fr-FR" sz="2800" b="0" i="1" smtClean="0">
                                  <a:latin typeface="Cambria Math" panose="02040503050406030204" pitchFamily="18" charset="0"/>
                                </a:rPr>
                                <m:t>𝑍</m:t>
                              </m:r>
                              <m:r>
                                <a:rPr lang="fr-FR" sz="2800" b="0" i="1" smtClean="0">
                                  <a:latin typeface="Cambria Math" panose="02040503050406030204" pitchFamily="18" charset="0"/>
                                </a:rPr>
                                <m:t>−</m:t>
                              </m:r>
                              <m:acc>
                                <m:accPr>
                                  <m:chr m:val="̅"/>
                                  <m:ctrlPr>
                                    <a:rPr lang="fr-FR" sz="2800" b="0" i="1" smtClean="0">
                                      <a:latin typeface="Cambria Math" panose="02040503050406030204" pitchFamily="18" charset="0"/>
                                    </a:rPr>
                                  </m:ctrlPr>
                                </m:accPr>
                                <m:e>
                                  <m:sSub>
                                    <m:sSubPr>
                                      <m:ctrlPr>
                                        <a:rPr lang="fr-FR" sz="2800" i="1">
                                          <a:latin typeface="Cambria Math" panose="02040503050406030204" pitchFamily="18" charset="0"/>
                                        </a:rPr>
                                      </m:ctrlPr>
                                    </m:sSubPr>
                                    <m:e>
                                      <m:r>
                                        <a:rPr lang="fr-FR" sz="2800" i="1">
                                          <a:latin typeface="Cambria Math" panose="02040503050406030204" pitchFamily="18" charset="0"/>
                                        </a:rPr>
                                        <m:t>𝑦</m:t>
                                      </m:r>
                                    </m:e>
                                    <m:sub>
                                      <m:r>
                                        <a:rPr lang="fr-FR" sz="2800" i="1">
                                          <a:latin typeface="Cambria Math" panose="02040503050406030204" pitchFamily="18" charset="0"/>
                                        </a:rPr>
                                        <m:t>𝑝</m:t>
                                      </m:r>
                                    </m:sub>
                                  </m:sSub>
                                </m:e>
                              </m:acc>
                            </m:e>
                          </m:d>
                        </m:num>
                        <m:den>
                          <m:r>
                            <a:rPr lang="fr-FR" sz="2800" b="0" i="1" smtClean="0">
                              <a:latin typeface="Cambria Math" panose="02040503050406030204" pitchFamily="18" charset="0"/>
                            </a:rPr>
                            <m:t>𝑍</m:t>
                          </m:r>
                        </m:den>
                      </m:f>
                    </m:oMath>
                  </m:oMathPara>
                </a14:m>
                <a:endParaRPr lang="fr-FR" sz="2800" dirty="0" smtClean="0"/>
              </a:p>
              <a:p>
                <a:pPr marL="0" indent="0">
                  <a:buNone/>
                </a:pPr>
                <a:endParaRPr lang="fr-FR" sz="2800" dirty="0" smtClean="0"/>
              </a:p>
              <a:p>
                <a:pPr marL="0" indent="0">
                  <a:buNone/>
                </a:pPr>
                <a14:m>
                  <m:oMath xmlns:m="http://schemas.openxmlformats.org/officeDocument/2006/math">
                    <m:sSub>
                      <m:sSubPr>
                        <m:ctrlPr>
                          <a:rPr lang="fr-FR" sz="2800" i="1" smtClean="0">
                            <a:latin typeface="Cambria Math" panose="02040503050406030204" pitchFamily="18" charset="0"/>
                          </a:rPr>
                        </m:ctrlPr>
                      </m:sSubPr>
                      <m:e>
                        <m:r>
                          <a:rPr lang="fr-FR" sz="2800" i="1">
                            <a:latin typeface="Cambria Math" panose="02040503050406030204" pitchFamily="18" charset="0"/>
                          </a:rPr>
                          <m:t>𝑔</m:t>
                        </m:r>
                      </m:e>
                      <m:sub>
                        <m:r>
                          <a:rPr lang="fr-FR" sz="2800" i="1">
                            <a:latin typeface="Cambria Math" panose="02040503050406030204" pitchFamily="18" charset="0"/>
                          </a:rPr>
                          <m:t>𝑖</m:t>
                        </m:r>
                      </m:sub>
                    </m:sSub>
                    <m:r>
                      <a:rPr lang="fr-FR" sz="2800" b="0" i="1" smtClean="0">
                        <a:latin typeface="Cambria Math" panose="02040503050406030204" pitchFamily="18" charset="0"/>
                      </a:rPr>
                      <m:t>=</m:t>
                    </m:r>
                    <m:r>
                      <a:rPr lang="fr-FR" sz="2800" b="0" i="1" smtClean="0">
                        <a:latin typeface="Cambria Math" panose="02040503050406030204" pitchFamily="18" charset="0"/>
                      </a:rPr>
                      <m:t>𝑍</m:t>
                    </m:r>
                    <m:r>
                      <a:rPr lang="fr-FR" sz="2800" b="0" i="1" smtClean="0">
                        <a:latin typeface="Cambria Math" panose="02040503050406030204" pitchFamily="18" charset="0"/>
                      </a:rPr>
                      <m:t>−</m:t>
                    </m:r>
                    <m:sSub>
                      <m:sSubPr>
                        <m:ctrlPr>
                          <a:rPr lang="fr-FR" sz="2800" b="0" i="1" smtClean="0">
                            <a:latin typeface="Cambria Math" panose="02040503050406030204" pitchFamily="18" charset="0"/>
                          </a:rPr>
                        </m:ctrlPr>
                      </m:sSubPr>
                      <m:e>
                        <m:r>
                          <a:rPr lang="fr-FR" sz="2800" b="0" i="1" smtClean="0">
                            <a:latin typeface="Cambria Math" panose="02040503050406030204" pitchFamily="18" charset="0"/>
                          </a:rPr>
                          <m:t>𝑦</m:t>
                        </m:r>
                      </m:e>
                      <m:sub>
                        <m:r>
                          <a:rPr lang="fr-FR" sz="2800" b="0" i="1" smtClean="0">
                            <a:latin typeface="Cambria Math" panose="02040503050406030204" pitchFamily="18" charset="0"/>
                          </a:rPr>
                          <m:t>𝑖</m:t>
                        </m:r>
                      </m:sub>
                    </m:sSub>
                  </m:oMath>
                </a14:m>
                <a:r>
                  <a:rPr lang="fr-FR" sz="2800" dirty="0" smtClean="0"/>
                  <a:t>  si </a:t>
                </a:r>
                <a14:m>
                  <m:oMath xmlns:m="http://schemas.openxmlformats.org/officeDocument/2006/math">
                    <m:sSub>
                      <m:sSubPr>
                        <m:ctrlPr>
                          <a:rPr lang="fr-FR" sz="2800" i="1">
                            <a:latin typeface="Cambria Math" panose="02040503050406030204" pitchFamily="18" charset="0"/>
                          </a:rPr>
                        </m:ctrlPr>
                      </m:sSubPr>
                      <m:e>
                        <m:r>
                          <a:rPr lang="fr-FR" sz="2800" i="1">
                            <a:latin typeface="Cambria Math" panose="02040503050406030204" pitchFamily="18" charset="0"/>
                          </a:rPr>
                          <m:t>𝑦</m:t>
                        </m:r>
                      </m:e>
                      <m:sub>
                        <m:r>
                          <a:rPr lang="fr-FR" sz="2800" i="1">
                            <a:latin typeface="Cambria Math" panose="02040503050406030204" pitchFamily="18" charset="0"/>
                          </a:rPr>
                          <m:t>𝑖</m:t>
                        </m:r>
                      </m:sub>
                    </m:sSub>
                    <m:r>
                      <a:rPr lang="fr-FR" sz="2800" i="1" smtClean="0">
                        <a:latin typeface="Cambria Math" panose="02040503050406030204" pitchFamily="18" charset="0"/>
                        <a:ea typeface="Cambria Math" panose="02040503050406030204" pitchFamily="18" charset="0"/>
                      </a:rPr>
                      <m:t>&lt;</m:t>
                    </m:r>
                    <m:r>
                      <a:rPr lang="fr-FR" sz="2800" b="0" i="1" smtClean="0">
                        <a:latin typeface="Cambria Math" panose="02040503050406030204" pitchFamily="18" charset="0"/>
                        <a:ea typeface="Cambria Math" panose="02040503050406030204" pitchFamily="18" charset="0"/>
                      </a:rPr>
                      <m:t>𝑍</m:t>
                    </m:r>
                  </m:oMath>
                </a14:m>
                <a:r>
                  <a:rPr lang="fr-FR" sz="2800" dirty="0" smtClean="0"/>
                  <a:t>  et </a:t>
                </a:r>
              </a:p>
              <a:p>
                <a:pPr marL="0" indent="0">
                  <a:buNone/>
                </a:pPr>
                <a14:m>
                  <m:oMath xmlns:m="http://schemas.openxmlformats.org/officeDocument/2006/math">
                    <m:sSub>
                      <m:sSubPr>
                        <m:ctrlPr>
                          <a:rPr lang="fr-FR" sz="2800" i="1">
                            <a:latin typeface="Cambria Math" panose="02040503050406030204" pitchFamily="18" charset="0"/>
                          </a:rPr>
                        </m:ctrlPr>
                      </m:sSubPr>
                      <m:e>
                        <m:r>
                          <a:rPr lang="fr-FR" sz="2800" i="1">
                            <a:latin typeface="Cambria Math" panose="02040503050406030204" pitchFamily="18" charset="0"/>
                          </a:rPr>
                          <m:t>𝑔</m:t>
                        </m:r>
                      </m:e>
                      <m:sub>
                        <m:r>
                          <a:rPr lang="fr-FR" sz="2800" i="1">
                            <a:latin typeface="Cambria Math" panose="02040503050406030204" pitchFamily="18" charset="0"/>
                          </a:rPr>
                          <m:t>𝑖</m:t>
                        </m:r>
                      </m:sub>
                    </m:sSub>
                    <m:r>
                      <a:rPr lang="fr-FR" sz="2800" i="1">
                        <a:latin typeface="Cambria Math" panose="02040503050406030204" pitchFamily="18" charset="0"/>
                      </a:rPr>
                      <m:t>=</m:t>
                    </m:r>
                    <m:r>
                      <a:rPr lang="fr-FR" sz="2800" b="0" i="1" smtClean="0">
                        <a:latin typeface="Cambria Math" panose="02040503050406030204" pitchFamily="18" charset="0"/>
                      </a:rPr>
                      <m:t>0</m:t>
                    </m:r>
                  </m:oMath>
                </a14:m>
                <a:r>
                  <a:rPr lang="fr-FR" sz="2800" dirty="0"/>
                  <a:t>  si </a:t>
                </a:r>
                <a14:m>
                  <m:oMath xmlns:m="http://schemas.openxmlformats.org/officeDocument/2006/math">
                    <m:sSub>
                      <m:sSubPr>
                        <m:ctrlPr>
                          <a:rPr lang="fr-FR" sz="2800" i="1">
                            <a:latin typeface="Cambria Math" panose="02040503050406030204" pitchFamily="18" charset="0"/>
                          </a:rPr>
                        </m:ctrlPr>
                      </m:sSubPr>
                      <m:e>
                        <m:r>
                          <a:rPr lang="fr-FR" sz="2800" i="1">
                            <a:latin typeface="Cambria Math" panose="02040503050406030204" pitchFamily="18" charset="0"/>
                          </a:rPr>
                          <m:t>𝑦</m:t>
                        </m:r>
                      </m:e>
                      <m:sub>
                        <m:r>
                          <a:rPr lang="fr-FR" sz="2800" i="1">
                            <a:latin typeface="Cambria Math" panose="02040503050406030204" pitchFamily="18" charset="0"/>
                          </a:rPr>
                          <m:t>𝑖</m:t>
                        </m:r>
                      </m:sub>
                    </m:sSub>
                    <m:r>
                      <a:rPr lang="fr-FR" sz="2800" i="1" smtClean="0">
                        <a:latin typeface="Cambria Math" panose="02040503050406030204" pitchFamily="18" charset="0"/>
                        <a:ea typeface="Cambria Math" panose="02040503050406030204" pitchFamily="18" charset="0"/>
                      </a:rPr>
                      <m:t>≥</m:t>
                    </m:r>
                    <m:r>
                      <a:rPr lang="fr-FR" sz="2800" i="1">
                        <a:latin typeface="Cambria Math" panose="02040503050406030204" pitchFamily="18" charset="0"/>
                        <a:ea typeface="Cambria Math" panose="02040503050406030204" pitchFamily="18" charset="0"/>
                      </a:rPr>
                      <m:t>𝑍</m:t>
                    </m:r>
                  </m:oMath>
                </a14:m>
                <a:r>
                  <a:rPr lang="fr-FR" sz="2800" dirty="0"/>
                  <a:t> </a:t>
                </a:r>
                <a:endParaRPr lang="fr-FR" sz="2800" dirty="0" smtClean="0"/>
              </a:p>
              <a:p>
                <a:pPr marL="0" indent="0">
                  <a:buNone/>
                </a:pPr>
                <a14:m>
                  <m:oMath xmlns:m="http://schemas.openxmlformats.org/officeDocument/2006/math">
                    <m:sSub>
                      <m:sSubPr>
                        <m:ctrlPr>
                          <a:rPr lang="fr-FR" sz="2800" i="1">
                            <a:latin typeface="Cambria Math" panose="02040503050406030204" pitchFamily="18" charset="0"/>
                          </a:rPr>
                        </m:ctrlPr>
                      </m:sSubPr>
                      <m:e>
                        <m:r>
                          <a:rPr lang="fr-FR" sz="2800" i="1">
                            <a:latin typeface="Cambria Math" panose="02040503050406030204" pitchFamily="18" charset="0"/>
                          </a:rPr>
                          <m:t>𝑔</m:t>
                        </m:r>
                      </m:e>
                      <m:sub>
                        <m:r>
                          <a:rPr lang="fr-FR" sz="2800" i="1">
                            <a:latin typeface="Cambria Math" panose="02040503050406030204" pitchFamily="18" charset="0"/>
                          </a:rPr>
                          <m:t>𝑖</m:t>
                        </m:r>
                      </m:sub>
                    </m:sSub>
                  </m:oMath>
                </a14:m>
                <a:r>
                  <a:rPr lang="fr-FR" sz="2800" dirty="0"/>
                  <a:t> est le revenu qu’il faut donner à l’individu i pour qu’il sorte de la pauvreté. De ce fait, la somme des écarts de pauvreté est la somme d’argent nécessaire pour ramener tous les pauvres au niveau du seuil de pauvreté</a:t>
                </a:r>
              </a:p>
              <a:p>
                <a:pPr marL="0" indent="0">
                  <a:buNone/>
                </a:pPr>
                <a:endParaRPr lang="fr-FR" sz="2800" dirty="0"/>
              </a:p>
              <a:p>
                <a:endParaRPr lang="fr-FR" sz="2800" dirty="0"/>
              </a:p>
            </p:txBody>
          </p:sp>
        </mc:Choice>
        <mc:Fallback xmlns="">
          <p:sp>
            <p:nvSpPr>
              <p:cNvPr id="3" name="Espace réservé du contenu 2"/>
              <p:cNvSpPr>
                <a:spLocks noGrp="1" noRot="1" noChangeAspect="1" noMove="1" noResize="1" noEditPoints="1" noAdjustHandles="1" noChangeArrowheads="1" noChangeShapeType="1" noTextEdit="1"/>
              </p:cNvSpPr>
              <p:nvPr>
                <p:ph sz="quarter" idx="1"/>
              </p:nvPr>
            </p:nvSpPr>
            <p:spPr>
              <a:xfrm>
                <a:off x="457200" y="764704"/>
                <a:ext cx="8075240" cy="5709248"/>
              </a:xfrm>
              <a:blipFill rotWithShape="0">
                <a:blip r:embed="rId2"/>
                <a:stretch>
                  <a:fillRect l="-1585" t="-1814" b="-854"/>
                </a:stretch>
              </a:blipFill>
            </p:spPr>
            <p:txBody>
              <a:bodyPr/>
              <a:lstStyle/>
              <a:p>
                <a:r>
                  <a:rPr lang="fr-FR">
                    <a:noFill/>
                  </a:rPr>
                  <a:t> </a:t>
                </a:r>
              </a:p>
            </p:txBody>
          </p:sp>
        </mc:Fallback>
      </mc:AlternateContent>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490066"/>
          </a:xfrm>
        </p:spPr>
        <p:txBody>
          <a:bodyPr>
            <a:normAutofit fontScale="90000"/>
          </a:bodyPr>
          <a:lstStyle/>
          <a:p>
            <a:r>
              <a:rPr lang="fr-FR" b="1" dirty="0">
                <a:solidFill>
                  <a:schemeClr val="accent1">
                    <a:lumMod val="75000"/>
                  </a:schemeClr>
                </a:solidFill>
              </a:rPr>
              <a:t>Indicateurs de pauvreté: </a:t>
            </a:r>
            <a:r>
              <a:rPr lang="fr-FR" dirty="0"/>
              <a:t>Mesures </a:t>
            </a:r>
            <a:r>
              <a:rPr lang="fr-FR" dirty="0" smtClean="0"/>
              <a:t>(7/18)</a:t>
            </a:r>
            <a:endParaRPr lang="fr-FR" dirty="0"/>
          </a:p>
        </p:txBody>
      </p:sp>
      <mc:AlternateContent xmlns:mc="http://schemas.openxmlformats.org/markup-compatibility/2006" xmlns:a14="http://schemas.microsoft.com/office/drawing/2010/main">
        <mc:Choice Requires="a14">
          <p:sp>
            <p:nvSpPr>
              <p:cNvPr id="3" name="Espace réservé du contenu 2"/>
              <p:cNvSpPr>
                <a:spLocks noGrp="1"/>
              </p:cNvSpPr>
              <p:nvPr>
                <p:ph sz="quarter" idx="1"/>
              </p:nvPr>
            </p:nvSpPr>
            <p:spPr>
              <a:xfrm>
                <a:off x="457200" y="764704"/>
                <a:ext cx="8147248" cy="5832648"/>
              </a:xfrm>
            </p:spPr>
            <p:txBody>
              <a:bodyPr>
                <a:normAutofit fontScale="85000" lnSpcReduction="10000"/>
              </a:bodyPr>
              <a:lstStyle/>
              <a:p>
                <a:pPr marL="514350" indent="-514350">
                  <a:buSzPct val="100000"/>
                  <a:buFont typeface="+mj-lt"/>
                  <a:buAutoNum type="arabicPeriod" startAt="2"/>
                </a:pPr>
                <a:r>
                  <a:rPr lang="fr-FR" sz="2800" b="1" dirty="0" err="1"/>
                  <a:t>Income</a:t>
                </a:r>
                <a:r>
                  <a:rPr lang="fr-FR" sz="2800" b="1" dirty="0"/>
                  <a:t> gap </a:t>
                </a:r>
                <a:r>
                  <a:rPr lang="fr-FR" sz="2800" b="1" dirty="0" err="1"/>
                  <a:t>poverty</a:t>
                </a:r>
                <a:r>
                  <a:rPr lang="fr-FR" sz="2800" b="1" dirty="0"/>
                  <a:t> </a:t>
                </a:r>
                <a:r>
                  <a:rPr lang="fr-FR" sz="2800" dirty="0"/>
                  <a:t>(Déficit ou profondeur de pauvreté</a:t>
                </a:r>
                <a:r>
                  <a:rPr lang="fr-FR" sz="2800" dirty="0" smtClean="0"/>
                  <a:t>)</a:t>
                </a:r>
              </a:p>
              <a:p>
                <a:pPr marL="0" indent="0">
                  <a:buSzPct val="100000"/>
                  <a:buNone/>
                </a:pPr>
                <a14:m>
                  <m:oMathPara xmlns:m="http://schemas.openxmlformats.org/officeDocument/2006/math">
                    <m:oMathParaPr>
                      <m:jc m:val="center"/>
                    </m:oMathParaPr>
                    <m:oMath xmlns:m="http://schemas.openxmlformats.org/officeDocument/2006/math">
                      <m:nary>
                        <m:naryPr>
                          <m:chr m:val="∑"/>
                          <m:ctrlPr>
                            <a:rPr lang="fr-FR" sz="2800" i="1">
                              <a:latin typeface="Cambria Math" panose="02040503050406030204" pitchFamily="18" charset="0"/>
                            </a:rPr>
                          </m:ctrlPr>
                        </m:naryPr>
                        <m:sub>
                          <m:r>
                            <m:rPr>
                              <m:brk m:alnAt="23"/>
                            </m:rPr>
                            <a:rPr lang="fr-FR" sz="2800">
                              <a:latin typeface="Cambria Math" panose="02040503050406030204" pitchFamily="18" charset="0"/>
                            </a:rPr>
                            <m:t>𝑖</m:t>
                          </m:r>
                          <m:r>
                            <a:rPr lang="fr-FR" sz="2800">
                              <a:latin typeface="Cambria Math" panose="02040503050406030204" pitchFamily="18" charset="0"/>
                            </a:rPr>
                            <m:t>=1</m:t>
                          </m:r>
                        </m:sub>
                        <m:sup>
                          <m:r>
                            <a:rPr lang="fr-FR" sz="2800">
                              <a:latin typeface="Cambria Math" panose="02040503050406030204" pitchFamily="18" charset="0"/>
                            </a:rPr>
                            <m:t>𝑞</m:t>
                          </m:r>
                        </m:sup>
                        <m:e>
                          <m:sSub>
                            <m:sSubPr>
                              <m:ctrlPr>
                                <a:rPr lang="fr-FR" sz="2800" i="1">
                                  <a:latin typeface="Cambria Math" panose="02040503050406030204" pitchFamily="18" charset="0"/>
                                </a:rPr>
                              </m:ctrlPr>
                            </m:sSubPr>
                            <m:e>
                              <m:r>
                                <a:rPr lang="fr-FR" sz="2800">
                                  <a:latin typeface="Cambria Math" panose="02040503050406030204" pitchFamily="18" charset="0"/>
                                </a:rPr>
                                <m:t>𝑔</m:t>
                              </m:r>
                            </m:e>
                            <m:sub>
                              <m:r>
                                <a:rPr lang="fr-FR" sz="2800">
                                  <a:latin typeface="Cambria Math" panose="02040503050406030204" pitchFamily="18" charset="0"/>
                                </a:rPr>
                                <m:t>𝑖</m:t>
                              </m:r>
                            </m:sub>
                          </m:sSub>
                          <m:r>
                            <a:rPr lang="fr-FR" sz="2800">
                              <a:latin typeface="Cambria Math" panose="02040503050406030204" pitchFamily="18" charset="0"/>
                            </a:rPr>
                            <m:t>=</m:t>
                          </m:r>
                          <m:r>
                            <a:rPr lang="fr-FR" sz="2800">
                              <a:latin typeface="Cambria Math" panose="02040503050406030204" pitchFamily="18" charset="0"/>
                            </a:rPr>
                            <m:t>𝑁</m:t>
                          </m:r>
                          <m:r>
                            <a:rPr lang="fr-FR" sz="2800">
                              <a:latin typeface="Cambria Math" panose="02040503050406030204" pitchFamily="18" charset="0"/>
                            </a:rPr>
                            <m:t>∗</m:t>
                          </m:r>
                          <m:r>
                            <a:rPr lang="fr-FR" sz="2800">
                              <a:latin typeface="Cambria Math" panose="02040503050406030204" pitchFamily="18" charset="0"/>
                            </a:rPr>
                            <m:t>𝑍</m:t>
                          </m:r>
                          <m:r>
                            <a:rPr lang="fr-FR" sz="2800">
                              <a:latin typeface="Cambria Math" panose="02040503050406030204" pitchFamily="18" charset="0"/>
                            </a:rPr>
                            <m:t>∗</m:t>
                          </m:r>
                          <m:r>
                            <a:rPr lang="fr-FR" sz="2800">
                              <a:latin typeface="Cambria Math" panose="02040503050406030204" pitchFamily="18" charset="0"/>
                            </a:rPr>
                            <m:t>𝐼𝐺</m:t>
                          </m:r>
                        </m:e>
                      </m:nary>
                    </m:oMath>
                  </m:oMathPara>
                </a14:m>
                <a:endParaRPr lang="fr-FR" sz="2800" dirty="0"/>
              </a:p>
              <a:p>
                <a:pPr>
                  <a:buFont typeface="Wingdings" panose="05000000000000000000" pitchFamily="2" charset="2"/>
                  <a:buChar char="¢"/>
                </a:pPr>
                <a:r>
                  <a:rPr lang="fr-FR" sz="2800" dirty="0" smtClean="0"/>
                  <a:t>En l’absence d’un mécanisme de ciblage des pauvres, le coût d’éradication de la pauvreté correspond au </a:t>
                </a:r>
                <a:r>
                  <a:rPr lang="fr-FR" sz="2800" b="1" dirty="0" smtClean="0"/>
                  <a:t>coût maximum</a:t>
                </a:r>
                <a:r>
                  <a:rPr lang="fr-FR" sz="2800" dirty="0" smtClean="0"/>
                  <a:t>: </a:t>
                </a:r>
                <a14:m>
                  <m:oMath xmlns:m="http://schemas.openxmlformats.org/officeDocument/2006/math">
                    <m:r>
                      <a:rPr lang="fr-FR" sz="2800" i="1">
                        <a:latin typeface="Cambria Math" panose="02040503050406030204" pitchFamily="18" charset="0"/>
                      </a:rPr>
                      <m:t>𝑁</m:t>
                    </m:r>
                    <m:r>
                      <a:rPr lang="fr-FR" sz="2800" i="1">
                        <a:latin typeface="Cambria Math" panose="02040503050406030204" pitchFamily="18" charset="0"/>
                      </a:rPr>
                      <m:t>∗</m:t>
                    </m:r>
                    <m:r>
                      <a:rPr lang="fr-FR" sz="2800" i="1">
                        <a:latin typeface="Cambria Math" panose="02040503050406030204" pitchFamily="18" charset="0"/>
                      </a:rPr>
                      <m:t>𝑍</m:t>
                    </m:r>
                  </m:oMath>
                </a14:m>
                <a:endParaRPr lang="fr-FR" sz="2800" dirty="0" smtClean="0"/>
              </a:p>
              <a:p>
                <a:pPr>
                  <a:buFont typeface="Wingdings" panose="05000000000000000000" pitchFamily="2" charset="2"/>
                  <a:buChar char="¢"/>
                </a:pPr>
                <a:r>
                  <a:rPr lang="fr-FR" sz="2800" dirty="0" smtClean="0"/>
                  <a:t>Dans </a:t>
                </a:r>
                <a:r>
                  <a:rPr lang="fr-FR" sz="2800" dirty="0"/>
                  <a:t>l’hypothèse d’un ciblage </a:t>
                </a:r>
                <a:r>
                  <a:rPr lang="fr-FR" sz="2800" dirty="0" smtClean="0"/>
                  <a:t>parfait (</a:t>
                </a:r>
                <a:r>
                  <a:rPr lang="fr-FR" altLang="fr-FR" sz="2800" dirty="0" smtClean="0">
                    <a:latin typeface="Times New Roman" panose="02020603050405020304" pitchFamily="18" charset="0"/>
                    <a:cs typeface="Times New Roman" panose="02020603050405020304" pitchFamily="18" charset="0"/>
                  </a:rPr>
                  <a:t>en </a:t>
                </a:r>
                <a:r>
                  <a:rPr lang="fr-FR" altLang="fr-FR" sz="2800" dirty="0">
                    <a:latin typeface="Times New Roman" panose="02020603050405020304" pitchFamily="18" charset="0"/>
                    <a:cs typeface="Times New Roman" panose="02020603050405020304" pitchFamily="18" charset="0"/>
                  </a:rPr>
                  <a:t>cas de ciblage parfait du pauvre i.e. sans coût de ciblage et sans distorsions</a:t>
                </a:r>
                <a:r>
                  <a:rPr lang="fr-FR" altLang="fr-FR" sz="2800" dirty="0" smtClean="0">
                    <a:latin typeface="Times New Roman" panose="02020603050405020304" pitchFamily="18" charset="0"/>
                    <a:cs typeface="Times New Roman" panose="02020603050405020304" pitchFamily="18" charset="0"/>
                  </a:rPr>
                  <a:t>)</a:t>
                </a:r>
                <a:r>
                  <a:rPr lang="fr-FR" sz="2800" dirty="0" smtClean="0"/>
                  <a:t>, </a:t>
                </a:r>
                <a:r>
                  <a:rPr lang="fr-FR" sz="2800" dirty="0"/>
                  <a:t>le coût d’éradication de la pauvreté </a:t>
                </a:r>
                <a:r>
                  <a:rPr lang="fr-FR" sz="2800" dirty="0" smtClean="0"/>
                  <a:t>correspond au </a:t>
                </a:r>
                <a:r>
                  <a:rPr lang="fr-FR" sz="2800" b="1" dirty="0" smtClean="0"/>
                  <a:t>coût minimum</a:t>
                </a:r>
                <a:r>
                  <a:rPr lang="fr-FR" sz="2800" dirty="0" smtClean="0"/>
                  <a:t> : </a:t>
                </a:r>
                <a14:m>
                  <m:oMath xmlns:m="http://schemas.openxmlformats.org/officeDocument/2006/math">
                    <m:r>
                      <a:rPr lang="fr-FR" sz="2800">
                        <a:latin typeface="Cambria Math" panose="02040503050406030204" pitchFamily="18" charset="0"/>
                      </a:rPr>
                      <m:t>𝑁</m:t>
                    </m:r>
                    <m:r>
                      <a:rPr lang="fr-FR" sz="2800">
                        <a:latin typeface="Cambria Math" panose="02040503050406030204" pitchFamily="18" charset="0"/>
                      </a:rPr>
                      <m:t>∗</m:t>
                    </m:r>
                    <m:r>
                      <a:rPr lang="fr-FR" sz="2800">
                        <a:latin typeface="Cambria Math" panose="02040503050406030204" pitchFamily="18" charset="0"/>
                      </a:rPr>
                      <m:t>𝑍</m:t>
                    </m:r>
                    <m:r>
                      <a:rPr lang="fr-FR" sz="2800">
                        <a:latin typeface="Cambria Math" panose="02040503050406030204" pitchFamily="18" charset="0"/>
                      </a:rPr>
                      <m:t>∗</m:t>
                    </m:r>
                    <m:r>
                      <a:rPr lang="fr-FR" sz="2800">
                        <a:latin typeface="Cambria Math" panose="02040503050406030204" pitchFamily="18" charset="0"/>
                      </a:rPr>
                      <m:t>𝐼𝐺</m:t>
                    </m:r>
                  </m:oMath>
                </a14:m>
                <a:endParaRPr lang="fr-FR" sz="2800" dirty="0" smtClean="0"/>
              </a:p>
              <a:p>
                <a:pPr>
                  <a:buFont typeface="Wingdings" panose="05000000000000000000" pitchFamily="2" charset="2"/>
                  <a:buChar char="¢"/>
                </a:pPr>
                <a:r>
                  <a:rPr lang="fr-FR" sz="2800" dirty="0" err="1" smtClean="0"/>
                  <a:t>Ravallion</a:t>
                </a:r>
                <a:r>
                  <a:rPr lang="fr-FR" sz="2800" dirty="0" smtClean="0"/>
                  <a:t> (1996): </a:t>
                </a:r>
                <a:r>
                  <a:rPr lang="fr-FR" sz="2800" dirty="0"/>
                  <a:t>la profondeur de pauvreté traduit également les économies potentielles qu’un gouvernement peut réaliser dans la lutte contre la pauvreté à travers des transferts ciblés à l’endroit des pauvres. </a:t>
                </a:r>
              </a:p>
              <a:p>
                <a:pPr>
                  <a:buFont typeface="Wingdings" panose="05000000000000000000" pitchFamily="2" charset="2"/>
                  <a:buChar char="¢"/>
                </a:pPr>
                <a:endParaRPr lang="fr-FR" sz="2800" dirty="0"/>
              </a:p>
            </p:txBody>
          </p:sp>
        </mc:Choice>
        <mc:Fallback xmlns="">
          <p:sp>
            <p:nvSpPr>
              <p:cNvPr id="3" name="Espace réservé du contenu 2"/>
              <p:cNvSpPr>
                <a:spLocks noGrp="1" noRot="1" noChangeAspect="1" noMove="1" noResize="1" noEditPoints="1" noAdjustHandles="1" noChangeArrowheads="1" noChangeShapeType="1" noTextEdit="1"/>
              </p:cNvSpPr>
              <p:nvPr>
                <p:ph sz="quarter" idx="1"/>
              </p:nvPr>
            </p:nvSpPr>
            <p:spPr>
              <a:xfrm>
                <a:off x="457200" y="764704"/>
                <a:ext cx="8147248" cy="5832648"/>
              </a:xfrm>
              <a:blipFill rotWithShape="0">
                <a:blip r:embed="rId2"/>
                <a:stretch>
                  <a:fillRect l="-1198" t="-1567" r="-1796"/>
                </a:stretch>
              </a:blipFill>
            </p:spPr>
            <p:txBody>
              <a:bodyPr/>
              <a:lstStyle/>
              <a:p>
                <a:r>
                  <a:rPr lang="fr-FR">
                    <a:noFill/>
                  </a:rPr>
                  <a:t> </a:t>
                </a:r>
              </a:p>
            </p:txBody>
          </p:sp>
        </mc:Fallback>
      </mc:AlternateContent>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490066"/>
          </a:xfrm>
        </p:spPr>
        <p:txBody>
          <a:bodyPr>
            <a:normAutofit fontScale="90000"/>
          </a:bodyPr>
          <a:lstStyle/>
          <a:p>
            <a:r>
              <a:rPr lang="fr-FR" b="1" dirty="0">
                <a:solidFill>
                  <a:schemeClr val="accent1">
                    <a:lumMod val="75000"/>
                  </a:schemeClr>
                </a:solidFill>
              </a:rPr>
              <a:t>Indicateurs de pauvreté: </a:t>
            </a:r>
            <a:r>
              <a:rPr lang="fr-FR" dirty="0"/>
              <a:t>Mesures </a:t>
            </a:r>
            <a:r>
              <a:rPr lang="fr-FR" dirty="0" smtClean="0"/>
              <a:t>(8/18)</a:t>
            </a:r>
            <a:endParaRPr lang="fr-FR" dirty="0"/>
          </a:p>
        </p:txBody>
      </p:sp>
      <p:sp>
        <p:nvSpPr>
          <p:cNvPr id="3" name="Espace réservé du contenu 2"/>
          <p:cNvSpPr>
            <a:spLocks noGrp="1"/>
          </p:cNvSpPr>
          <p:nvPr>
            <p:ph sz="quarter" idx="1"/>
          </p:nvPr>
        </p:nvSpPr>
        <p:spPr>
          <a:xfrm>
            <a:off x="457200" y="764704"/>
            <a:ext cx="8147248" cy="5616624"/>
          </a:xfrm>
        </p:spPr>
        <p:txBody>
          <a:bodyPr/>
          <a:lstStyle/>
          <a:p>
            <a:pPr marL="457200" indent="-457200">
              <a:buSzPct val="100000"/>
              <a:buFont typeface="+mj-lt"/>
              <a:buAutoNum type="arabicPeriod" startAt="2"/>
            </a:pPr>
            <a:r>
              <a:rPr lang="fr-FR" b="1" dirty="0" err="1"/>
              <a:t>Income</a:t>
            </a:r>
            <a:r>
              <a:rPr lang="fr-FR" b="1" dirty="0"/>
              <a:t> gap </a:t>
            </a:r>
            <a:r>
              <a:rPr lang="fr-FR" b="1" dirty="0" err="1"/>
              <a:t>poverty</a:t>
            </a:r>
            <a:r>
              <a:rPr lang="fr-FR" b="1" dirty="0"/>
              <a:t> </a:t>
            </a:r>
            <a:r>
              <a:rPr lang="fr-FR" dirty="0"/>
              <a:t>(Déficit ou profondeur de pauvreté)</a:t>
            </a:r>
          </a:p>
          <a:p>
            <a:r>
              <a:rPr lang="fr-FR" dirty="0" smtClean="0"/>
              <a:t>La profondeur de pauvreté satisfait l’axiome 1 et 3 mais pas l’axiome 2. Autrement, l’indice est insensible aux transferts entre les pauvres. (Exemple: Z=400)</a:t>
            </a:r>
            <a:endParaRPr lang="fr-FR" dirty="0"/>
          </a:p>
        </p:txBody>
      </p:sp>
      <mc:AlternateContent xmlns:mc="http://schemas.openxmlformats.org/markup-compatibility/2006" xmlns:a14="http://schemas.microsoft.com/office/drawing/2010/main">
        <mc:Choice Requires="a14">
          <p:graphicFrame>
            <p:nvGraphicFramePr>
              <p:cNvPr id="6" name="Tableau 5"/>
              <p:cNvGraphicFramePr>
                <a:graphicFrameLocks noGrp="1"/>
              </p:cNvGraphicFramePr>
              <p:nvPr>
                <p:extLst>
                  <p:ext uri="{D42A27DB-BD31-4B8C-83A1-F6EECF244321}">
                    <p14:modId xmlns:p14="http://schemas.microsoft.com/office/powerpoint/2010/main" val="3588124683"/>
                  </p:ext>
                </p:extLst>
              </p:nvPr>
            </p:nvGraphicFramePr>
            <p:xfrm>
              <a:off x="422510" y="2420888"/>
              <a:ext cx="8150749" cy="4230550"/>
            </p:xfrm>
            <a:graphic>
              <a:graphicData uri="http://schemas.openxmlformats.org/drawingml/2006/table">
                <a:tbl>
                  <a:tblPr firstRow="1" bandRow="1">
                    <a:tableStyleId>{5C22544A-7EE6-4342-B048-85BDC9FD1C3A}</a:tableStyleId>
                  </a:tblPr>
                  <a:tblGrid>
                    <a:gridCol w="2678141"/>
                    <a:gridCol w="1580675"/>
                    <a:gridCol w="2019725"/>
                    <a:gridCol w="1872208"/>
                  </a:tblGrid>
                  <a:tr h="504502">
                    <a:tc>
                      <a:txBody>
                        <a:bodyPr/>
                        <a:lstStyle/>
                        <a:p>
                          <a:r>
                            <a:rPr lang="fr-FR" sz="2800" dirty="0" smtClean="0"/>
                            <a:t>Rang</a:t>
                          </a:r>
                          <a:endParaRPr lang="fr-FR" sz="2800" dirty="0"/>
                        </a:p>
                      </a:txBody>
                      <a:tcPr/>
                    </a:tc>
                    <a:tc>
                      <a:txBody>
                        <a:bodyPr/>
                        <a:lstStyle/>
                        <a:p>
                          <a:r>
                            <a:rPr lang="fr-FR" sz="2800" dirty="0" smtClean="0"/>
                            <a:t>A</a:t>
                          </a:r>
                          <a:endParaRPr lang="fr-FR" sz="2800" dirty="0"/>
                        </a:p>
                      </a:txBody>
                      <a:tcPr/>
                    </a:tc>
                    <a:tc>
                      <a:txBody>
                        <a:bodyPr/>
                        <a:lstStyle/>
                        <a:p>
                          <a:r>
                            <a:rPr lang="fr-FR" sz="2800" dirty="0" smtClean="0"/>
                            <a:t>B</a:t>
                          </a:r>
                          <a:endParaRPr lang="fr-FR" sz="2800" dirty="0"/>
                        </a:p>
                      </a:txBody>
                      <a:tcPr/>
                    </a:tc>
                    <a:tc>
                      <a:txBody>
                        <a:bodyPr/>
                        <a:lstStyle/>
                        <a:p>
                          <a:r>
                            <a:rPr lang="fr-FR" sz="2800" dirty="0" smtClean="0"/>
                            <a:t>C</a:t>
                          </a:r>
                          <a:endParaRPr lang="fr-FR" sz="2800" dirty="0"/>
                        </a:p>
                      </a:txBody>
                      <a:tcPr/>
                    </a:tc>
                  </a:tr>
                  <a:tr h="504502">
                    <a:tc>
                      <a:txBody>
                        <a:bodyPr/>
                        <a:lstStyle/>
                        <a:p>
                          <a:r>
                            <a:rPr lang="fr-FR" sz="2800" dirty="0" smtClean="0"/>
                            <a:t>1</a:t>
                          </a:r>
                          <a:endParaRPr lang="fr-FR" sz="2800" dirty="0"/>
                        </a:p>
                      </a:txBody>
                      <a:tcPr/>
                    </a:tc>
                    <a:tc>
                      <a:txBody>
                        <a:bodyPr/>
                        <a:lstStyle/>
                        <a:p>
                          <a:pPr algn="r"/>
                          <a:r>
                            <a:rPr lang="fr-FR" sz="2800" dirty="0" smtClean="0"/>
                            <a:t>200</a:t>
                          </a:r>
                          <a:endParaRPr lang="fr-FR" sz="2800" dirty="0"/>
                        </a:p>
                      </a:txBody>
                      <a:tcPr/>
                    </a:tc>
                    <a:tc>
                      <a:txBody>
                        <a:bodyPr/>
                        <a:lstStyle/>
                        <a:p>
                          <a:pPr algn="r"/>
                          <a:r>
                            <a:rPr lang="fr-FR" sz="2800" dirty="0" smtClean="0"/>
                            <a:t>200</a:t>
                          </a:r>
                          <a:endParaRPr lang="fr-FR" sz="2800" dirty="0"/>
                        </a:p>
                      </a:txBody>
                      <a:tcPr/>
                    </a:tc>
                    <a:tc>
                      <a:txBody>
                        <a:bodyPr/>
                        <a:lstStyle/>
                        <a:p>
                          <a:pPr algn="r"/>
                          <a:r>
                            <a:rPr lang="fr-FR" sz="2800" dirty="0" smtClean="0">
                              <a:solidFill>
                                <a:srgbClr val="00B0F0"/>
                              </a:solidFill>
                            </a:rPr>
                            <a:t>225</a:t>
                          </a:r>
                          <a:endParaRPr lang="fr-FR" sz="2800" dirty="0">
                            <a:solidFill>
                              <a:srgbClr val="00B0F0"/>
                            </a:solidFill>
                          </a:endParaRPr>
                        </a:p>
                      </a:txBody>
                      <a:tcPr/>
                    </a:tc>
                  </a:tr>
                  <a:tr h="504502">
                    <a:tc>
                      <a:txBody>
                        <a:bodyPr/>
                        <a:lstStyle/>
                        <a:p>
                          <a:r>
                            <a:rPr lang="fr-FR" sz="2800" dirty="0" smtClean="0"/>
                            <a:t>2</a:t>
                          </a:r>
                          <a:endParaRPr lang="fr-FR" sz="2800" dirty="0"/>
                        </a:p>
                      </a:txBody>
                      <a:tcPr/>
                    </a:tc>
                    <a:tc>
                      <a:txBody>
                        <a:bodyPr/>
                        <a:lstStyle/>
                        <a:p>
                          <a:pPr algn="r"/>
                          <a:r>
                            <a:rPr lang="fr-FR" sz="2800" dirty="0" smtClean="0"/>
                            <a:t>300</a:t>
                          </a:r>
                          <a:endParaRPr lang="fr-FR" sz="2800" dirty="0"/>
                        </a:p>
                      </a:txBody>
                      <a:tcPr/>
                    </a:tc>
                    <a:tc>
                      <a:txBody>
                        <a:bodyPr/>
                        <a:lstStyle/>
                        <a:p>
                          <a:pPr algn="r"/>
                          <a:r>
                            <a:rPr lang="fr-FR" sz="2800" dirty="0" smtClean="0">
                              <a:solidFill>
                                <a:srgbClr val="FF0000"/>
                              </a:solidFill>
                            </a:rPr>
                            <a:t>240</a:t>
                          </a:r>
                          <a:endParaRPr lang="fr-FR" sz="2800" dirty="0">
                            <a:solidFill>
                              <a:srgbClr val="FF0000"/>
                            </a:solidFill>
                          </a:endParaRPr>
                        </a:p>
                      </a:txBody>
                      <a:tcPr/>
                    </a:tc>
                    <a:tc>
                      <a:txBody>
                        <a:bodyPr/>
                        <a:lstStyle/>
                        <a:p>
                          <a:pPr algn="r"/>
                          <a:r>
                            <a:rPr lang="fr-FR" sz="2800" dirty="0" smtClean="0">
                              <a:solidFill>
                                <a:srgbClr val="00B0F0"/>
                              </a:solidFill>
                            </a:rPr>
                            <a:t>275</a:t>
                          </a:r>
                          <a:endParaRPr lang="fr-FR" sz="2800" dirty="0">
                            <a:solidFill>
                              <a:srgbClr val="00B0F0"/>
                            </a:solidFill>
                          </a:endParaRPr>
                        </a:p>
                      </a:txBody>
                      <a:tcPr/>
                    </a:tc>
                  </a:tr>
                  <a:tr h="504502">
                    <a:tc>
                      <a:txBody>
                        <a:bodyPr/>
                        <a:lstStyle/>
                        <a:p>
                          <a:r>
                            <a:rPr lang="fr-FR" sz="2800" dirty="0" smtClean="0"/>
                            <a:t>3</a:t>
                          </a:r>
                          <a:endParaRPr lang="fr-FR" sz="2800" dirty="0"/>
                        </a:p>
                      </a:txBody>
                      <a:tcPr/>
                    </a:tc>
                    <a:tc>
                      <a:txBody>
                        <a:bodyPr/>
                        <a:lstStyle/>
                        <a:p>
                          <a:pPr algn="r"/>
                          <a:r>
                            <a:rPr lang="fr-FR" sz="2800" dirty="0" smtClean="0"/>
                            <a:t>400</a:t>
                          </a:r>
                          <a:endParaRPr lang="fr-FR" sz="2800" dirty="0"/>
                        </a:p>
                      </a:txBody>
                      <a:tcPr/>
                    </a:tc>
                    <a:tc>
                      <a:txBody>
                        <a:bodyPr/>
                        <a:lstStyle/>
                        <a:p>
                          <a:pPr algn="r"/>
                          <a:r>
                            <a:rPr kumimoji="0" lang="fr-FR" sz="2800" kern="1200" dirty="0" smtClean="0">
                              <a:solidFill>
                                <a:schemeClr val="dk1"/>
                              </a:solidFill>
                              <a:latin typeface="+mn-lt"/>
                              <a:ea typeface="+mn-ea"/>
                              <a:cs typeface="+mn-cs"/>
                            </a:rPr>
                            <a:t>400</a:t>
                          </a:r>
                          <a:endParaRPr kumimoji="0" lang="fr-FR" sz="2800" kern="1200" dirty="0">
                            <a:solidFill>
                              <a:schemeClr val="dk1"/>
                            </a:solidFill>
                            <a:latin typeface="+mn-lt"/>
                            <a:ea typeface="+mn-ea"/>
                            <a:cs typeface="+mn-cs"/>
                          </a:endParaRPr>
                        </a:p>
                      </a:txBody>
                      <a:tcPr/>
                    </a:tc>
                    <a:tc>
                      <a:txBody>
                        <a:bodyPr/>
                        <a:lstStyle/>
                        <a:p>
                          <a:pPr algn="r"/>
                          <a:r>
                            <a:rPr kumimoji="0" lang="fr-FR" sz="2800" kern="1200" dirty="0" smtClean="0">
                              <a:solidFill>
                                <a:schemeClr val="dk1"/>
                              </a:solidFill>
                              <a:latin typeface="+mn-lt"/>
                              <a:ea typeface="+mn-ea"/>
                              <a:cs typeface="+mn-cs"/>
                            </a:rPr>
                            <a:t>400</a:t>
                          </a:r>
                          <a:endParaRPr kumimoji="0" lang="fr-FR" sz="2800" kern="1200" dirty="0">
                            <a:solidFill>
                              <a:schemeClr val="dk1"/>
                            </a:solidFill>
                            <a:latin typeface="+mn-lt"/>
                            <a:ea typeface="+mn-ea"/>
                            <a:cs typeface="+mn-cs"/>
                          </a:endParaRPr>
                        </a:p>
                      </a:txBody>
                      <a:tcPr/>
                    </a:tc>
                  </a:tr>
                  <a:tr h="504502">
                    <a:tc>
                      <a:txBody>
                        <a:bodyPr/>
                        <a:lstStyle/>
                        <a:p>
                          <a:pPr/>
                          <a14:m>
                            <m:oMathPara xmlns:m="http://schemas.openxmlformats.org/officeDocument/2006/math">
                              <m:oMathParaPr>
                                <m:jc m:val="centerGroup"/>
                              </m:oMathParaPr>
                              <m:oMath xmlns:m="http://schemas.openxmlformats.org/officeDocument/2006/math">
                                <m:sSub>
                                  <m:sSubPr>
                                    <m:ctrlPr>
                                      <a:rPr lang="fr-FR" sz="2800" i="1" smtClean="0">
                                        <a:latin typeface="Cambria Math" panose="02040503050406030204" pitchFamily="18" charset="0"/>
                                      </a:rPr>
                                    </m:ctrlPr>
                                  </m:sSubPr>
                                  <m:e>
                                    <m:r>
                                      <a:rPr lang="fr-FR" sz="2800" b="0" i="1" smtClean="0">
                                        <a:latin typeface="Cambria Math" panose="02040503050406030204" pitchFamily="18" charset="0"/>
                                      </a:rPr>
                                      <m:t>𝑃</m:t>
                                    </m:r>
                                  </m:e>
                                  <m:sub>
                                    <m:r>
                                      <a:rPr lang="fr-FR" sz="2800" b="0" i="1" smtClean="0">
                                        <a:latin typeface="Cambria Math" panose="02040503050406030204" pitchFamily="18" charset="0"/>
                                      </a:rPr>
                                      <m:t>0</m:t>
                                    </m:r>
                                  </m:sub>
                                </m:sSub>
                              </m:oMath>
                            </m:oMathPara>
                          </a14:m>
                          <a:endParaRPr lang="fr-FR" sz="2800" dirty="0"/>
                        </a:p>
                      </a:txBody>
                      <a:tcPr/>
                    </a:tc>
                    <a:tc>
                      <a:txBody>
                        <a:bodyPr/>
                        <a:lstStyle/>
                        <a:p>
                          <a:pPr algn="r"/>
                          <a:r>
                            <a:rPr lang="fr-FR" sz="2800" dirty="0" smtClean="0"/>
                            <a:t>0.66</a:t>
                          </a:r>
                          <a:endParaRPr lang="fr-FR" sz="2800" dirty="0"/>
                        </a:p>
                      </a:txBody>
                      <a:tcPr/>
                    </a:tc>
                    <a:tc>
                      <a:txBody>
                        <a:bodyPr/>
                        <a:lstStyle/>
                        <a:p>
                          <a:pPr marL="0" algn="r" rtl="0" eaLnBrk="1" latinLnBrk="0" hangingPunct="1"/>
                          <a:r>
                            <a:rPr kumimoji="0" lang="fr-FR" sz="2800" kern="1200" dirty="0" smtClean="0">
                              <a:solidFill>
                                <a:schemeClr val="dk1"/>
                              </a:solidFill>
                              <a:latin typeface="+mn-lt"/>
                              <a:ea typeface="+mn-ea"/>
                              <a:cs typeface="+mn-cs"/>
                            </a:rPr>
                            <a:t>0.66</a:t>
                          </a:r>
                          <a:endParaRPr kumimoji="0" lang="fr-FR" sz="2800" kern="1200" dirty="0">
                            <a:solidFill>
                              <a:schemeClr val="dk1"/>
                            </a:solidFill>
                            <a:latin typeface="+mn-lt"/>
                            <a:ea typeface="+mn-ea"/>
                            <a:cs typeface="+mn-cs"/>
                          </a:endParaRPr>
                        </a:p>
                      </a:txBody>
                      <a:tcPr/>
                    </a:tc>
                    <a:tc>
                      <a:txBody>
                        <a:bodyPr/>
                        <a:lstStyle/>
                        <a:p>
                          <a:pPr marL="0" algn="r" rtl="0" eaLnBrk="1" latinLnBrk="0" hangingPunct="1"/>
                          <a:r>
                            <a:rPr kumimoji="0" lang="fr-FR" sz="2800" kern="1200" dirty="0" smtClean="0">
                              <a:solidFill>
                                <a:schemeClr val="dk1"/>
                              </a:solidFill>
                              <a:latin typeface="+mn-lt"/>
                              <a:ea typeface="+mn-ea"/>
                              <a:cs typeface="+mn-cs"/>
                            </a:rPr>
                            <a:t>0.66</a:t>
                          </a:r>
                          <a:endParaRPr kumimoji="0" lang="fr-FR" sz="2800" kern="1200" dirty="0">
                            <a:solidFill>
                              <a:schemeClr val="dk1"/>
                            </a:solidFill>
                            <a:latin typeface="+mn-lt"/>
                            <a:ea typeface="+mn-ea"/>
                            <a:cs typeface="+mn-cs"/>
                          </a:endParaRPr>
                        </a:p>
                      </a:txBody>
                      <a:tcPr/>
                    </a:tc>
                  </a:tr>
                  <a:tr h="951999">
                    <a:tc>
                      <a:txBody>
                        <a:bodyPr/>
                        <a:lstStyle/>
                        <a:p>
                          <a:pPr/>
                          <a14:m>
                            <m:oMathPara xmlns:m="http://schemas.openxmlformats.org/officeDocument/2006/math">
                              <m:oMathParaPr>
                                <m:jc m:val="centerGroup"/>
                              </m:oMathParaPr>
                              <m:oMath xmlns:m="http://schemas.openxmlformats.org/officeDocument/2006/math">
                                <m:f>
                                  <m:fPr>
                                    <m:ctrlPr>
                                      <a:rPr lang="fr-FR" sz="2800" b="0" i="1" smtClean="0">
                                        <a:latin typeface="Cambria Math" panose="02040503050406030204" pitchFamily="18" charset="0"/>
                                      </a:rPr>
                                    </m:ctrlPr>
                                  </m:fPr>
                                  <m:num>
                                    <m:d>
                                      <m:dPr>
                                        <m:ctrlPr>
                                          <a:rPr lang="fr-FR" sz="2800" i="1" smtClean="0">
                                            <a:latin typeface="Cambria Math" panose="02040503050406030204" pitchFamily="18" charset="0"/>
                                          </a:rPr>
                                        </m:ctrlPr>
                                      </m:dPr>
                                      <m:e>
                                        <m:r>
                                          <a:rPr lang="fr-FR" sz="2800" b="0" i="1" smtClean="0">
                                            <a:latin typeface="Cambria Math" panose="02040503050406030204" pitchFamily="18" charset="0"/>
                                          </a:rPr>
                                          <m:t>𝑍</m:t>
                                        </m:r>
                                        <m:r>
                                          <a:rPr lang="fr-FR" sz="2800" b="0" i="1" smtClean="0">
                                            <a:latin typeface="Cambria Math" panose="02040503050406030204" pitchFamily="18" charset="0"/>
                                          </a:rPr>
                                          <m:t>−</m:t>
                                        </m:r>
                                        <m:acc>
                                          <m:accPr>
                                            <m:chr m:val="̅"/>
                                            <m:ctrlPr>
                                              <a:rPr lang="fr-FR" sz="2800" b="0" i="1" smtClean="0">
                                                <a:latin typeface="Cambria Math" panose="02040503050406030204" pitchFamily="18" charset="0"/>
                                              </a:rPr>
                                            </m:ctrlPr>
                                          </m:accPr>
                                          <m:e>
                                            <m:sSub>
                                              <m:sSubPr>
                                                <m:ctrlPr>
                                                  <a:rPr lang="fr-FR" sz="2800" i="1">
                                                    <a:latin typeface="Cambria Math" panose="02040503050406030204" pitchFamily="18" charset="0"/>
                                                  </a:rPr>
                                                </m:ctrlPr>
                                              </m:sSubPr>
                                              <m:e>
                                                <m:r>
                                                  <a:rPr lang="fr-FR" sz="2800" i="1">
                                                    <a:latin typeface="Cambria Math" panose="02040503050406030204" pitchFamily="18" charset="0"/>
                                                  </a:rPr>
                                                  <m:t>𝑦</m:t>
                                                </m:r>
                                              </m:e>
                                              <m:sub>
                                                <m:r>
                                                  <a:rPr lang="fr-FR" sz="2800" i="1">
                                                    <a:latin typeface="Cambria Math" panose="02040503050406030204" pitchFamily="18" charset="0"/>
                                                  </a:rPr>
                                                  <m:t>𝑝</m:t>
                                                </m:r>
                                              </m:sub>
                                            </m:sSub>
                                          </m:e>
                                        </m:acc>
                                      </m:e>
                                    </m:d>
                                  </m:num>
                                  <m:den>
                                    <m:r>
                                      <a:rPr lang="fr-FR" sz="2800" b="0" i="1" smtClean="0">
                                        <a:latin typeface="Cambria Math" panose="02040503050406030204" pitchFamily="18" charset="0"/>
                                      </a:rPr>
                                      <m:t>𝑍</m:t>
                                    </m:r>
                                  </m:den>
                                </m:f>
                              </m:oMath>
                            </m:oMathPara>
                          </a14:m>
                          <a:endParaRPr lang="fr-FR" sz="2800" dirty="0"/>
                        </a:p>
                      </a:txBody>
                      <a:tcPr/>
                    </a:tc>
                    <a:tc>
                      <a:txBody>
                        <a:bodyPr/>
                        <a:lstStyle/>
                        <a:p>
                          <a:pPr algn="r"/>
                          <a:r>
                            <a:rPr lang="fr-FR" sz="2800" dirty="0" smtClean="0"/>
                            <a:t>0.25</a:t>
                          </a:r>
                          <a:endParaRPr lang="fr-FR" sz="2800" dirty="0"/>
                        </a:p>
                      </a:txBody>
                      <a:tcPr/>
                    </a:tc>
                    <a:tc>
                      <a:txBody>
                        <a:bodyPr/>
                        <a:lstStyle/>
                        <a:p>
                          <a:pPr marL="0" algn="r" rtl="0" eaLnBrk="1" latinLnBrk="0" hangingPunct="1"/>
                          <a:r>
                            <a:rPr kumimoji="0" lang="fr-FR" sz="2800" kern="1200" dirty="0" smtClean="0">
                              <a:solidFill>
                                <a:schemeClr val="dk1"/>
                              </a:solidFill>
                              <a:latin typeface="+mn-lt"/>
                              <a:ea typeface="+mn-ea"/>
                              <a:cs typeface="+mn-cs"/>
                            </a:rPr>
                            <a:t>0.3</a:t>
                          </a:r>
                          <a:endParaRPr kumimoji="0" lang="fr-FR" sz="2800" kern="1200" dirty="0">
                            <a:solidFill>
                              <a:schemeClr val="dk1"/>
                            </a:solidFill>
                            <a:latin typeface="+mn-lt"/>
                            <a:ea typeface="+mn-ea"/>
                            <a:cs typeface="+mn-cs"/>
                          </a:endParaRPr>
                        </a:p>
                      </a:txBody>
                      <a:tcPr/>
                    </a:tc>
                    <a:tc>
                      <a:txBody>
                        <a:bodyPr/>
                        <a:lstStyle/>
                        <a:p>
                          <a:pPr marL="0" algn="r" rtl="0" eaLnBrk="1" latinLnBrk="0" hangingPunct="1"/>
                          <a:r>
                            <a:rPr kumimoji="0" lang="fr-FR" sz="2800" kern="1200" dirty="0" smtClean="0">
                              <a:solidFill>
                                <a:schemeClr val="dk1"/>
                              </a:solidFill>
                              <a:latin typeface="+mn-lt"/>
                              <a:ea typeface="+mn-ea"/>
                              <a:cs typeface="+mn-cs"/>
                            </a:rPr>
                            <a:t>0.25</a:t>
                          </a:r>
                          <a:endParaRPr kumimoji="0" lang="fr-FR" sz="2800" kern="1200" dirty="0">
                            <a:solidFill>
                              <a:schemeClr val="dk1"/>
                            </a:solidFill>
                            <a:latin typeface="+mn-lt"/>
                            <a:ea typeface="+mn-ea"/>
                            <a:cs typeface="+mn-cs"/>
                          </a:endParaRPr>
                        </a:p>
                      </a:txBody>
                      <a:tcPr/>
                    </a:tc>
                  </a:tr>
                  <a:tr h="6619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fr-FR" sz="2800" i="1" smtClean="0">
                                        <a:latin typeface="Cambria Math" panose="02040503050406030204" pitchFamily="18" charset="0"/>
                                      </a:rPr>
                                    </m:ctrlPr>
                                  </m:sSubPr>
                                  <m:e>
                                    <m:r>
                                      <a:rPr lang="fr-FR" sz="2800" b="0" i="1" smtClean="0">
                                        <a:latin typeface="Cambria Math" panose="02040503050406030204" pitchFamily="18" charset="0"/>
                                      </a:rPr>
                                      <m:t>𝑃</m:t>
                                    </m:r>
                                  </m:e>
                                  <m:sub>
                                    <m:r>
                                      <a:rPr lang="fr-FR" sz="2800" b="0" i="1" smtClean="0">
                                        <a:latin typeface="Cambria Math" panose="02040503050406030204" pitchFamily="18" charset="0"/>
                                      </a:rPr>
                                      <m:t>1</m:t>
                                    </m:r>
                                  </m:sub>
                                </m:sSub>
                              </m:oMath>
                            </m:oMathPara>
                          </a14:m>
                          <a:endParaRPr lang="fr-FR" sz="2800" dirty="0"/>
                        </a:p>
                      </a:txBody>
                      <a:tcPr/>
                    </a:tc>
                    <a:tc>
                      <a:txBody>
                        <a:bodyPr/>
                        <a:lstStyle/>
                        <a:p>
                          <a:pPr algn="r"/>
                          <a:r>
                            <a:rPr lang="fr-FR" sz="2800" dirty="0" smtClean="0"/>
                            <a:t>0.165</a:t>
                          </a:r>
                          <a:endParaRPr lang="fr-FR" sz="2800" dirty="0"/>
                        </a:p>
                      </a:txBody>
                      <a:tcPr/>
                    </a:tc>
                    <a:tc>
                      <a:txBody>
                        <a:bodyPr/>
                        <a:lstStyle/>
                        <a:p>
                          <a:pPr marL="0" algn="r" rtl="0" eaLnBrk="1" latinLnBrk="0" hangingPunct="1"/>
                          <a:r>
                            <a:rPr kumimoji="0" lang="fr-FR" sz="2800" kern="1200" dirty="0" smtClean="0">
                              <a:solidFill>
                                <a:srgbClr val="FF0000"/>
                              </a:solidFill>
                              <a:latin typeface="+mn-lt"/>
                              <a:ea typeface="+mn-ea"/>
                              <a:cs typeface="+mn-cs"/>
                            </a:rPr>
                            <a:t>0.198</a:t>
                          </a:r>
                          <a:endParaRPr kumimoji="0" lang="fr-FR" sz="2800" kern="1200" dirty="0">
                            <a:solidFill>
                              <a:srgbClr val="FF0000"/>
                            </a:solidFill>
                            <a:latin typeface="+mn-lt"/>
                            <a:ea typeface="+mn-ea"/>
                            <a:cs typeface="+mn-cs"/>
                          </a:endParaRPr>
                        </a:p>
                      </a:txBody>
                      <a:tcPr/>
                    </a:tc>
                    <a:tc>
                      <a:txBody>
                        <a:bodyPr/>
                        <a:lstStyle/>
                        <a:p>
                          <a:pPr marL="0" algn="r" rtl="0" eaLnBrk="1" latinLnBrk="0" hangingPunct="1"/>
                          <a:r>
                            <a:rPr kumimoji="0" lang="fr-FR" sz="2800" kern="1200" dirty="0" smtClean="0">
                              <a:solidFill>
                                <a:schemeClr val="dk1"/>
                              </a:solidFill>
                              <a:latin typeface="+mn-lt"/>
                              <a:ea typeface="+mn-ea"/>
                              <a:cs typeface="+mn-cs"/>
                            </a:rPr>
                            <a:t>0.165</a:t>
                          </a:r>
                          <a:endParaRPr kumimoji="0" lang="fr-FR" sz="2800" kern="1200" dirty="0">
                            <a:solidFill>
                              <a:schemeClr val="dk1"/>
                            </a:solidFill>
                            <a:latin typeface="+mn-lt"/>
                            <a:ea typeface="+mn-ea"/>
                            <a:cs typeface="+mn-cs"/>
                          </a:endParaRPr>
                        </a:p>
                      </a:txBody>
                      <a:tcPr/>
                    </a:tc>
                  </a:tr>
                </a:tbl>
              </a:graphicData>
            </a:graphic>
          </p:graphicFrame>
        </mc:Choice>
        <mc:Fallback xmlns="">
          <p:graphicFrame>
            <p:nvGraphicFramePr>
              <p:cNvPr id="6" name="Tableau 5"/>
              <p:cNvGraphicFramePr>
                <a:graphicFrameLocks noGrp="1"/>
              </p:cNvGraphicFramePr>
              <p:nvPr>
                <p:extLst>
                  <p:ext uri="{D42A27DB-BD31-4B8C-83A1-F6EECF244321}">
                    <p14:modId xmlns:p14="http://schemas.microsoft.com/office/powerpoint/2010/main" val="3588124683"/>
                  </p:ext>
                </p:extLst>
              </p:nvPr>
            </p:nvGraphicFramePr>
            <p:xfrm>
              <a:off x="422510" y="2420888"/>
              <a:ext cx="8150749" cy="4230550"/>
            </p:xfrm>
            <a:graphic>
              <a:graphicData uri="http://schemas.openxmlformats.org/drawingml/2006/table">
                <a:tbl>
                  <a:tblPr firstRow="1" bandRow="1">
                    <a:tableStyleId>{5C22544A-7EE6-4342-B048-85BDC9FD1C3A}</a:tableStyleId>
                  </a:tblPr>
                  <a:tblGrid>
                    <a:gridCol w="2678141"/>
                    <a:gridCol w="1580675"/>
                    <a:gridCol w="2019725"/>
                    <a:gridCol w="1872208"/>
                  </a:tblGrid>
                  <a:tr h="518160">
                    <a:tc>
                      <a:txBody>
                        <a:bodyPr/>
                        <a:lstStyle/>
                        <a:p>
                          <a:r>
                            <a:rPr lang="fr-FR" sz="2800" dirty="0" smtClean="0"/>
                            <a:t>Rang</a:t>
                          </a:r>
                          <a:endParaRPr lang="fr-FR" sz="2800" dirty="0"/>
                        </a:p>
                      </a:txBody>
                      <a:tcPr/>
                    </a:tc>
                    <a:tc>
                      <a:txBody>
                        <a:bodyPr/>
                        <a:lstStyle/>
                        <a:p>
                          <a:r>
                            <a:rPr lang="fr-FR" sz="2800" dirty="0" smtClean="0"/>
                            <a:t>A</a:t>
                          </a:r>
                          <a:endParaRPr lang="fr-FR" sz="2800" dirty="0"/>
                        </a:p>
                      </a:txBody>
                      <a:tcPr/>
                    </a:tc>
                    <a:tc>
                      <a:txBody>
                        <a:bodyPr/>
                        <a:lstStyle/>
                        <a:p>
                          <a:r>
                            <a:rPr lang="fr-FR" sz="2800" dirty="0" smtClean="0"/>
                            <a:t>B</a:t>
                          </a:r>
                          <a:endParaRPr lang="fr-FR" sz="2800" dirty="0"/>
                        </a:p>
                      </a:txBody>
                      <a:tcPr/>
                    </a:tc>
                    <a:tc>
                      <a:txBody>
                        <a:bodyPr/>
                        <a:lstStyle/>
                        <a:p>
                          <a:r>
                            <a:rPr lang="fr-FR" sz="2800" dirty="0" smtClean="0"/>
                            <a:t>C</a:t>
                          </a:r>
                          <a:endParaRPr lang="fr-FR" sz="2800" dirty="0"/>
                        </a:p>
                      </a:txBody>
                      <a:tcPr/>
                    </a:tc>
                  </a:tr>
                  <a:tr h="518160">
                    <a:tc>
                      <a:txBody>
                        <a:bodyPr/>
                        <a:lstStyle/>
                        <a:p>
                          <a:r>
                            <a:rPr lang="fr-FR" sz="2800" dirty="0" smtClean="0"/>
                            <a:t>1</a:t>
                          </a:r>
                          <a:endParaRPr lang="fr-FR" sz="2800" dirty="0"/>
                        </a:p>
                      </a:txBody>
                      <a:tcPr/>
                    </a:tc>
                    <a:tc>
                      <a:txBody>
                        <a:bodyPr/>
                        <a:lstStyle/>
                        <a:p>
                          <a:pPr algn="r"/>
                          <a:r>
                            <a:rPr lang="fr-FR" sz="2800" dirty="0" smtClean="0"/>
                            <a:t>200</a:t>
                          </a:r>
                          <a:endParaRPr lang="fr-FR" sz="2800" dirty="0"/>
                        </a:p>
                      </a:txBody>
                      <a:tcPr/>
                    </a:tc>
                    <a:tc>
                      <a:txBody>
                        <a:bodyPr/>
                        <a:lstStyle/>
                        <a:p>
                          <a:pPr algn="r"/>
                          <a:r>
                            <a:rPr lang="fr-FR" sz="2800" dirty="0" smtClean="0"/>
                            <a:t>200</a:t>
                          </a:r>
                          <a:endParaRPr lang="fr-FR" sz="2800" dirty="0"/>
                        </a:p>
                      </a:txBody>
                      <a:tcPr/>
                    </a:tc>
                    <a:tc>
                      <a:txBody>
                        <a:bodyPr/>
                        <a:lstStyle/>
                        <a:p>
                          <a:pPr algn="r"/>
                          <a:r>
                            <a:rPr lang="fr-FR" sz="2800" dirty="0" smtClean="0">
                              <a:solidFill>
                                <a:srgbClr val="00B0F0"/>
                              </a:solidFill>
                            </a:rPr>
                            <a:t>225</a:t>
                          </a:r>
                          <a:endParaRPr lang="fr-FR" sz="2800" dirty="0">
                            <a:solidFill>
                              <a:srgbClr val="00B0F0"/>
                            </a:solidFill>
                          </a:endParaRPr>
                        </a:p>
                      </a:txBody>
                      <a:tcPr/>
                    </a:tc>
                  </a:tr>
                  <a:tr h="518160">
                    <a:tc>
                      <a:txBody>
                        <a:bodyPr/>
                        <a:lstStyle/>
                        <a:p>
                          <a:r>
                            <a:rPr lang="fr-FR" sz="2800" dirty="0" smtClean="0"/>
                            <a:t>2</a:t>
                          </a:r>
                          <a:endParaRPr lang="fr-FR" sz="2800" dirty="0"/>
                        </a:p>
                      </a:txBody>
                      <a:tcPr/>
                    </a:tc>
                    <a:tc>
                      <a:txBody>
                        <a:bodyPr/>
                        <a:lstStyle/>
                        <a:p>
                          <a:pPr algn="r"/>
                          <a:r>
                            <a:rPr lang="fr-FR" sz="2800" dirty="0" smtClean="0"/>
                            <a:t>300</a:t>
                          </a:r>
                          <a:endParaRPr lang="fr-FR" sz="2800" dirty="0"/>
                        </a:p>
                      </a:txBody>
                      <a:tcPr/>
                    </a:tc>
                    <a:tc>
                      <a:txBody>
                        <a:bodyPr/>
                        <a:lstStyle/>
                        <a:p>
                          <a:pPr algn="r"/>
                          <a:r>
                            <a:rPr lang="fr-FR" sz="2800" dirty="0" smtClean="0">
                              <a:solidFill>
                                <a:srgbClr val="FF0000"/>
                              </a:solidFill>
                            </a:rPr>
                            <a:t>240</a:t>
                          </a:r>
                          <a:endParaRPr lang="fr-FR" sz="2800" dirty="0">
                            <a:solidFill>
                              <a:srgbClr val="FF0000"/>
                            </a:solidFill>
                          </a:endParaRPr>
                        </a:p>
                      </a:txBody>
                      <a:tcPr/>
                    </a:tc>
                    <a:tc>
                      <a:txBody>
                        <a:bodyPr/>
                        <a:lstStyle/>
                        <a:p>
                          <a:pPr algn="r"/>
                          <a:r>
                            <a:rPr lang="fr-FR" sz="2800" dirty="0" smtClean="0">
                              <a:solidFill>
                                <a:srgbClr val="00B0F0"/>
                              </a:solidFill>
                            </a:rPr>
                            <a:t>275</a:t>
                          </a:r>
                          <a:endParaRPr lang="fr-FR" sz="2800" dirty="0">
                            <a:solidFill>
                              <a:srgbClr val="00B0F0"/>
                            </a:solidFill>
                          </a:endParaRPr>
                        </a:p>
                      </a:txBody>
                      <a:tcPr/>
                    </a:tc>
                  </a:tr>
                  <a:tr h="518160">
                    <a:tc>
                      <a:txBody>
                        <a:bodyPr/>
                        <a:lstStyle/>
                        <a:p>
                          <a:r>
                            <a:rPr lang="fr-FR" sz="2800" dirty="0" smtClean="0"/>
                            <a:t>3</a:t>
                          </a:r>
                          <a:endParaRPr lang="fr-FR" sz="2800" dirty="0"/>
                        </a:p>
                      </a:txBody>
                      <a:tcPr/>
                    </a:tc>
                    <a:tc>
                      <a:txBody>
                        <a:bodyPr/>
                        <a:lstStyle/>
                        <a:p>
                          <a:pPr algn="r"/>
                          <a:r>
                            <a:rPr lang="fr-FR" sz="2800" dirty="0" smtClean="0"/>
                            <a:t>400</a:t>
                          </a:r>
                          <a:endParaRPr lang="fr-FR" sz="2800" dirty="0"/>
                        </a:p>
                      </a:txBody>
                      <a:tcPr/>
                    </a:tc>
                    <a:tc>
                      <a:txBody>
                        <a:bodyPr/>
                        <a:lstStyle/>
                        <a:p>
                          <a:pPr algn="r"/>
                          <a:r>
                            <a:rPr kumimoji="0" lang="fr-FR" sz="2800" kern="1200" dirty="0" smtClean="0">
                              <a:solidFill>
                                <a:schemeClr val="dk1"/>
                              </a:solidFill>
                              <a:latin typeface="+mn-lt"/>
                              <a:ea typeface="+mn-ea"/>
                              <a:cs typeface="+mn-cs"/>
                            </a:rPr>
                            <a:t>400</a:t>
                          </a:r>
                          <a:endParaRPr kumimoji="0" lang="fr-FR" sz="2800" kern="1200" dirty="0">
                            <a:solidFill>
                              <a:schemeClr val="dk1"/>
                            </a:solidFill>
                            <a:latin typeface="+mn-lt"/>
                            <a:ea typeface="+mn-ea"/>
                            <a:cs typeface="+mn-cs"/>
                          </a:endParaRPr>
                        </a:p>
                      </a:txBody>
                      <a:tcPr/>
                    </a:tc>
                    <a:tc>
                      <a:txBody>
                        <a:bodyPr/>
                        <a:lstStyle/>
                        <a:p>
                          <a:pPr algn="r"/>
                          <a:r>
                            <a:rPr kumimoji="0" lang="fr-FR" sz="2800" kern="1200" dirty="0" smtClean="0">
                              <a:solidFill>
                                <a:schemeClr val="dk1"/>
                              </a:solidFill>
                              <a:latin typeface="+mn-lt"/>
                              <a:ea typeface="+mn-ea"/>
                              <a:cs typeface="+mn-cs"/>
                            </a:rPr>
                            <a:t>400</a:t>
                          </a:r>
                          <a:endParaRPr kumimoji="0" lang="fr-FR" sz="2800" kern="1200" dirty="0">
                            <a:solidFill>
                              <a:schemeClr val="dk1"/>
                            </a:solidFill>
                            <a:latin typeface="+mn-lt"/>
                            <a:ea typeface="+mn-ea"/>
                            <a:cs typeface="+mn-cs"/>
                          </a:endParaRPr>
                        </a:p>
                      </a:txBody>
                      <a:tcPr/>
                    </a:tc>
                  </a:tr>
                  <a:tr h="518160">
                    <a:tc>
                      <a:txBody>
                        <a:bodyPr/>
                        <a:lstStyle/>
                        <a:p>
                          <a:endParaRPr lang="fr-FR"/>
                        </a:p>
                      </a:txBody>
                      <a:tcPr>
                        <a:blipFill rotWithShape="0">
                          <a:blip r:embed="rId2"/>
                          <a:stretch>
                            <a:fillRect l="-227" t="-405814" r="-205000" b="-318605"/>
                          </a:stretch>
                        </a:blipFill>
                      </a:tcPr>
                    </a:tc>
                    <a:tc>
                      <a:txBody>
                        <a:bodyPr/>
                        <a:lstStyle/>
                        <a:p>
                          <a:pPr algn="r"/>
                          <a:r>
                            <a:rPr lang="fr-FR" sz="2800" dirty="0" smtClean="0"/>
                            <a:t>0.66</a:t>
                          </a:r>
                          <a:endParaRPr lang="fr-FR" sz="2800" dirty="0"/>
                        </a:p>
                      </a:txBody>
                      <a:tcPr/>
                    </a:tc>
                    <a:tc>
                      <a:txBody>
                        <a:bodyPr/>
                        <a:lstStyle/>
                        <a:p>
                          <a:pPr marL="0" algn="r" rtl="0" eaLnBrk="1" latinLnBrk="0" hangingPunct="1"/>
                          <a:r>
                            <a:rPr kumimoji="0" lang="fr-FR" sz="2800" kern="1200" dirty="0" smtClean="0">
                              <a:solidFill>
                                <a:schemeClr val="dk1"/>
                              </a:solidFill>
                              <a:latin typeface="+mn-lt"/>
                              <a:ea typeface="+mn-ea"/>
                              <a:cs typeface="+mn-cs"/>
                            </a:rPr>
                            <a:t>0.66</a:t>
                          </a:r>
                          <a:endParaRPr kumimoji="0" lang="fr-FR" sz="2800" kern="1200" dirty="0">
                            <a:solidFill>
                              <a:schemeClr val="dk1"/>
                            </a:solidFill>
                            <a:latin typeface="+mn-lt"/>
                            <a:ea typeface="+mn-ea"/>
                            <a:cs typeface="+mn-cs"/>
                          </a:endParaRPr>
                        </a:p>
                      </a:txBody>
                      <a:tcPr/>
                    </a:tc>
                    <a:tc>
                      <a:txBody>
                        <a:bodyPr/>
                        <a:lstStyle/>
                        <a:p>
                          <a:pPr marL="0" algn="r" rtl="0" eaLnBrk="1" latinLnBrk="0" hangingPunct="1"/>
                          <a:r>
                            <a:rPr kumimoji="0" lang="fr-FR" sz="2800" kern="1200" dirty="0" smtClean="0">
                              <a:solidFill>
                                <a:schemeClr val="dk1"/>
                              </a:solidFill>
                              <a:latin typeface="+mn-lt"/>
                              <a:ea typeface="+mn-ea"/>
                              <a:cs typeface="+mn-cs"/>
                            </a:rPr>
                            <a:t>0.66</a:t>
                          </a:r>
                          <a:endParaRPr kumimoji="0" lang="fr-FR" sz="2800" kern="1200" dirty="0">
                            <a:solidFill>
                              <a:schemeClr val="dk1"/>
                            </a:solidFill>
                            <a:latin typeface="+mn-lt"/>
                            <a:ea typeface="+mn-ea"/>
                            <a:cs typeface="+mn-cs"/>
                          </a:endParaRPr>
                        </a:p>
                      </a:txBody>
                      <a:tcPr/>
                    </a:tc>
                  </a:tr>
                  <a:tr h="977773">
                    <a:tc>
                      <a:txBody>
                        <a:bodyPr/>
                        <a:lstStyle/>
                        <a:p>
                          <a:endParaRPr lang="fr-FR"/>
                        </a:p>
                      </a:txBody>
                      <a:tcPr>
                        <a:blipFill rotWithShape="0">
                          <a:blip r:embed="rId2"/>
                          <a:stretch>
                            <a:fillRect l="-227" t="-271875" r="-205000" b="-71250"/>
                          </a:stretch>
                        </a:blipFill>
                      </a:tcPr>
                    </a:tc>
                    <a:tc>
                      <a:txBody>
                        <a:bodyPr/>
                        <a:lstStyle/>
                        <a:p>
                          <a:pPr algn="r"/>
                          <a:r>
                            <a:rPr lang="fr-FR" sz="2800" dirty="0" smtClean="0"/>
                            <a:t>0.25</a:t>
                          </a:r>
                          <a:endParaRPr lang="fr-FR" sz="2800" dirty="0"/>
                        </a:p>
                      </a:txBody>
                      <a:tcPr/>
                    </a:tc>
                    <a:tc>
                      <a:txBody>
                        <a:bodyPr/>
                        <a:lstStyle/>
                        <a:p>
                          <a:pPr marL="0" algn="r" rtl="0" eaLnBrk="1" latinLnBrk="0" hangingPunct="1"/>
                          <a:r>
                            <a:rPr kumimoji="0" lang="fr-FR" sz="2800" kern="1200" dirty="0" smtClean="0">
                              <a:solidFill>
                                <a:schemeClr val="dk1"/>
                              </a:solidFill>
                              <a:latin typeface="+mn-lt"/>
                              <a:ea typeface="+mn-ea"/>
                              <a:cs typeface="+mn-cs"/>
                            </a:rPr>
                            <a:t>0.3</a:t>
                          </a:r>
                          <a:endParaRPr kumimoji="0" lang="fr-FR" sz="2800" kern="1200" dirty="0">
                            <a:solidFill>
                              <a:schemeClr val="dk1"/>
                            </a:solidFill>
                            <a:latin typeface="+mn-lt"/>
                            <a:ea typeface="+mn-ea"/>
                            <a:cs typeface="+mn-cs"/>
                          </a:endParaRPr>
                        </a:p>
                      </a:txBody>
                      <a:tcPr/>
                    </a:tc>
                    <a:tc>
                      <a:txBody>
                        <a:bodyPr/>
                        <a:lstStyle/>
                        <a:p>
                          <a:pPr marL="0" algn="r" rtl="0" eaLnBrk="1" latinLnBrk="0" hangingPunct="1"/>
                          <a:r>
                            <a:rPr kumimoji="0" lang="fr-FR" sz="2800" kern="1200" dirty="0" smtClean="0">
                              <a:solidFill>
                                <a:schemeClr val="dk1"/>
                              </a:solidFill>
                              <a:latin typeface="+mn-lt"/>
                              <a:ea typeface="+mn-ea"/>
                              <a:cs typeface="+mn-cs"/>
                            </a:rPr>
                            <a:t>0.25</a:t>
                          </a:r>
                          <a:endParaRPr kumimoji="0" lang="fr-FR" sz="2800" kern="1200" dirty="0">
                            <a:solidFill>
                              <a:schemeClr val="dk1"/>
                            </a:solidFill>
                            <a:latin typeface="+mn-lt"/>
                            <a:ea typeface="+mn-ea"/>
                            <a:cs typeface="+mn-cs"/>
                          </a:endParaRPr>
                        </a:p>
                      </a:txBody>
                      <a:tcPr/>
                    </a:tc>
                  </a:tr>
                  <a:tr h="661977">
                    <a:tc>
                      <a:txBody>
                        <a:bodyPr/>
                        <a:lstStyle/>
                        <a:p>
                          <a:endParaRPr lang="fr-FR"/>
                        </a:p>
                      </a:txBody>
                      <a:tcPr>
                        <a:blipFill rotWithShape="0">
                          <a:blip r:embed="rId2"/>
                          <a:stretch>
                            <a:fillRect l="-227" t="-545872" r="-205000" b="-4587"/>
                          </a:stretch>
                        </a:blipFill>
                      </a:tcPr>
                    </a:tc>
                    <a:tc>
                      <a:txBody>
                        <a:bodyPr/>
                        <a:lstStyle/>
                        <a:p>
                          <a:pPr algn="r"/>
                          <a:r>
                            <a:rPr lang="fr-FR" sz="2800" dirty="0" smtClean="0"/>
                            <a:t>0.165</a:t>
                          </a:r>
                          <a:endParaRPr lang="fr-FR" sz="2800" dirty="0"/>
                        </a:p>
                      </a:txBody>
                      <a:tcPr/>
                    </a:tc>
                    <a:tc>
                      <a:txBody>
                        <a:bodyPr/>
                        <a:lstStyle/>
                        <a:p>
                          <a:pPr marL="0" algn="r" rtl="0" eaLnBrk="1" latinLnBrk="0" hangingPunct="1"/>
                          <a:r>
                            <a:rPr kumimoji="0" lang="fr-FR" sz="2800" kern="1200" dirty="0" smtClean="0">
                              <a:solidFill>
                                <a:srgbClr val="FF0000"/>
                              </a:solidFill>
                              <a:latin typeface="+mn-lt"/>
                              <a:ea typeface="+mn-ea"/>
                              <a:cs typeface="+mn-cs"/>
                            </a:rPr>
                            <a:t>0.198</a:t>
                          </a:r>
                          <a:endParaRPr kumimoji="0" lang="fr-FR" sz="2800" kern="1200" dirty="0">
                            <a:solidFill>
                              <a:srgbClr val="FF0000"/>
                            </a:solidFill>
                            <a:latin typeface="+mn-lt"/>
                            <a:ea typeface="+mn-ea"/>
                            <a:cs typeface="+mn-cs"/>
                          </a:endParaRPr>
                        </a:p>
                      </a:txBody>
                      <a:tcPr/>
                    </a:tc>
                    <a:tc>
                      <a:txBody>
                        <a:bodyPr/>
                        <a:lstStyle/>
                        <a:p>
                          <a:pPr marL="0" algn="r" rtl="0" eaLnBrk="1" latinLnBrk="0" hangingPunct="1"/>
                          <a:r>
                            <a:rPr kumimoji="0" lang="fr-FR" sz="2800" kern="1200" dirty="0" smtClean="0">
                              <a:solidFill>
                                <a:schemeClr val="dk1"/>
                              </a:solidFill>
                              <a:latin typeface="+mn-lt"/>
                              <a:ea typeface="+mn-ea"/>
                              <a:cs typeface="+mn-cs"/>
                            </a:rPr>
                            <a:t>0.165</a:t>
                          </a:r>
                          <a:endParaRPr kumimoji="0" lang="fr-FR" sz="2800" kern="1200" dirty="0">
                            <a:solidFill>
                              <a:schemeClr val="dk1"/>
                            </a:solidFill>
                            <a:latin typeface="+mn-lt"/>
                            <a:ea typeface="+mn-ea"/>
                            <a:cs typeface="+mn-cs"/>
                          </a:endParaRPr>
                        </a:p>
                      </a:txBody>
                      <a:tcPr/>
                    </a:tc>
                  </a:tr>
                </a:tbl>
              </a:graphicData>
            </a:graphic>
          </p:graphicFrame>
        </mc:Fallback>
      </mc:AlternateContent>
    </p:spTree>
    <p:extLst>
      <p:ext uri="{BB962C8B-B14F-4D97-AF65-F5344CB8AC3E}">
        <p14:creationId xmlns:p14="http://schemas.microsoft.com/office/powerpoint/2010/main" val="322924986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6925" y="260648"/>
            <a:ext cx="7467600" cy="450858"/>
          </a:xfrm>
        </p:spPr>
        <p:txBody>
          <a:bodyPr>
            <a:normAutofit fontScale="90000"/>
          </a:bodyPr>
          <a:lstStyle/>
          <a:p>
            <a:r>
              <a:rPr lang="fr-FR" b="1" dirty="0">
                <a:solidFill>
                  <a:schemeClr val="accent1">
                    <a:lumMod val="75000"/>
                  </a:schemeClr>
                </a:solidFill>
              </a:rPr>
              <a:t>Indicateurs de pauvreté: </a:t>
            </a:r>
            <a:r>
              <a:rPr lang="fr-FR" dirty="0"/>
              <a:t>Mesures </a:t>
            </a:r>
            <a:r>
              <a:rPr lang="fr-FR" dirty="0" smtClean="0"/>
              <a:t>(9/18)</a:t>
            </a:r>
            <a:endParaRPr lang="fr-FR" dirty="0"/>
          </a:p>
        </p:txBody>
      </p:sp>
      <p:sp>
        <p:nvSpPr>
          <p:cNvPr id="3" name="Espace réservé du contenu 2"/>
          <p:cNvSpPr>
            <a:spLocks noGrp="1"/>
          </p:cNvSpPr>
          <p:nvPr>
            <p:ph sz="quarter" idx="1"/>
          </p:nvPr>
        </p:nvSpPr>
        <p:spPr>
          <a:xfrm>
            <a:off x="457200" y="711506"/>
            <a:ext cx="8258204" cy="5957854"/>
          </a:xfrm>
        </p:spPr>
        <p:txBody>
          <a:bodyPr>
            <a:normAutofit/>
          </a:bodyPr>
          <a:lstStyle/>
          <a:p>
            <a:pPr marL="457200" indent="-457200">
              <a:buSzPct val="100000"/>
              <a:buFont typeface="+mj-lt"/>
              <a:buAutoNum type="arabicPeriod" startAt="2"/>
            </a:pPr>
            <a:r>
              <a:rPr lang="fr-FR" sz="3300" b="1" dirty="0" err="1"/>
              <a:t>Income</a:t>
            </a:r>
            <a:r>
              <a:rPr lang="fr-FR" sz="3300" b="1" dirty="0"/>
              <a:t> gap </a:t>
            </a:r>
            <a:r>
              <a:rPr lang="fr-FR" sz="3300" b="1" dirty="0" err="1"/>
              <a:t>poverty</a:t>
            </a:r>
            <a:r>
              <a:rPr lang="fr-FR" sz="3300" b="1" dirty="0"/>
              <a:t> </a:t>
            </a:r>
            <a:r>
              <a:rPr lang="fr-FR" sz="3300" dirty="0"/>
              <a:t>(Déficit ou profondeur de pauvreté)</a:t>
            </a:r>
          </a:p>
          <a:p>
            <a:pPr marL="0" indent="0">
              <a:buSzPct val="100000"/>
              <a:buNone/>
            </a:pPr>
            <a:endParaRPr lang="fr-FR" altLang="fr-FR" dirty="0" smtClean="0">
              <a:solidFill>
                <a:srgbClr val="0070C0"/>
              </a:solidFill>
              <a:latin typeface="Times New Roman" panose="02020603050405020304" pitchFamily="18" charset="0"/>
              <a:cs typeface="Times New Roman" panose="02020603050405020304" pitchFamily="18" charset="0"/>
              <a:sym typeface="Wingdings" panose="05000000000000000000" pitchFamily="2" charset="2"/>
            </a:endParaRPr>
          </a:p>
          <a:p>
            <a:pPr marL="0" indent="0">
              <a:buSzPct val="100000"/>
              <a:buNone/>
            </a:pPr>
            <a:r>
              <a:rPr lang="fr-FR" altLang="fr-FR" u="sng" dirty="0" smtClean="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Conclusion</a:t>
            </a:r>
            <a:r>
              <a:rPr lang="fr-FR" altLang="fr-FR" u="sng" dirty="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 </a:t>
            </a:r>
            <a:endParaRPr lang="fr-FR" altLang="fr-FR" u="sng" dirty="0" smtClean="0">
              <a:solidFill>
                <a:srgbClr val="0070C0"/>
              </a:solidFill>
              <a:latin typeface="Times New Roman" panose="02020603050405020304" pitchFamily="18" charset="0"/>
              <a:cs typeface="Times New Roman" panose="02020603050405020304" pitchFamily="18" charset="0"/>
              <a:sym typeface="Wingdings" panose="05000000000000000000" pitchFamily="2" charset="2"/>
            </a:endParaRPr>
          </a:p>
          <a:p>
            <a:pPr marL="0" indent="0">
              <a:buSzPct val="100000"/>
              <a:buNone/>
            </a:pPr>
            <a:endParaRPr lang="fr-FR" altLang="fr-FR" dirty="0" smtClean="0">
              <a:solidFill>
                <a:srgbClr val="0070C0"/>
              </a:solidFill>
              <a:latin typeface="Times New Roman" panose="02020603050405020304" pitchFamily="18" charset="0"/>
              <a:cs typeface="Times New Roman" panose="02020603050405020304" pitchFamily="18" charset="0"/>
              <a:sym typeface="Wingdings" panose="05000000000000000000" pitchFamily="2" charset="2"/>
            </a:endParaRPr>
          </a:p>
          <a:p>
            <a:pPr>
              <a:buSzPct val="100000"/>
              <a:buFont typeface="Wingdings" panose="05000000000000000000" pitchFamily="2" charset="2"/>
              <a:buChar char="ü"/>
            </a:pPr>
            <a:r>
              <a:rPr lang="fr-FR" altLang="fr-FR" dirty="0" smtClean="0">
                <a:solidFill>
                  <a:srgbClr val="0070C0"/>
                </a:solidFill>
                <a:latin typeface="Times New Roman" panose="02020603050405020304" pitchFamily="18" charset="0"/>
                <a:cs typeface="Times New Roman" panose="02020603050405020304" pitchFamily="18" charset="0"/>
              </a:rPr>
              <a:t>P</a:t>
            </a:r>
            <a:r>
              <a:rPr lang="fr-FR" altLang="fr-FR" baseline="-25000" dirty="0" smtClean="0">
                <a:solidFill>
                  <a:srgbClr val="0070C0"/>
                </a:solidFill>
                <a:latin typeface="Times New Roman" panose="02020603050405020304" pitchFamily="18" charset="0"/>
                <a:cs typeface="Times New Roman" panose="02020603050405020304" pitchFamily="18" charset="0"/>
              </a:rPr>
              <a:t>1</a:t>
            </a:r>
            <a:r>
              <a:rPr lang="fr-FR" altLang="fr-FR" dirty="0" smtClean="0">
                <a:solidFill>
                  <a:srgbClr val="0070C0"/>
                </a:solidFill>
                <a:latin typeface="Times New Roman" panose="02020603050405020304" pitchFamily="18" charset="0"/>
                <a:cs typeface="Times New Roman" panose="02020603050405020304" pitchFamily="18" charset="0"/>
              </a:rPr>
              <a:t> </a:t>
            </a:r>
            <a:r>
              <a:rPr lang="fr-FR" altLang="fr-FR" dirty="0" smtClean="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complète </a:t>
            </a:r>
            <a:r>
              <a:rPr lang="fr-FR" altLang="fr-FR" dirty="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l’indice numérique, mais </a:t>
            </a:r>
            <a:r>
              <a:rPr lang="fr-FR" altLang="fr-FR" dirty="0" smtClean="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n’est pas suffisant. </a:t>
            </a:r>
          </a:p>
          <a:p>
            <a:pPr marL="0" indent="0">
              <a:buSzPct val="100000"/>
              <a:buNone/>
            </a:pPr>
            <a:endParaRPr lang="fr-FR" altLang="fr-FR" dirty="0" smtClean="0">
              <a:solidFill>
                <a:srgbClr val="0070C0"/>
              </a:solidFill>
              <a:latin typeface="Times New Roman" panose="02020603050405020304" pitchFamily="18" charset="0"/>
              <a:cs typeface="Times New Roman" panose="02020603050405020304" pitchFamily="18" charset="0"/>
              <a:sym typeface="Wingdings" panose="05000000000000000000" pitchFamily="2" charset="2"/>
            </a:endParaRPr>
          </a:p>
          <a:p>
            <a:pPr>
              <a:buSzPct val="100000"/>
              <a:buFont typeface="Wingdings" panose="05000000000000000000" pitchFamily="2" charset="2"/>
              <a:buChar char="ü"/>
            </a:pPr>
            <a:r>
              <a:rPr lang="fr-FR" altLang="fr-FR" dirty="0" smtClean="0">
                <a:solidFill>
                  <a:srgbClr val="0070C0"/>
                </a:solidFill>
                <a:latin typeface="Times New Roman" panose="02020603050405020304" pitchFamily="18" charset="0"/>
                <a:cs typeface="Times New Roman" panose="02020603050405020304" pitchFamily="18" charset="0"/>
              </a:rPr>
              <a:t>P</a:t>
            </a:r>
            <a:r>
              <a:rPr lang="fr-FR" altLang="fr-FR" baseline="-25000" dirty="0" smtClean="0">
                <a:solidFill>
                  <a:srgbClr val="0070C0"/>
                </a:solidFill>
                <a:latin typeface="Times New Roman" panose="02020603050405020304" pitchFamily="18" charset="0"/>
                <a:cs typeface="Times New Roman" panose="02020603050405020304" pitchFamily="18" charset="0"/>
              </a:rPr>
              <a:t>1 </a:t>
            </a:r>
            <a:r>
              <a:rPr lang="fr-FR" altLang="fr-FR" dirty="0">
                <a:solidFill>
                  <a:srgbClr val="0070C0"/>
                </a:solidFill>
                <a:latin typeface="Times New Roman" panose="02020603050405020304" pitchFamily="18" charset="0"/>
                <a:cs typeface="Times New Roman" panose="02020603050405020304" pitchFamily="18" charset="0"/>
              </a:rPr>
              <a:t>est insensible </a:t>
            </a:r>
            <a:r>
              <a:rPr lang="fr-FR" altLang="fr-FR" dirty="0" smtClean="0">
                <a:solidFill>
                  <a:srgbClr val="0070C0"/>
                </a:solidFill>
                <a:latin typeface="Times New Roman" panose="02020603050405020304" pitchFamily="18" charset="0"/>
                <a:cs typeface="Times New Roman" panose="02020603050405020304" pitchFamily="18" charset="0"/>
              </a:rPr>
              <a:t>aux inégalités entre les pauvres</a:t>
            </a:r>
            <a:endParaRPr lang="fr-FR" altLang="fr-FR" dirty="0">
              <a:solidFill>
                <a:srgbClr val="0070C0"/>
              </a:solidFill>
              <a:latin typeface="Times New Roman" panose="02020603050405020304" pitchFamily="18" charset="0"/>
              <a:cs typeface="Times New Roman" panose="02020603050405020304" pitchFamily="18" charset="0"/>
              <a:sym typeface="Wingdings" panose="05000000000000000000" pitchFamily="2" charset="2"/>
            </a:endParaRPr>
          </a:p>
          <a:p>
            <a:pPr marL="0" indent="0">
              <a:buSzPct val="100000"/>
              <a:buNone/>
            </a:pPr>
            <a:endParaRPr lang="fr-FR" b="1" u="sng"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6925" y="260648"/>
            <a:ext cx="7467600" cy="450858"/>
          </a:xfrm>
        </p:spPr>
        <p:txBody>
          <a:bodyPr>
            <a:normAutofit fontScale="90000"/>
          </a:bodyPr>
          <a:lstStyle/>
          <a:p>
            <a:r>
              <a:rPr lang="fr-FR" b="1" dirty="0">
                <a:solidFill>
                  <a:schemeClr val="accent1">
                    <a:lumMod val="75000"/>
                  </a:schemeClr>
                </a:solidFill>
              </a:rPr>
              <a:t>Indicateurs de pauvreté: </a:t>
            </a:r>
            <a:r>
              <a:rPr lang="fr-FR" dirty="0"/>
              <a:t>Mesures (</a:t>
            </a:r>
            <a:r>
              <a:rPr lang="fr-FR" dirty="0" smtClean="0"/>
              <a:t>10/18)</a:t>
            </a:r>
            <a:endParaRPr lang="fr-FR" dirty="0"/>
          </a:p>
        </p:txBody>
      </p:sp>
      <mc:AlternateContent xmlns:mc="http://schemas.openxmlformats.org/markup-compatibility/2006" xmlns:a14="http://schemas.microsoft.com/office/drawing/2010/main">
        <mc:Choice Requires="a14">
          <p:sp>
            <p:nvSpPr>
              <p:cNvPr id="3" name="Espace réservé du contenu 2"/>
              <p:cNvSpPr>
                <a:spLocks noGrp="1"/>
              </p:cNvSpPr>
              <p:nvPr>
                <p:ph sz="quarter" idx="1"/>
              </p:nvPr>
            </p:nvSpPr>
            <p:spPr>
              <a:xfrm>
                <a:off x="457200" y="711506"/>
                <a:ext cx="8258204" cy="5957854"/>
              </a:xfrm>
            </p:spPr>
            <p:txBody>
              <a:bodyPr>
                <a:normAutofit/>
              </a:bodyPr>
              <a:lstStyle/>
              <a:p>
                <a:pPr marL="0" indent="0">
                  <a:buSzPct val="100000"/>
                  <a:buNone/>
                </a:pPr>
                <a:endParaRPr lang="fr-FR" b="1" u="sng" dirty="0" smtClean="0"/>
              </a:p>
              <a:p>
                <a:pPr marL="514350" indent="-514350">
                  <a:buSzPct val="100000"/>
                  <a:buFont typeface="+mj-lt"/>
                  <a:buAutoNum type="arabicPeriod" startAt="3"/>
                </a:pPr>
                <a:r>
                  <a:rPr lang="fr-FR" sz="2800" b="1" u="sng" dirty="0" smtClean="0"/>
                  <a:t>Indice d’écart de </a:t>
                </a:r>
                <a:r>
                  <a:rPr lang="fr-FR" sz="2800" b="1" u="sng" dirty="0"/>
                  <a:t>pauvreté </a:t>
                </a:r>
                <a:r>
                  <a:rPr lang="fr-FR" sz="2800" b="1" u="sng" dirty="0" smtClean="0"/>
                  <a:t>pondéré (« sévérité de pauvreté »)</a:t>
                </a:r>
                <a:endParaRPr lang="fr-FR" sz="2800" b="1" u="sng" dirty="0"/>
              </a:p>
              <a:p>
                <a:pPr marL="0" indent="0">
                  <a:buSzPct val="100000"/>
                  <a:buNone/>
                </a:pPr>
                <a14:m>
                  <m:oMathPara xmlns:m="http://schemas.openxmlformats.org/officeDocument/2006/math">
                    <m:oMathParaPr>
                      <m:jc m:val="centerGroup"/>
                    </m:oMathParaPr>
                    <m:oMath xmlns:m="http://schemas.openxmlformats.org/officeDocument/2006/math">
                      <m:sSub>
                        <m:sSubPr>
                          <m:ctrlPr>
                            <a:rPr lang="fr-FR" sz="2800" b="1" i="1" smtClean="0">
                              <a:latin typeface="Cambria Math" panose="02040503050406030204" pitchFamily="18" charset="0"/>
                            </a:rPr>
                          </m:ctrlPr>
                        </m:sSubPr>
                        <m:e>
                          <m:r>
                            <a:rPr lang="fr-FR" sz="2800" b="1" i="1" smtClean="0">
                              <a:latin typeface="Cambria Math" panose="02040503050406030204" pitchFamily="18" charset="0"/>
                            </a:rPr>
                            <m:t>𝑷</m:t>
                          </m:r>
                        </m:e>
                        <m:sub>
                          <m:r>
                            <a:rPr lang="fr-FR" sz="2800" b="1" i="1" smtClean="0">
                              <a:latin typeface="Cambria Math" panose="02040503050406030204" pitchFamily="18" charset="0"/>
                            </a:rPr>
                            <m:t>𝟐</m:t>
                          </m:r>
                        </m:sub>
                      </m:sSub>
                      <m:r>
                        <a:rPr lang="fr-FR" sz="2800" b="1" i="1" smtClean="0">
                          <a:latin typeface="Cambria Math" panose="02040503050406030204" pitchFamily="18" charset="0"/>
                        </a:rPr>
                        <m:t>=</m:t>
                      </m:r>
                      <m:f>
                        <m:fPr>
                          <m:ctrlPr>
                            <a:rPr lang="fr-FR" sz="2800" b="1" i="1" smtClean="0">
                              <a:latin typeface="Cambria Math" panose="02040503050406030204" pitchFamily="18" charset="0"/>
                            </a:rPr>
                          </m:ctrlPr>
                        </m:fPr>
                        <m:num>
                          <m:r>
                            <a:rPr lang="fr-FR" sz="2800" b="1" i="1" smtClean="0">
                              <a:latin typeface="Cambria Math" panose="02040503050406030204" pitchFamily="18" charset="0"/>
                            </a:rPr>
                            <m:t>𝟏</m:t>
                          </m:r>
                        </m:num>
                        <m:den>
                          <m:r>
                            <a:rPr lang="fr-FR" sz="2800" b="1" i="1" smtClean="0">
                              <a:latin typeface="Cambria Math" panose="02040503050406030204" pitchFamily="18" charset="0"/>
                            </a:rPr>
                            <m:t>𝑵</m:t>
                          </m:r>
                        </m:den>
                      </m:f>
                      <m:r>
                        <a:rPr lang="fr-FR" sz="2800" b="1" i="1" smtClean="0">
                          <a:latin typeface="Cambria Math" panose="02040503050406030204" pitchFamily="18" charset="0"/>
                        </a:rPr>
                        <m:t>∗</m:t>
                      </m:r>
                      <m:nary>
                        <m:naryPr>
                          <m:chr m:val="∑"/>
                          <m:ctrlPr>
                            <a:rPr lang="fr-FR" sz="2800" b="1" i="1">
                              <a:latin typeface="Cambria Math" panose="02040503050406030204" pitchFamily="18" charset="0"/>
                            </a:rPr>
                          </m:ctrlPr>
                        </m:naryPr>
                        <m:sub>
                          <m:r>
                            <m:rPr>
                              <m:brk m:alnAt="23"/>
                            </m:rPr>
                            <a:rPr lang="fr-FR" sz="2800" b="1" i="1">
                              <a:latin typeface="Cambria Math" panose="02040503050406030204" pitchFamily="18" charset="0"/>
                            </a:rPr>
                            <m:t>𝒊</m:t>
                          </m:r>
                          <m:r>
                            <a:rPr lang="fr-FR" sz="2800" b="1" i="1">
                              <a:latin typeface="Cambria Math" panose="02040503050406030204" pitchFamily="18" charset="0"/>
                            </a:rPr>
                            <m:t>=</m:t>
                          </m:r>
                          <m:r>
                            <a:rPr lang="fr-FR" sz="2800" b="1" i="1">
                              <a:latin typeface="Cambria Math" panose="02040503050406030204" pitchFamily="18" charset="0"/>
                            </a:rPr>
                            <m:t>𝟏</m:t>
                          </m:r>
                        </m:sub>
                        <m:sup>
                          <m:r>
                            <a:rPr lang="fr-FR" sz="2800" b="1" i="1">
                              <a:latin typeface="Cambria Math" panose="02040503050406030204" pitchFamily="18" charset="0"/>
                            </a:rPr>
                            <m:t>𝒒</m:t>
                          </m:r>
                        </m:sup>
                        <m:e>
                          <m:sSup>
                            <m:sSupPr>
                              <m:ctrlPr>
                                <a:rPr lang="fr-FR" sz="2800" b="1" i="1" smtClean="0">
                                  <a:latin typeface="Cambria Math" panose="02040503050406030204" pitchFamily="18" charset="0"/>
                                </a:rPr>
                              </m:ctrlPr>
                            </m:sSupPr>
                            <m:e>
                              <m:d>
                                <m:dPr>
                                  <m:ctrlPr>
                                    <a:rPr lang="fr-FR" sz="2800" b="1" i="1">
                                      <a:latin typeface="Cambria Math" panose="02040503050406030204" pitchFamily="18" charset="0"/>
                                    </a:rPr>
                                  </m:ctrlPr>
                                </m:dPr>
                                <m:e>
                                  <m:f>
                                    <m:fPr>
                                      <m:ctrlPr>
                                        <a:rPr lang="fr-FR" sz="2800" b="1" i="1">
                                          <a:latin typeface="Cambria Math" panose="02040503050406030204" pitchFamily="18" charset="0"/>
                                        </a:rPr>
                                      </m:ctrlPr>
                                    </m:fPr>
                                    <m:num>
                                      <m:sSub>
                                        <m:sSubPr>
                                          <m:ctrlPr>
                                            <a:rPr lang="fr-FR" sz="2800" b="1" i="1">
                                              <a:latin typeface="Cambria Math" panose="02040503050406030204" pitchFamily="18" charset="0"/>
                                            </a:rPr>
                                          </m:ctrlPr>
                                        </m:sSubPr>
                                        <m:e>
                                          <m:r>
                                            <a:rPr lang="fr-FR" sz="2800" b="1" i="1">
                                              <a:latin typeface="Cambria Math" panose="02040503050406030204" pitchFamily="18" charset="0"/>
                                            </a:rPr>
                                            <m:t>𝒈</m:t>
                                          </m:r>
                                        </m:e>
                                        <m:sub>
                                          <m:r>
                                            <a:rPr lang="fr-FR" sz="2800" b="1" i="1">
                                              <a:latin typeface="Cambria Math" panose="02040503050406030204" pitchFamily="18" charset="0"/>
                                            </a:rPr>
                                            <m:t>𝒊</m:t>
                                          </m:r>
                                        </m:sub>
                                      </m:sSub>
                                    </m:num>
                                    <m:den>
                                      <m:r>
                                        <a:rPr lang="fr-FR" sz="2800" b="1" i="1">
                                          <a:latin typeface="Cambria Math" panose="02040503050406030204" pitchFamily="18" charset="0"/>
                                        </a:rPr>
                                        <m:t>𝒁</m:t>
                                      </m:r>
                                    </m:den>
                                  </m:f>
                                </m:e>
                              </m:d>
                            </m:e>
                            <m:sup>
                              <m:r>
                                <a:rPr lang="fr-FR" sz="2800" b="1" i="1" smtClean="0">
                                  <a:latin typeface="Cambria Math" panose="02040503050406030204" pitchFamily="18" charset="0"/>
                                </a:rPr>
                                <m:t>𝟐</m:t>
                              </m:r>
                            </m:sup>
                          </m:sSup>
                        </m:e>
                      </m:nary>
                    </m:oMath>
                  </m:oMathPara>
                </a14:m>
                <a:endParaRPr lang="fr-FR" sz="2800" b="1" dirty="0" smtClean="0"/>
              </a:p>
              <a:p>
                <a:pPr>
                  <a:buNone/>
                </a:pPr>
                <a:r>
                  <a:rPr lang="fr-FR" altLang="fr-FR" sz="2800" b="1" dirty="0">
                    <a:solidFill>
                      <a:srgbClr val="FF3300"/>
                    </a:solidFill>
                    <a:latin typeface="Times New Roman" panose="02020603050405020304" pitchFamily="18" charset="0"/>
                    <a:cs typeface="Times New Roman" panose="02020603050405020304" pitchFamily="18" charset="0"/>
                  </a:rPr>
                  <a:t>Avantages et inconvénients: </a:t>
                </a:r>
              </a:p>
              <a:p>
                <a:pPr>
                  <a:buNone/>
                </a:pPr>
                <a:r>
                  <a:rPr lang="fr-FR" altLang="fr-FR" sz="2800" dirty="0">
                    <a:solidFill>
                      <a:srgbClr val="FF3300"/>
                    </a:solidFill>
                    <a:latin typeface="Times New Roman" panose="02020603050405020304" pitchFamily="18" charset="0"/>
                    <a:cs typeface="Times New Roman" panose="02020603050405020304" pitchFamily="18" charset="0"/>
                  </a:rPr>
                  <a:t>(+)</a:t>
                </a:r>
                <a:r>
                  <a:rPr lang="fr-FR" altLang="fr-FR" sz="2800" dirty="0">
                    <a:latin typeface="Times New Roman" panose="02020603050405020304" pitchFamily="18" charset="0"/>
                    <a:cs typeface="Times New Roman" panose="02020603050405020304" pitchFamily="18" charset="0"/>
                  </a:rPr>
                  <a:t> </a:t>
                </a:r>
                <a:r>
                  <a:rPr lang="fr-FR" sz="2800" b="1" dirty="0" smtClean="0"/>
                  <a:t>L’indice de sévérité </a:t>
                </a:r>
                <a:r>
                  <a:rPr lang="fr-FR" sz="2800" b="1" dirty="0"/>
                  <a:t>de </a:t>
                </a:r>
                <a:r>
                  <a:rPr lang="fr-FR" sz="2800" b="1" dirty="0" smtClean="0"/>
                  <a:t>pauvreté </a:t>
                </a:r>
                <a:r>
                  <a:rPr lang="fr-FR" sz="2800" b="1" dirty="0"/>
                  <a:t>satisfait aux trois </a:t>
                </a:r>
                <a:r>
                  <a:rPr lang="fr-FR" sz="2800" b="1" dirty="0" smtClean="0"/>
                  <a:t>axiomes. </a:t>
                </a:r>
                <a:r>
                  <a:rPr lang="fr-FR" altLang="fr-FR" sz="2800" dirty="0" smtClean="0">
                    <a:latin typeface="Times New Roman" panose="02020603050405020304" pitchFamily="18" charset="0"/>
                    <a:cs typeface="Times New Roman" panose="02020603050405020304" pitchFamily="18" charset="0"/>
                  </a:rPr>
                  <a:t>Il prend </a:t>
                </a:r>
                <a:r>
                  <a:rPr lang="fr-FR" altLang="fr-FR" sz="2800" dirty="0">
                    <a:latin typeface="Times New Roman" panose="02020603050405020304" pitchFamily="18" charset="0"/>
                    <a:cs typeface="Times New Roman" panose="02020603050405020304" pitchFamily="18" charset="0"/>
                  </a:rPr>
                  <a:t>en compte l’inégalité entre les pauvres. Un transfert d’un pauvre à un plus pauvre réduirait l’indice ; un transfert d ’un plus pauvre à un moins pauvre augmenterait l’indice.</a:t>
                </a:r>
              </a:p>
              <a:p>
                <a:pPr>
                  <a:buNone/>
                </a:pPr>
                <a:r>
                  <a:rPr lang="fr-FR" altLang="fr-FR" sz="2800" dirty="0">
                    <a:latin typeface="Times New Roman" panose="02020603050405020304" pitchFamily="18" charset="0"/>
                    <a:cs typeface="Times New Roman" panose="02020603050405020304" pitchFamily="18" charset="0"/>
                  </a:rPr>
                  <a:t> </a:t>
                </a:r>
                <a:r>
                  <a:rPr lang="fr-FR" altLang="fr-FR" sz="2800" dirty="0" smtClean="0">
                    <a:solidFill>
                      <a:srgbClr val="FF3300"/>
                    </a:solidFill>
                    <a:latin typeface="Times New Roman" panose="02020603050405020304" pitchFamily="18" charset="0"/>
                    <a:cs typeface="Times New Roman" panose="02020603050405020304" pitchFamily="18" charset="0"/>
                  </a:rPr>
                  <a:t>(-) </a:t>
                </a:r>
                <a:r>
                  <a:rPr lang="fr-FR" altLang="fr-FR" sz="2800" dirty="0">
                    <a:latin typeface="Times New Roman" panose="02020603050405020304" pitchFamily="18" charset="0"/>
                    <a:cs typeface="Times New Roman" panose="02020603050405020304" pitchFamily="18" charset="0"/>
                  </a:rPr>
                  <a:t>L ’indice est difficile à lire et à interpréter. </a:t>
                </a:r>
              </a:p>
            </p:txBody>
          </p:sp>
        </mc:Choice>
        <mc:Fallback xmlns="">
          <p:sp>
            <p:nvSpPr>
              <p:cNvPr id="3" name="Espace réservé du contenu 2"/>
              <p:cNvSpPr>
                <a:spLocks noGrp="1" noRot="1" noChangeAspect="1" noMove="1" noResize="1" noEditPoints="1" noAdjustHandles="1" noChangeArrowheads="1" noChangeShapeType="1" noTextEdit="1"/>
              </p:cNvSpPr>
              <p:nvPr>
                <p:ph sz="quarter" idx="1"/>
              </p:nvPr>
            </p:nvSpPr>
            <p:spPr>
              <a:xfrm>
                <a:off x="457200" y="711506"/>
                <a:ext cx="8258204" cy="5957854"/>
              </a:xfrm>
              <a:blipFill rotWithShape="0">
                <a:blip r:embed="rId2"/>
                <a:stretch>
                  <a:fillRect l="-1550"/>
                </a:stretch>
              </a:blipFill>
            </p:spPr>
            <p:txBody>
              <a:bodyPr/>
              <a:lstStyle/>
              <a:p>
                <a:r>
                  <a:rPr lang="fr-FR">
                    <a:noFill/>
                  </a:rPr>
                  <a:t> </a:t>
                </a:r>
              </a:p>
            </p:txBody>
          </p:sp>
        </mc:Fallback>
      </mc:AlternateContent>
    </p:spTree>
    <p:extLst>
      <p:ext uri="{BB962C8B-B14F-4D97-AF65-F5344CB8AC3E}">
        <p14:creationId xmlns:p14="http://schemas.microsoft.com/office/powerpoint/2010/main" val="219539479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7467600" cy="724942"/>
          </a:xfrm>
        </p:spPr>
        <p:txBody>
          <a:bodyPr/>
          <a:lstStyle/>
          <a:p>
            <a:r>
              <a:rPr lang="fr-FR" b="1" dirty="0">
                <a:solidFill>
                  <a:schemeClr val="accent1">
                    <a:lumMod val="75000"/>
                  </a:schemeClr>
                </a:solidFill>
              </a:rPr>
              <a:t>Indicateurs de pauvreté: </a:t>
            </a:r>
            <a:r>
              <a:rPr lang="fr-FR" dirty="0"/>
              <a:t>Mesures (</a:t>
            </a:r>
            <a:r>
              <a:rPr lang="fr-FR" dirty="0" smtClean="0"/>
              <a:t>11/18)</a:t>
            </a:r>
            <a:endParaRPr lang="fr-FR" dirty="0"/>
          </a:p>
        </p:txBody>
      </p:sp>
      <p:sp>
        <p:nvSpPr>
          <p:cNvPr id="3" name="Espace réservé du contenu 2"/>
          <p:cNvSpPr>
            <a:spLocks noGrp="1"/>
          </p:cNvSpPr>
          <p:nvPr>
            <p:ph sz="quarter" idx="1"/>
          </p:nvPr>
        </p:nvSpPr>
        <p:spPr>
          <a:xfrm>
            <a:off x="457200" y="985590"/>
            <a:ext cx="7467600" cy="5488362"/>
          </a:xfrm>
        </p:spPr>
        <p:txBody>
          <a:bodyPr/>
          <a:lstStyle/>
          <a:p>
            <a:pPr marL="514350" indent="-514350">
              <a:buSzPct val="100000"/>
              <a:buFont typeface="+mj-lt"/>
              <a:buAutoNum type="arabicPeriod" startAt="4"/>
            </a:pPr>
            <a:r>
              <a:rPr lang="fr-FR" sz="2800" b="1" dirty="0" smtClean="0"/>
              <a:t>L’indice de Sen</a:t>
            </a:r>
          </a:p>
          <a:p>
            <a:pPr marL="0" indent="0">
              <a:buSzPct val="100000"/>
              <a:buNone/>
            </a:pPr>
            <a:endParaRPr lang="fr-FR" sz="2000" b="1" dirty="0" smtClean="0"/>
          </a:p>
          <a:p>
            <a:r>
              <a:rPr lang="fr-FR" altLang="fr-FR" dirty="0">
                <a:latin typeface="Times New Roman" panose="02020603050405020304" pitchFamily="18" charset="0"/>
                <a:cs typeface="Times New Roman" panose="02020603050405020304" pitchFamily="18" charset="0"/>
              </a:rPr>
              <a:t>Sen (1976) a proposé un indice qui combine les effets : (1) du nombre de pauvres, (2) de leur degré de pauvreté, (3) de la distribution de la pauvreté dans le groupe. </a:t>
            </a:r>
            <a:endParaRPr lang="fr-FR" altLang="fr-FR" dirty="0" smtClean="0">
              <a:latin typeface="Times New Roman" panose="02020603050405020304" pitchFamily="18" charset="0"/>
              <a:cs typeface="Times New Roman" panose="02020603050405020304" pitchFamily="18" charset="0"/>
            </a:endParaRPr>
          </a:p>
          <a:p>
            <a:pPr marL="0" indent="0">
              <a:buNone/>
            </a:pPr>
            <a:endParaRPr lang="fr-FR" altLang="fr-FR" sz="2000" dirty="0">
              <a:latin typeface="Times New Roman" panose="02020603050405020304" pitchFamily="18" charset="0"/>
              <a:cs typeface="Times New Roman" panose="02020603050405020304" pitchFamily="18" charset="0"/>
            </a:endParaRPr>
          </a:p>
          <a:p>
            <a:r>
              <a:rPr lang="fr-FR" altLang="fr-FR" dirty="0">
                <a:latin typeface="Times New Roman" panose="02020603050405020304" pitchFamily="18" charset="0"/>
                <a:cs typeface="Times New Roman" panose="02020603050405020304" pitchFamily="18" charset="0"/>
              </a:rPr>
              <a:t>Soit P0 et P1 définis précédemment, G</a:t>
            </a:r>
            <a:r>
              <a:rPr lang="fr-FR" altLang="fr-FR" baseline="30000" dirty="0">
                <a:latin typeface="Times New Roman" panose="02020603050405020304" pitchFamily="18" charset="0"/>
                <a:cs typeface="Times New Roman" panose="02020603050405020304" pitchFamily="18" charset="0"/>
              </a:rPr>
              <a:t>P</a:t>
            </a:r>
            <a:r>
              <a:rPr lang="fr-FR" altLang="fr-FR" dirty="0">
                <a:latin typeface="Times New Roman" panose="02020603050405020304" pitchFamily="18" charset="0"/>
                <a:cs typeface="Times New Roman" panose="02020603050405020304" pitchFamily="18" charset="0"/>
              </a:rPr>
              <a:t> et </a:t>
            </a:r>
            <a:r>
              <a:rPr lang="el-GR" altLang="fr-FR" dirty="0">
                <a:latin typeface="Times New Roman" panose="02020603050405020304" pitchFamily="18" charset="0"/>
                <a:cs typeface="Times New Roman" panose="02020603050405020304" pitchFamily="18" charset="0"/>
              </a:rPr>
              <a:t>μ</a:t>
            </a:r>
            <a:r>
              <a:rPr lang="en-CA" altLang="fr-FR" baseline="30000" dirty="0">
                <a:latin typeface="Times New Roman" panose="02020603050405020304" pitchFamily="18" charset="0"/>
                <a:cs typeface="Times New Roman" panose="02020603050405020304" pitchFamily="18" charset="0"/>
              </a:rPr>
              <a:t>P</a:t>
            </a:r>
            <a:r>
              <a:rPr lang="fr-FR" altLang="fr-FR" dirty="0">
                <a:latin typeface="Times New Roman" panose="02020603050405020304" pitchFamily="18" charset="0"/>
                <a:cs typeface="Times New Roman" panose="02020603050405020304" pitchFamily="18" charset="0"/>
              </a:rPr>
              <a:t> l’indice de Gini et la moyenne de dépenses chez les pauvres, G</a:t>
            </a:r>
            <a:r>
              <a:rPr lang="fr-FR" altLang="fr-FR" baseline="30000" dirty="0">
                <a:latin typeface="Times New Roman" panose="02020603050405020304" pitchFamily="18" charset="0"/>
                <a:cs typeface="Times New Roman" panose="02020603050405020304" pitchFamily="18" charset="0"/>
              </a:rPr>
              <a:t>PP</a:t>
            </a:r>
            <a:r>
              <a:rPr lang="fr-FR" altLang="fr-FR" dirty="0">
                <a:latin typeface="Times New Roman" panose="02020603050405020304" pitchFamily="18" charset="0"/>
                <a:cs typeface="Times New Roman" panose="02020603050405020304" pitchFamily="18" charset="0"/>
              </a:rPr>
              <a:t> l’indice de Gini des ratios de d’écart de pauvreté des pauvres,  l’indice est donné par : </a:t>
            </a:r>
          </a:p>
          <a:p>
            <a:pPr marL="514350" indent="-514350">
              <a:buFont typeface="+mj-lt"/>
              <a:buAutoNum type="romanLcPeriod" startAt="4"/>
            </a:pPr>
            <a:endParaRPr lang="fr-FR" b="1" dirty="0"/>
          </a:p>
        </p:txBody>
      </p:sp>
      <p:graphicFrame>
        <p:nvGraphicFramePr>
          <p:cNvPr id="4" name="Objet 3"/>
          <p:cNvGraphicFramePr>
            <a:graphicFrameLocks noChangeAspect="1"/>
          </p:cNvGraphicFramePr>
          <p:nvPr>
            <p:extLst>
              <p:ext uri="{D42A27DB-BD31-4B8C-83A1-F6EECF244321}">
                <p14:modId xmlns:p14="http://schemas.microsoft.com/office/powerpoint/2010/main" val="1455326223"/>
              </p:ext>
            </p:extLst>
          </p:nvPr>
        </p:nvGraphicFramePr>
        <p:xfrm>
          <a:off x="1115616" y="4885586"/>
          <a:ext cx="5372100" cy="1557337"/>
        </p:xfrm>
        <a:graphic>
          <a:graphicData uri="http://schemas.openxmlformats.org/presentationml/2006/ole">
            <mc:AlternateContent xmlns:mc="http://schemas.openxmlformats.org/markup-compatibility/2006">
              <mc:Choice xmlns:v="urn:schemas-microsoft-com:vml" Requires="v">
                <p:oleObj spid="_x0000_s7539" name="Équation" r:id="rId3" imgW="1460160" imgH="482400" progId="Equation.3">
                  <p:embed/>
                </p:oleObj>
              </mc:Choice>
              <mc:Fallback>
                <p:oleObj name="Équation" r:id="rId3" imgW="1460160" imgH="482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4885586"/>
                        <a:ext cx="5372100" cy="1557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490066"/>
          </a:xfrm>
        </p:spPr>
        <p:txBody>
          <a:bodyPr>
            <a:normAutofit fontScale="90000"/>
          </a:bodyPr>
          <a:lstStyle/>
          <a:p>
            <a:r>
              <a:rPr lang="fr-FR" b="1" dirty="0">
                <a:solidFill>
                  <a:schemeClr val="accent1">
                    <a:lumMod val="75000"/>
                  </a:schemeClr>
                </a:solidFill>
              </a:rPr>
              <a:t>Indicateurs de pauvreté: </a:t>
            </a:r>
            <a:r>
              <a:rPr lang="fr-FR" dirty="0"/>
              <a:t>Mesures (</a:t>
            </a:r>
            <a:r>
              <a:rPr lang="fr-FR" dirty="0" smtClean="0"/>
              <a:t>12/18)</a:t>
            </a:r>
            <a:endParaRPr lang="fr-FR" dirty="0"/>
          </a:p>
        </p:txBody>
      </p:sp>
      <p:sp>
        <p:nvSpPr>
          <p:cNvPr id="3" name="Espace réservé du contenu 2"/>
          <p:cNvSpPr>
            <a:spLocks noGrp="1"/>
          </p:cNvSpPr>
          <p:nvPr>
            <p:ph sz="quarter" idx="1"/>
          </p:nvPr>
        </p:nvSpPr>
        <p:spPr>
          <a:xfrm>
            <a:off x="457200" y="908720"/>
            <a:ext cx="8219256" cy="5949280"/>
          </a:xfrm>
        </p:spPr>
        <p:txBody>
          <a:bodyPr>
            <a:normAutofit/>
          </a:bodyPr>
          <a:lstStyle/>
          <a:p>
            <a:pPr marL="457200" indent="-457200">
              <a:buSzPct val="100000"/>
              <a:buFont typeface="+mj-lt"/>
              <a:buAutoNum type="arabicPeriod" startAt="4"/>
            </a:pPr>
            <a:r>
              <a:rPr lang="fr-FR" b="1" dirty="0"/>
              <a:t>L’indice de Sen</a:t>
            </a:r>
          </a:p>
          <a:p>
            <a:r>
              <a:rPr lang="fr-FR" dirty="0" smtClean="0"/>
              <a:t>L’indice de Sen peut également être formulé comme moyenne des mesures d’indice numérique de pauvreté et d’écart de pauvreté, pondérée par le coefficient de Gini de l’inégalité parmi les pauvres ce qui donne:</a:t>
            </a:r>
          </a:p>
          <a:p>
            <a:endParaRPr lang="fr-FR" dirty="0" smtClean="0"/>
          </a:p>
          <a:p>
            <a:endParaRPr lang="fr-FR" dirty="0" smtClean="0"/>
          </a:p>
          <a:p>
            <a:endParaRPr lang="fr-FR" dirty="0" smtClean="0"/>
          </a:p>
          <a:p>
            <a:r>
              <a:rPr lang="fr-FR" altLang="fr-FR" dirty="0" smtClean="0">
                <a:solidFill>
                  <a:srgbClr val="FF3300"/>
                </a:solidFill>
                <a:latin typeface="+mj-lt"/>
                <a:cs typeface="Times New Roman" panose="02020603050405020304" pitchFamily="18" charset="0"/>
              </a:rPr>
              <a:t>Avantages </a:t>
            </a:r>
            <a:r>
              <a:rPr lang="fr-FR" altLang="fr-FR" dirty="0">
                <a:solidFill>
                  <a:srgbClr val="FF3300"/>
                </a:solidFill>
                <a:latin typeface="+mj-lt"/>
                <a:cs typeface="Times New Roman" panose="02020603050405020304" pitchFamily="18" charset="0"/>
              </a:rPr>
              <a:t>(+) et inconvénients (-)</a:t>
            </a:r>
          </a:p>
          <a:p>
            <a:pPr marL="0" indent="0">
              <a:buNone/>
            </a:pPr>
            <a:r>
              <a:rPr lang="fr-FR" altLang="fr-FR" dirty="0" smtClean="0">
                <a:solidFill>
                  <a:srgbClr val="FF3300"/>
                </a:solidFill>
                <a:latin typeface="+mj-lt"/>
                <a:cs typeface="Times New Roman" panose="02020603050405020304" pitchFamily="18" charset="0"/>
              </a:rPr>
              <a:t>(+)</a:t>
            </a:r>
            <a:r>
              <a:rPr lang="fr-FR" altLang="fr-FR" dirty="0" smtClean="0">
                <a:latin typeface="+mj-lt"/>
                <a:cs typeface="Times New Roman" panose="02020603050405020304" pitchFamily="18" charset="0"/>
              </a:rPr>
              <a:t> Prise </a:t>
            </a:r>
            <a:r>
              <a:rPr lang="fr-FR" altLang="fr-FR" dirty="0">
                <a:latin typeface="+mj-lt"/>
                <a:cs typeface="Times New Roman" panose="02020603050405020304" pitchFamily="18" charset="0"/>
              </a:rPr>
              <a:t>en compte de la distribution des </a:t>
            </a:r>
            <a:r>
              <a:rPr lang="fr-FR" altLang="fr-FR" dirty="0" smtClean="0">
                <a:latin typeface="+mj-lt"/>
                <a:cs typeface="Times New Roman" panose="02020603050405020304" pitchFamily="18" charset="0"/>
              </a:rPr>
              <a:t>revenus/dépenses   parmi </a:t>
            </a:r>
            <a:r>
              <a:rPr lang="fr-FR" altLang="fr-FR" dirty="0">
                <a:latin typeface="+mj-lt"/>
                <a:cs typeface="Times New Roman" panose="02020603050405020304" pitchFamily="18" charset="0"/>
              </a:rPr>
              <a:t>les pauvres</a:t>
            </a:r>
          </a:p>
          <a:p>
            <a:pPr marL="0" indent="0">
              <a:buNone/>
            </a:pPr>
            <a:r>
              <a:rPr lang="fr-FR" altLang="fr-FR" dirty="0" smtClean="0">
                <a:solidFill>
                  <a:srgbClr val="FF3300"/>
                </a:solidFill>
                <a:latin typeface="+mj-lt"/>
                <a:cs typeface="Times New Roman" panose="02020603050405020304" pitchFamily="18" charset="0"/>
              </a:rPr>
              <a:t>(-)</a:t>
            </a:r>
            <a:r>
              <a:rPr lang="fr-FR" altLang="fr-FR" dirty="0" smtClean="0">
                <a:latin typeface="+mj-lt"/>
                <a:cs typeface="Times New Roman" panose="02020603050405020304" pitchFamily="18" charset="0"/>
              </a:rPr>
              <a:t> indice </a:t>
            </a:r>
            <a:r>
              <a:rPr lang="fr-FR" altLang="fr-FR" dirty="0">
                <a:latin typeface="+mj-lt"/>
                <a:cs typeface="Times New Roman" panose="02020603050405020304" pitchFamily="18" charset="0"/>
              </a:rPr>
              <a:t>non “parlant”, i.e. difficile à </a:t>
            </a:r>
            <a:r>
              <a:rPr lang="fr-FR" altLang="fr-FR" dirty="0" smtClean="0">
                <a:latin typeface="+mj-lt"/>
                <a:cs typeface="Times New Roman" panose="02020603050405020304" pitchFamily="18" charset="0"/>
              </a:rPr>
              <a:t>interpréter</a:t>
            </a:r>
            <a:endParaRPr lang="fr-FR" altLang="fr-FR" dirty="0">
              <a:latin typeface="+mj-lt"/>
              <a:cs typeface="Times New Roman" panose="02020603050405020304" pitchFamily="18" charset="0"/>
            </a:endParaRPr>
          </a:p>
          <a:p>
            <a:pPr marL="0" indent="0">
              <a:buNone/>
            </a:pPr>
            <a:r>
              <a:rPr lang="fr-FR" altLang="fr-FR" dirty="0">
                <a:solidFill>
                  <a:srgbClr val="FF3300"/>
                </a:solidFill>
                <a:latin typeface="+mj-lt"/>
                <a:cs typeface="Times New Roman" panose="02020603050405020304" pitchFamily="18" charset="0"/>
              </a:rPr>
              <a:t>(-)</a:t>
            </a:r>
            <a:r>
              <a:rPr lang="fr-FR" altLang="fr-FR" dirty="0">
                <a:latin typeface="+mj-lt"/>
                <a:cs typeface="Times New Roman" panose="02020603050405020304" pitchFamily="18" charset="0"/>
              </a:rPr>
              <a:t> Indice presque jamais utilisé</a:t>
            </a:r>
          </a:p>
          <a:p>
            <a:pPr marL="0" indent="0">
              <a:buNone/>
            </a:pPr>
            <a:r>
              <a:rPr lang="fr-FR" altLang="fr-FR" dirty="0" smtClean="0">
                <a:solidFill>
                  <a:srgbClr val="FF3300"/>
                </a:solidFill>
                <a:latin typeface="+mj-lt"/>
                <a:cs typeface="Times New Roman" panose="02020603050405020304" pitchFamily="18" charset="0"/>
              </a:rPr>
              <a:t>(-)</a:t>
            </a:r>
            <a:r>
              <a:rPr lang="fr-FR" altLang="fr-FR" dirty="0" smtClean="0">
                <a:latin typeface="+mj-lt"/>
                <a:cs typeface="Times New Roman" panose="02020603050405020304" pitchFamily="18" charset="0"/>
              </a:rPr>
              <a:t> Indice </a:t>
            </a:r>
            <a:r>
              <a:rPr lang="fr-FR" altLang="fr-FR" dirty="0">
                <a:latin typeface="+mj-lt"/>
                <a:cs typeface="Times New Roman" panose="02020603050405020304" pitchFamily="18" charset="0"/>
              </a:rPr>
              <a:t>non décomposable en </a:t>
            </a:r>
            <a:r>
              <a:rPr lang="fr-FR" altLang="fr-FR" dirty="0" smtClean="0">
                <a:latin typeface="+mj-lt"/>
                <a:cs typeface="Times New Roman" panose="02020603050405020304" pitchFamily="18" charset="0"/>
              </a:rPr>
              <a:t>contributions </a:t>
            </a:r>
            <a:r>
              <a:rPr lang="fr-FR" altLang="fr-FR" dirty="0">
                <a:latin typeface="+mj-lt"/>
                <a:cs typeface="Times New Roman" panose="02020603050405020304" pitchFamily="18" charset="0"/>
              </a:rPr>
              <a:t>de sous-groupes</a:t>
            </a:r>
          </a:p>
        </p:txBody>
      </p:sp>
      <p:graphicFrame>
        <p:nvGraphicFramePr>
          <p:cNvPr id="4" name="Objet 3"/>
          <p:cNvGraphicFramePr>
            <a:graphicFrameLocks noChangeAspect="1"/>
          </p:cNvGraphicFramePr>
          <p:nvPr>
            <p:extLst>
              <p:ext uri="{D42A27DB-BD31-4B8C-83A1-F6EECF244321}">
                <p14:modId xmlns:p14="http://schemas.microsoft.com/office/powerpoint/2010/main" val="1229290869"/>
              </p:ext>
            </p:extLst>
          </p:nvPr>
        </p:nvGraphicFramePr>
        <p:xfrm>
          <a:off x="683568" y="2708920"/>
          <a:ext cx="6357982" cy="1263658"/>
        </p:xfrm>
        <a:graphic>
          <a:graphicData uri="http://schemas.openxmlformats.org/presentationml/2006/ole">
            <mc:AlternateContent xmlns:mc="http://schemas.openxmlformats.org/markup-compatibility/2006">
              <mc:Choice xmlns:v="urn:schemas-microsoft-com:vml" Requires="v">
                <p:oleObj spid="_x0000_s8352" name="Équation" r:id="rId3" imgW="1409400" imgH="241200" progId="Equation.3">
                  <p:embed/>
                </p:oleObj>
              </mc:Choice>
              <mc:Fallback>
                <p:oleObj name="Équation" r:id="rId3" imgW="140940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2708920"/>
                        <a:ext cx="6357982" cy="12636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latin typeface="Rockwell Condensed" pitchFamily="18" charset="0"/>
              </a:rPr>
              <a:t>Objectifs du module</a:t>
            </a:r>
            <a:endParaRPr lang="fr-FR" b="1" dirty="0">
              <a:latin typeface="Rockwell Condensed" pitchFamily="18" charset="0"/>
            </a:endParaRPr>
          </a:p>
        </p:txBody>
      </p:sp>
      <p:sp>
        <p:nvSpPr>
          <p:cNvPr id="3" name="Espace réservé du contenu 2"/>
          <p:cNvSpPr>
            <a:spLocks noGrp="1"/>
          </p:cNvSpPr>
          <p:nvPr>
            <p:ph sz="quarter" idx="1"/>
          </p:nvPr>
        </p:nvSpPr>
        <p:spPr>
          <a:xfrm>
            <a:off x="457200" y="1600200"/>
            <a:ext cx="7787208" cy="4873752"/>
          </a:xfrm>
        </p:spPr>
        <p:txBody>
          <a:bodyPr/>
          <a:lstStyle/>
          <a:p>
            <a:pPr marL="457200" indent="-457200">
              <a:buFont typeface="+mj-lt"/>
              <a:buAutoNum type="arabicParenR"/>
            </a:pPr>
            <a:r>
              <a:rPr lang="fr-FR" sz="2800" dirty="0" smtClean="0">
                <a:solidFill>
                  <a:srgbClr val="7030A0"/>
                </a:solidFill>
                <a:latin typeface="Lucida Calligraphy" pitchFamily="66" charset="0"/>
              </a:rPr>
              <a:t>Axiomes des indicateurs de pauvreté</a:t>
            </a:r>
          </a:p>
          <a:p>
            <a:pPr marL="457200" indent="-457200">
              <a:buFont typeface="+mj-lt"/>
              <a:buAutoNum type="arabicParenR"/>
            </a:pPr>
            <a:r>
              <a:rPr lang="fr-FR" sz="2800" dirty="0" smtClean="0">
                <a:solidFill>
                  <a:srgbClr val="7030A0"/>
                </a:solidFill>
                <a:latin typeface="Lucida Calligraphy" pitchFamily="66" charset="0"/>
              </a:rPr>
              <a:t>Définition des indicateurs de pauvreté</a:t>
            </a:r>
          </a:p>
          <a:p>
            <a:pPr marL="457200" indent="-457200">
              <a:buFont typeface="+mj-lt"/>
              <a:buAutoNum type="arabicParenR"/>
            </a:pPr>
            <a:r>
              <a:rPr lang="fr-FR" sz="2800" dirty="0" smtClean="0">
                <a:solidFill>
                  <a:srgbClr val="7030A0"/>
                </a:solidFill>
                <a:latin typeface="Lucida Calligraphy" pitchFamily="66" charset="0"/>
              </a:rPr>
              <a:t>Mesures et interprétation des indicateurs de pauvreté</a:t>
            </a:r>
          </a:p>
          <a:p>
            <a:pPr marL="457200" indent="-457200">
              <a:buFont typeface="+mj-lt"/>
              <a:buAutoNum type="arabicParenR"/>
            </a:pPr>
            <a:r>
              <a:rPr lang="fr-FR" sz="2800" dirty="0" smtClean="0">
                <a:solidFill>
                  <a:srgbClr val="7030A0"/>
                </a:solidFill>
                <a:latin typeface="Lucida Calligraphy" pitchFamily="66" charset="0"/>
              </a:rPr>
              <a:t>Décomposition des indicateurs de pauvreté selon les sous-groupes de population</a:t>
            </a:r>
          </a:p>
          <a:p>
            <a:pPr marL="457200" indent="-457200">
              <a:buFont typeface="+mj-lt"/>
              <a:buAutoNum type="arabicParenR"/>
            </a:pPr>
            <a:endParaRPr lang="fr-FR" sz="2800" dirty="0" smtClean="0">
              <a:solidFill>
                <a:srgbClr val="7030A0"/>
              </a:solidFill>
              <a:latin typeface="Lucida Calligraphy" pitchFamily="66" charset="0"/>
            </a:endParaRPr>
          </a:p>
          <a:p>
            <a:pPr marL="0" indent="0">
              <a:buNone/>
            </a:pPr>
            <a:endParaRPr lang="fr-FR" dirty="0" smtClean="0">
              <a:solidFill>
                <a:srgbClr val="7030A0"/>
              </a:solidFill>
              <a:latin typeface="Lucida Calligraphy" pitchFamily="66"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7868" y="352077"/>
            <a:ext cx="7467600" cy="522933"/>
          </a:xfrm>
        </p:spPr>
        <p:txBody>
          <a:bodyPr>
            <a:normAutofit fontScale="90000"/>
          </a:bodyPr>
          <a:lstStyle/>
          <a:p>
            <a:r>
              <a:rPr lang="fr-FR" b="1" dirty="0">
                <a:solidFill>
                  <a:schemeClr val="accent1">
                    <a:lumMod val="75000"/>
                  </a:schemeClr>
                </a:solidFill>
              </a:rPr>
              <a:t>Indicateurs de pauvreté: </a:t>
            </a:r>
            <a:r>
              <a:rPr lang="fr-FR" dirty="0"/>
              <a:t>Mesures (</a:t>
            </a:r>
            <a:r>
              <a:rPr lang="fr-FR" dirty="0" smtClean="0"/>
              <a:t>13/18)</a:t>
            </a:r>
            <a:endParaRPr lang="fr-FR" dirty="0"/>
          </a:p>
        </p:txBody>
      </p:sp>
      <mc:AlternateContent xmlns:mc="http://schemas.openxmlformats.org/markup-compatibility/2006" xmlns:a14="http://schemas.microsoft.com/office/drawing/2010/main">
        <mc:Choice Requires="a14">
          <p:sp>
            <p:nvSpPr>
              <p:cNvPr id="3" name="Espace réservé du contenu 2"/>
              <p:cNvSpPr>
                <a:spLocks noGrp="1"/>
              </p:cNvSpPr>
              <p:nvPr>
                <p:ph sz="quarter" idx="1"/>
              </p:nvPr>
            </p:nvSpPr>
            <p:spPr>
              <a:xfrm>
                <a:off x="457200" y="1052736"/>
                <a:ext cx="7931224" cy="5688632"/>
              </a:xfrm>
            </p:spPr>
            <p:txBody>
              <a:bodyPr>
                <a:normAutofit/>
              </a:bodyPr>
              <a:lstStyle/>
              <a:p>
                <a:pPr marL="514350" indent="-514350">
                  <a:buSzPct val="100000"/>
                  <a:buFont typeface="+mj-lt"/>
                  <a:buAutoNum type="arabicPeriod" startAt="5"/>
                </a:pPr>
                <a:r>
                  <a:rPr lang="fr-FR" sz="2800" b="1" dirty="0" smtClean="0"/>
                  <a:t>L’indice de Sen-</a:t>
                </a:r>
                <a:r>
                  <a:rPr lang="fr-FR" sz="2800" b="1" dirty="0" err="1" smtClean="0"/>
                  <a:t>Shorrock</a:t>
                </a:r>
                <a:r>
                  <a:rPr lang="fr-FR" sz="2800" b="1" dirty="0" smtClean="0"/>
                  <a:t>-Thon:</a:t>
                </a:r>
              </a:p>
              <a:p>
                <a:endParaRPr lang="fr-FR" dirty="0" smtClean="0"/>
              </a:p>
              <a:p>
                <a:pPr>
                  <a:lnSpc>
                    <a:spcPct val="90000"/>
                  </a:lnSpc>
                </a:pPr>
                <a:r>
                  <a:rPr lang="fr-FR" altLang="fr-FR" dirty="0">
                    <a:latin typeface="Times New Roman" panose="02020603050405020304" pitchFamily="18" charset="0"/>
                    <a:cs typeface="Times New Roman" panose="02020603050405020304" pitchFamily="18" charset="0"/>
                  </a:rPr>
                  <a:t>L’indice de Sen a été modifié pour donner l’indice de Sen-</a:t>
                </a:r>
                <a:r>
                  <a:rPr lang="fr-FR" altLang="fr-FR" dirty="0" err="1">
                    <a:latin typeface="Times New Roman" panose="02020603050405020304" pitchFamily="18" charset="0"/>
                    <a:cs typeface="Times New Roman" panose="02020603050405020304" pitchFamily="18" charset="0"/>
                  </a:rPr>
                  <a:t>Shorrocks</a:t>
                </a:r>
                <a:r>
                  <a:rPr lang="fr-FR" altLang="fr-FR" dirty="0">
                    <a:latin typeface="Times New Roman" panose="02020603050405020304" pitchFamily="18" charset="0"/>
                    <a:cs typeface="Times New Roman" panose="02020603050405020304" pitchFamily="18" charset="0"/>
                  </a:rPr>
                  <a:t>-Thon (SST) qui se définit comme suit : </a:t>
                </a:r>
              </a:p>
              <a:p>
                <a:pPr>
                  <a:lnSpc>
                    <a:spcPct val="90000"/>
                  </a:lnSpc>
                </a:pPr>
                <a:endParaRPr lang="fr-FR" altLang="fr-FR" dirty="0">
                  <a:latin typeface="Times New Roman" panose="02020603050405020304" pitchFamily="18" charset="0"/>
                  <a:cs typeface="Times New Roman" panose="02020603050405020304" pitchFamily="18" charset="0"/>
                </a:endParaRPr>
              </a:p>
              <a:p>
                <a:pPr>
                  <a:lnSpc>
                    <a:spcPct val="90000"/>
                  </a:lnSpc>
                </a:pPr>
                <a:endParaRPr lang="fr-FR" altLang="fr-FR" dirty="0">
                  <a:latin typeface="Times New Roman" panose="02020603050405020304" pitchFamily="18" charset="0"/>
                  <a:cs typeface="Times New Roman" panose="02020603050405020304" pitchFamily="18" charset="0"/>
                </a:endParaRPr>
              </a:p>
              <a:p>
                <a:pPr>
                  <a:lnSpc>
                    <a:spcPct val="90000"/>
                  </a:lnSpc>
                </a:pPr>
                <a:endParaRPr lang="fr-FR" altLang="fr-FR" dirty="0">
                  <a:latin typeface="Times New Roman" panose="02020603050405020304" pitchFamily="18" charset="0"/>
                  <a:cs typeface="Times New Roman" panose="02020603050405020304" pitchFamily="18" charset="0"/>
                </a:endParaRPr>
              </a:p>
              <a:p>
                <a:pPr>
                  <a:lnSpc>
                    <a:spcPct val="90000"/>
                  </a:lnSpc>
                </a:pPr>
                <a:r>
                  <a:rPr lang="fr-FR" altLang="fr-FR" dirty="0">
                    <a:latin typeface="Times New Roman" panose="02020603050405020304" pitchFamily="18" charset="0"/>
                    <a:cs typeface="Times New Roman" panose="02020603050405020304" pitchFamily="18" charset="0"/>
                  </a:rPr>
                  <a:t>C’est le produit de l’indice numérique (P</a:t>
                </a:r>
                <a:r>
                  <a:rPr lang="fr-FR" altLang="fr-FR" baseline="-25000" dirty="0">
                    <a:latin typeface="Times New Roman" panose="02020603050405020304" pitchFamily="18" charset="0"/>
                    <a:cs typeface="Times New Roman" panose="02020603050405020304" pitchFamily="18" charset="0"/>
                  </a:rPr>
                  <a:t>0</a:t>
                </a:r>
                <a:r>
                  <a:rPr lang="fr-FR" altLang="fr-FR" dirty="0">
                    <a:latin typeface="Times New Roman" panose="02020603050405020304" pitchFamily="18" charset="0"/>
                    <a:cs typeface="Times New Roman" panose="02020603050405020304" pitchFamily="18" charset="0"/>
                  </a:rPr>
                  <a:t>), de l’indice d’écart de Pauvreté chez les pauvres (P</a:t>
                </a:r>
                <a:r>
                  <a:rPr lang="fr-FR" altLang="fr-FR" baseline="-25000" dirty="0">
                    <a:latin typeface="Times New Roman" panose="02020603050405020304" pitchFamily="18" charset="0"/>
                    <a:cs typeface="Times New Roman" panose="02020603050405020304" pitchFamily="18" charset="0"/>
                  </a:rPr>
                  <a:t>1</a:t>
                </a:r>
                <a:r>
                  <a:rPr lang="fr-FR" altLang="fr-FR" baseline="30000" dirty="0">
                    <a:latin typeface="Times New Roman" panose="02020603050405020304" pitchFamily="18" charset="0"/>
                    <a:cs typeface="Times New Roman" panose="02020603050405020304" pitchFamily="18" charset="0"/>
                  </a:rPr>
                  <a:t>P</a:t>
                </a:r>
                <a:r>
                  <a:rPr lang="fr-FR" altLang="fr-FR" dirty="0">
                    <a:latin typeface="Times New Roman" panose="02020603050405020304" pitchFamily="18" charset="0"/>
                    <a:cs typeface="Times New Roman" panose="02020603050405020304" pitchFamily="18" charset="0"/>
                  </a:rPr>
                  <a:t>) et d’un terme incluant l’indice de Gini de ratios d’écart de pauvreté de toute la population ( le Gini des (z-y</a:t>
                </a:r>
                <a:r>
                  <a:rPr lang="fr-FR" altLang="fr-FR" baseline="-25000" dirty="0">
                    <a:latin typeface="Times New Roman" panose="02020603050405020304" pitchFamily="18" charset="0"/>
                    <a:cs typeface="Times New Roman" panose="02020603050405020304" pitchFamily="18" charset="0"/>
                  </a:rPr>
                  <a:t>i</a:t>
                </a:r>
                <a:r>
                  <a:rPr lang="fr-FR" altLang="fr-FR" dirty="0">
                    <a:latin typeface="Times New Roman" panose="02020603050405020304" pitchFamily="18" charset="0"/>
                    <a:cs typeface="Times New Roman" panose="02020603050405020304" pitchFamily="18" charset="0"/>
                  </a:rPr>
                  <a:t>)/z </a:t>
                </a:r>
                <a:r>
                  <a:rPr lang="fr-FR" altLang="fr-FR" dirty="0" smtClean="0">
                    <a:latin typeface="Times New Roman" panose="02020603050405020304" pitchFamily="18" charset="0"/>
                    <a:cs typeface="Times New Roman" panose="02020603050405020304" pitchFamily="18" charset="0"/>
                  </a:rPr>
                  <a:t>)</a:t>
                </a:r>
              </a:p>
              <a:p>
                <a:pPr marL="0" indent="0">
                  <a:lnSpc>
                    <a:spcPct val="90000"/>
                  </a:lnSpc>
                  <a:buNone/>
                </a:pPr>
                <a:endParaRPr lang="fr-FR" altLang="fr-FR" dirty="0" smtClean="0">
                  <a:latin typeface="Times New Roman" panose="02020603050405020304" pitchFamily="18" charset="0"/>
                  <a:cs typeface="Times New Roman" panose="02020603050405020304" pitchFamily="18" charset="0"/>
                </a:endParaRPr>
              </a:p>
              <a:p>
                <a:pPr>
                  <a:lnSpc>
                    <a:spcPct val="90000"/>
                  </a:lnSpc>
                </a:pPr>
                <a14:m>
                  <m:oMath xmlns:m="http://schemas.openxmlformats.org/officeDocument/2006/math">
                    <m:sSubSup>
                      <m:sSubSupPr>
                        <m:ctrlPr>
                          <a:rPr lang="fr-FR" altLang="fr-FR" sz="3600" i="1" smtClean="0">
                            <a:latin typeface="Cambria Math" panose="02040503050406030204" pitchFamily="18" charset="0"/>
                            <a:cs typeface="Times New Roman" panose="02020603050405020304" pitchFamily="18" charset="0"/>
                          </a:rPr>
                        </m:ctrlPr>
                      </m:sSubSupPr>
                      <m:e>
                        <m:r>
                          <a:rPr lang="fr-FR" altLang="fr-FR" sz="3600" b="0" i="1" smtClean="0">
                            <a:latin typeface="Cambria Math" panose="02040503050406030204" pitchFamily="18" charset="0"/>
                            <a:cs typeface="Times New Roman" panose="02020603050405020304" pitchFamily="18" charset="0"/>
                          </a:rPr>
                          <m:t>𝑃</m:t>
                        </m:r>
                      </m:e>
                      <m:sub>
                        <m:r>
                          <a:rPr lang="fr-FR" altLang="fr-FR" sz="3600" b="0" i="1" smtClean="0">
                            <a:latin typeface="Cambria Math" panose="02040503050406030204" pitchFamily="18" charset="0"/>
                            <a:cs typeface="Times New Roman" panose="02020603050405020304" pitchFamily="18" charset="0"/>
                          </a:rPr>
                          <m:t>1</m:t>
                        </m:r>
                      </m:sub>
                      <m:sup>
                        <m:r>
                          <a:rPr lang="fr-FR" altLang="fr-FR" sz="3600" b="0" i="1" smtClean="0">
                            <a:latin typeface="Cambria Math" panose="02040503050406030204" pitchFamily="18" charset="0"/>
                            <a:cs typeface="Times New Roman" panose="02020603050405020304" pitchFamily="18" charset="0"/>
                          </a:rPr>
                          <m:t>𝑃</m:t>
                        </m:r>
                      </m:sup>
                    </m:sSubSup>
                    <m:r>
                      <a:rPr lang="fr-FR" altLang="fr-FR" sz="3600" b="0" i="1" smtClean="0">
                        <a:latin typeface="Cambria Math" panose="02040503050406030204" pitchFamily="18" charset="0"/>
                        <a:cs typeface="Times New Roman" panose="02020603050405020304" pitchFamily="18" charset="0"/>
                      </a:rPr>
                      <m:t>=</m:t>
                    </m:r>
                    <m:f>
                      <m:fPr>
                        <m:ctrlPr>
                          <a:rPr lang="fr-FR" altLang="fr-FR" sz="3600" b="0" i="1" smtClean="0">
                            <a:latin typeface="Cambria Math" panose="02040503050406030204" pitchFamily="18" charset="0"/>
                            <a:cs typeface="Times New Roman" panose="02020603050405020304" pitchFamily="18" charset="0"/>
                          </a:rPr>
                        </m:ctrlPr>
                      </m:fPr>
                      <m:num>
                        <m:r>
                          <a:rPr lang="fr-FR" altLang="fr-FR" sz="3600" b="0" i="1" smtClean="0">
                            <a:latin typeface="Cambria Math" panose="02040503050406030204" pitchFamily="18" charset="0"/>
                            <a:cs typeface="Times New Roman" panose="02020603050405020304" pitchFamily="18" charset="0"/>
                          </a:rPr>
                          <m:t>1</m:t>
                        </m:r>
                      </m:num>
                      <m:den>
                        <m:r>
                          <a:rPr lang="fr-FR" altLang="fr-FR" sz="3600" b="0" i="1" smtClean="0">
                            <a:latin typeface="Cambria Math" panose="02040503050406030204" pitchFamily="18" charset="0"/>
                            <a:cs typeface="Times New Roman" panose="02020603050405020304" pitchFamily="18" charset="0"/>
                          </a:rPr>
                          <m:t>𝑞</m:t>
                        </m:r>
                      </m:den>
                    </m:f>
                    <m:nary>
                      <m:naryPr>
                        <m:chr m:val="∑"/>
                        <m:ctrlPr>
                          <a:rPr lang="fr-FR" altLang="fr-FR" sz="3600" b="0" i="1" smtClean="0">
                            <a:latin typeface="Cambria Math" panose="02040503050406030204" pitchFamily="18" charset="0"/>
                            <a:cs typeface="Times New Roman" panose="02020603050405020304" pitchFamily="18" charset="0"/>
                          </a:rPr>
                        </m:ctrlPr>
                      </m:naryPr>
                      <m:sub>
                        <m:r>
                          <m:rPr>
                            <m:brk m:alnAt="23"/>
                          </m:rPr>
                          <a:rPr lang="fr-FR" altLang="fr-FR" sz="3600" b="0" i="1" smtClean="0">
                            <a:latin typeface="Cambria Math" panose="02040503050406030204" pitchFamily="18" charset="0"/>
                            <a:cs typeface="Times New Roman" panose="02020603050405020304" pitchFamily="18" charset="0"/>
                          </a:rPr>
                          <m:t>𝑖</m:t>
                        </m:r>
                        <m:r>
                          <a:rPr lang="fr-FR" altLang="fr-FR" sz="3600" b="0" i="1" smtClean="0">
                            <a:latin typeface="Cambria Math" panose="02040503050406030204" pitchFamily="18" charset="0"/>
                            <a:cs typeface="Times New Roman" panose="02020603050405020304" pitchFamily="18" charset="0"/>
                          </a:rPr>
                          <m:t>=1</m:t>
                        </m:r>
                      </m:sub>
                      <m:sup>
                        <m:r>
                          <a:rPr lang="fr-FR" altLang="fr-FR" sz="3600" b="0" i="1" smtClean="0">
                            <a:latin typeface="Cambria Math" panose="02040503050406030204" pitchFamily="18" charset="0"/>
                            <a:cs typeface="Times New Roman" panose="02020603050405020304" pitchFamily="18" charset="0"/>
                          </a:rPr>
                          <m:t>𝑞</m:t>
                        </m:r>
                      </m:sup>
                      <m:e>
                        <m:f>
                          <m:fPr>
                            <m:ctrlPr>
                              <a:rPr lang="fr-FR" altLang="fr-FR" sz="3600" b="0" i="1" smtClean="0">
                                <a:latin typeface="Cambria Math" panose="02040503050406030204" pitchFamily="18" charset="0"/>
                                <a:cs typeface="Times New Roman" panose="02020603050405020304" pitchFamily="18" charset="0"/>
                              </a:rPr>
                            </m:ctrlPr>
                          </m:fPr>
                          <m:num>
                            <m:r>
                              <a:rPr lang="fr-FR" altLang="fr-FR" sz="3600" b="0" i="1" smtClean="0">
                                <a:latin typeface="Cambria Math" panose="02040503050406030204" pitchFamily="18" charset="0"/>
                                <a:cs typeface="Times New Roman" panose="02020603050405020304" pitchFamily="18" charset="0"/>
                              </a:rPr>
                              <m:t>𝑍</m:t>
                            </m:r>
                            <m:r>
                              <a:rPr lang="fr-FR" altLang="fr-FR" sz="3600" b="0" i="1" smtClean="0">
                                <a:latin typeface="Cambria Math" panose="02040503050406030204" pitchFamily="18" charset="0"/>
                                <a:cs typeface="Times New Roman" panose="02020603050405020304" pitchFamily="18" charset="0"/>
                              </a:rPr>
                              <m:t>−</m:t>
                            </m:r>
                            <m:sSub>
                              <m:sSubPr>
                                <m:ctrlPr>
                                  <a:rPr lang="fr-FR" altLang="fr-FR" sz="3600" b="0" i="1" smtClean="0">
                                    <a:latin typeface="Cambria Math" panose="02040503050406030204" pitchFamily="18" charset="0"/>
                                    <a:cs typeface="Times New Roman" panose="02020603050405020304" pitchFamily="18" charset="0"/>
                                  </a:rPr>
                                </m:ctrlPr>
                              </m:sSubPr>
                              <m:e>
                                <m:r>
                                  <a:rPr lang="fr-FR" altLang="fr-FR" sz="3600" b="0" i="1" smtClean="0">
                                    <a:latin typeface="Cambria Math" panose="02040503050406030204" pitchFamily="18" charset="0"/>
                                    <a:cs typeface="Times New Roman" panose="02020603050405020304" pitchFamily="18" charset="0"/>
                                  </a:rPr>
                                  <m:t>𝑦</m:t>
                                </m:r>
                              </m:e>
                              <m:sub>
                                <m:r>
                                  <a:rPr lang="fr-FR" altLang="fr-FR" sz="3600" b="0" i="1" smtClean="0">
                                    <a:latin typeface="Cambria Math" panose="02040503050406030204" pitchFamily="18" charset="0"/>
                                    <a:cs typeface="Times New Roman" panose="02020603050405020304" pitchFamily="18" charset="0"/>
                                  </a:rPr>
                                  <m:t>𝑖</m:t>
                                </m:r>
                              </m:sub>
                            </m:sSub>
                          </m:num>
                          <m:den>
                            <m:r>
                              <a:rPr lang="fr-FR" altLang="fr-FR" sz="3600" b="0" i="1" smtClean="0">
                                <a:latin typeface="Cambria Math" panose="02040503050406030204" pitchFamily="18" charset="0"/>
                                <a:cs typeface="Times New Roman" panose="02020603050405020304" pitchFamily="18" charset="0"/>
                              </a:rPr>
                              <m:t>𝑍</m:t>
                            </m:r>
                          </m:den>
                        </m:f>
                      </m:e>
                    </m:nary>
                  </m:oMath>
                </a14:m>
                <a:endParaRPr lang="fr-FR" altLang="fr-FR" sz="3600" dirty="0">
                  <a:latin typeface="Times New Roman" panose="02020603050405020304" pitchFamily="18" charset="0"/>
                  <a:cs typeface="Times New Roman" panose="02020603050405020304" pitchFamily="18" charset="0"/>
                </a:endParaRPr>
              </a:p>
              <a:p>
                <a:endParaRPr lang="fr-FR" dirty="0" smtClean="0"/>
              </a:p>
              <a:p>
                <a:endParaRPr lang="fr-FR" dirty="0" smtClean="0"/>
              </a:p>
              <a:p>
                <a:endParaRPr lang="fr-FR" dirty="0" smtClean="0"/>
              </a:p>
            </p:txBody>
          </p:sp>
        </mc:Choice>
        <mc:Fallback xmlns="">
          <p:sp>
            <p:nvSpPr>
              <p:cNvPr id="3" name="Espace réservé du contenu 2"/>
              <p:cNvSpPr>
                <a:spLocks noGrp="1" noRot="1" noChangeAspect="1" noMove="1" noResize="1" noEditPoints="1" noAdjustHandles="1" noChangeArrowheads="1" noChangeShapeType="1" noTextEdit="1"/>
              </p:cNvSpPr>
              <p:nvPr>
                <p:ph sz="quarter" idx="1"/>
              </p:nvPr>
            </p:nvSpPr>
            <p:spPr>
              <a:xfrm>
                <a:off x="457200" y="1052736"/>
                <a:ext cx="7931224" cy="5688632"/>
              </a:xfrm>
              <a:blipFill rotWithShape="0">
                <a:blip r:embed="rId3"/>
                <a:stretch>
                  <a:fillRect l="-1614" t="-1179"/>
                </a:stretch>
              </a:blipFill>
            </p:spPr>
            <p:txBody>
              <a:bodyPr/>
              <a:lstStyle/>
              <a:p>
                <a:r>
                  <a:rPr lang="fr-FR">
                    <a:noFill/>
                  </a:rPr>
                  <a:t> </a:t>
                </a:r>
              </a:p>
            </p:txBody>
          </p:sp>
        </mc:Fallback>
      </mc:AlternateContent>
      <p:graphicFrame>
        <p:nvGraphicFramePr>
          <p:cNvPr id="5" name="Object 4"/>
          <p:cNvGraphicFramePr>
            <a:graphicFrameLocks noChangeAspect="1"/>
          </p:cNvGraphicFramePr>
          <p:nvPr>
            <p:extLst>
              <p:ext uri="{D42A27DB-BD31-4B8C-83A1-F6EECF244321}">
                <p14:modId xmlns:p14="http://schemas.microsoft.com/office/powerpoint/2010/main" val="1497701505"/>
              </p:ext>
            </p:extLst>
          </p:nvPr>
        </p:nvGraphicFramePr>
        <p:xfrm>
          <a:off x="899592" y="2554776"/>
          <a:ext cx="5905500" cy="1354137"/>
        </p:xfrm>
        <a:graphic>
          <a:graphicData uri="http://schemas.openxmlformats.org/presentationml/2006/ole">
            <mc:AlternateContent xmlns:mc="http://schemas.openxmlformats.org/markup-compatibility/2006">
              <mc:Choice xmlns:v="urn:schemas-microsoft-com:vml" Requires="v">
                <p:oleObj spid="_x0000_s41036" name="Equation" r:id="rId4" imgW="1206360" imgH="253800" progId="Equation.3">
                  <p:embed/>
                </p:oleObj>
              </mc:Choice>
              <mc:Fallback>
                <p:oleObj name="Equation" r:id="rId4" imgW="1206360" imgH="253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2554776"/>
                        <a:ext cx="5905500" cy="1354137"/>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22644355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b="1" dirty="0">
                <a:solidFill>
                  <a:schemeClr val="accent1">
                    <a:lumMod val="75000"/>
                  </a:schemeClr>
                </a:solidFill>
              </a:rPr>
              <a:t>Indicateurs de pauvreté: </a:t>
            </a:r>
            <a:r>
              <a:rPr lang="fr-FR" dirty="0"/>
              <a:t>Mesures (</a:t>
            </a:r>
            <a:r>
              <a:rPr lang="fr-FR" dirty="0" smtClean="0"/>
              <a:t>14/18)</a:t>
            </a:r>
            <a:endParaRPr lang="fr-FR" dirty="0"/>
          </a:p>
        </p:txBody>
      </p:sp>
      <mc:AlternateContent xmlns:mc="http://schemas.openxmlformats.org/markup-compatibility/2006" xmlns:a14="http://schemas.microsoft.com/office/drawing/2010/main">
        <mc:Choice Requires="a14">
          <p:sp>
            <p:nvSpPr>
              <p:cNvPr id="3" name="Espace réservé du contenu 2"/>
              <p:cNvSpPr>
                <a:spLocks noGrp="1"/>
              </p:cNvSpPr>
              <p:nvPr>
                <p:ph sz="quarter" idx="1"/>
              </p:nvPr>
            </p:nvSpPr>
            <p:spPr>
              <a:xfrm>
                <a:off x="457200" y="908720"/>
                <a:ext cx="7931224" cy="5832648"/>
              </a:xfrm>
            </p:spPr>
            <p:txBody>
              <a:bodyPr>
                <a:normAutofit/>
              </a:bodyPr>
              <a:lstStyle/>
              <a:p>
                <a:pPr marL="514350" indent="-514350">
                  <a:buSzPct val="100000"/>
                  <a:buFont typeface="+mj-lt"/>
                  <a:buAutoNum type="arabicPeriod" startAt="5"/>
                </a:pPr>
                <a:r>
                  <a:rPr lang="fr-FR" b="1" dirty="0" smtClean="0"/>
                  <a:t>L’indice de Sen-</a:t>
                </a:r>
                <a:r>
                  <a:rPr lang="fr-FR" b="1" dirty="0" err="1" smtClean="0"/>
                  <a:t>Shorrock</a:t>
                </a:r>
                <a:r>
                  <a:rPr lang="fr-FR" b="1" dirty="0" smtClean="0"/>
                  <a:t>-Thon:</a:t>
                </a:r>
              </a:p>
              <a:p>
                <a:r>
                  <a:rPr lang="fr-FR" altLang="fr-FR" dirty="0" smtClean="0">
                    <a:solidFill>
                      <a:srgbClr val="FF3300"/>
                    </a:solidFill>
                  </a:rPr>
                  <a:t>Avantages </a:t>
                </a:r>
                <a:r>
                  <a:rPr lang="fr-FR" altLang="fr-FR" dirty="0">
                    <a:solidFill>
                      <a:srgbClr val="FF3300"/>
                    </a:solidFill>
                  </a:rPr>
                  <a:t>(+) et inconvénients (-)</a:t>
                </a:r>
              </a:p>
              <a:p>
                <a:pPr marL="0" indent="0">
                  <a:buNone/>
                </a:pPr>
                <a:r>
                  <a:rPr lang="fr-FR" altLang="fr-FR" dirty="0">
                    <a:solidFill>
                      <a:srgbClr val="FF3300"/>
                    </a:solidFill>
                  </a:rPr>
                  <a:t>(+)</a:t>
                </a:r>
                <a:r>
                  <a:rPr lang="fr-FR" altLang="fr-FR" dirty="0"/>
                  <a:t>	L’indice peut être décomposé en motifs ou composantes d’évolution de la pauvreté dans le temps.  La relation est : </a:t>
                </a:r>
              </a:p>
              <a:p>
                <a:endParaRPr lang="fr-FR" altLang="fr-FR" dirty="0"/>
              </a:p>
              <a:p>
                <a:endParaRPr lang="fr-FR" altLang="fr-FR" sz="2600" dirty="0" smtClean="0"/>
              </a:p>
              <a:p>
                <a:r>
                  <a:rPr lang="fr-FR" altLang="fr-FR" sz="2600" dirty="0" smtClean="0"/>
                  <a:t>% </a:t>
                </a:r>
                <a:r>
                  <a:rPr lang="fr-FR" altLang="fr-FR" sz="2600" dirty="0"/>
                  <a:t>changement P</a:t>
                </a:r>
                <a:r>
                  <a:rPr lang="fr-FR" altLang="fr-FR" sz="2600" baseline="-25000" dirty="0"/>
                  <a:t>SST</a:t>
                </a:r>
                <a:r>
                  <a:rPr lang="fr-FR" altLang="fr-FR" sz="2600" dirty="0"/>
                  <a:t> = </a:t>
                </a:r>
              </a:p>
              <a:p>
                <a:pPr lvl="1"/>
                <a:r>
                  <a:rPr lang="fr-FR" altLang="fr-FR" sz="2600" dirty="0"/>
                  <a:t>% changement indice </a:t>
                </a:r>
                <a14:m>
                  <m:oMath xmlns:m="http://schemas.openxmlformats.org/officeDocument/2006/math">
                    <m:sSub>
                      <m:sSubPr>
                        <m:ctrlPr>
                          <a:rPr lang="fr-FR" altLang="fr-FR" sz="2600" i="1" smtClean="0">
                            <a:latin typeface="Cambria Math" panose="02040503050406030204" pitchFamily="18" charset="0"/>
                          </a:rPr>
                        </m:ctrlPr>
                      </m:sSubPr>
                      <m:e>
                        <m:r>
                          <a:rPr lang="fr-FR" altLang="fr-FR" sz="2600" b="0" i="1" smtClean="0">
                            <a:latin typeface="Cambria Math" panose="02040503050406030204" pitchFamily="18" charset="0"/>
                          </a:rPr>
                          <m:t>𝑃</m:t>
                        </m:r>
                      </m:e>
                      <m:sub>
                        <m:r>
                          <a:rPr lang="fr-FR" altLang="fr-FR" sz="2600" b="0" i="1" smtClean="0">
                            <a:latin typeface="Cambria Math" panose="02040503050406030204" pitchFamily="18" charset="0"/>
                          </a:rPr>
                          <m:t>0</m:t>
                        </m:r>
                      </m:sub>
                    </m:sSub>
                  </m:oMath>
                </a14:m>
                <a:r>
                  <a:rPr lang="fr-FR" altLang="fr-FR" sz="2600" dirty="0" smtClean="0"/>
                  <a:t>: </a:t>
                </a:r>
                <a:r>
                  <a:rPr lang="fr-FR" altLang="fr-FR" sz="2600" dirty="0"/>
                  <a:t>Y </a:t>
                </a:r>
                <a:r>
                  <a:rPr lang="fr-FR" altLang="fr-FR" sz="2600" dirty="0" err="1"/>
                  <a:t>a-t-il</a:t>
                </a:r>
                <a:r>
                  <a:rPr lang="fr-FR" altLang="fr-FR" sz="2600" dirty="0"/>
                  <a:t> eu plus de pauvres ?</a:t>
                </a:r>
              </a:p>
              <a:p>
                <a:pPr lvl="1"/>
                <a:r>
                  <a:rPr lang="fr-FR" altLang="fr-FR" sz="2600" dirty="0"/>
                  <a:t>% de changement indice </a:t>
                </a:r>
                <a14:m>
                  <m:oMath xmlns:m="http://schemas.openxmlformats.org/officeDocument/2006/math">
                    <m:sSubSup>
                      <m:sSubSupPr>
                        <m:ctrlPr>
                          <a:rPr lang="fr-FR" altLang="fr-FR" sz="2600" i="1">
                            <a:latin typeface="Cambria Math" panose="02040503050406030204" pitchFamily="18" charset="0"/>
                            <a:cs typeface="Times New Roman" panose="02020603050405020304" pitchFamily="18" charset="0"/>
                          </a:rPr>
                        </m:ctrlPr>
                      </m:sSubSupPr>
                      <m:e>
                        <m:r>
                          <a:rPr lang="fr-FR" altLang="fr-FR" sz="2600" i="1">
                            <a:latin typeface="Cambria Math" panose="02040503050406030204" pitchFamily="18" charset="0"/>
                            <a:cs typeface="Times New Roman" panose="02020603050405020304" pitchFamily="18" charset="0"/>
                          </a:rPr>
                          <m:t>𝑃</m:t>
                        </m:r>
                      </m:e>
                      <m:sub>
                        <m:r>
                          <a:rPr lang="fr-FR" altLang="fr-FR" sz="2600" i="1">
                            <a:latin typeface="Cambria Math" panose="02040503050406030204" pitchFamily="18" charset="0"/>
                            <a:cs typeface="Times New Roman" panose="02020603050405020304" pitchFamily="18" charset="0"/>
                          </a:rPr>
                          <m:t>1</m:t>
                        </m:r>
                      </m:sub>
                      <m:sup>
                        <m:r>
                          <a:rPr lang="fr-FR" altLang="fr-FR" sz="2600" i="1">
                            <a:latin typeface="Cambria Math" panose="02040503050406030204" pitchFamily="18" charset="0"/>
                            <a:cs typeface="Times New Roman" panose="02020603050405020304" pitchFamily="18" charset="0"/>
                          </a:rPr>
                          <m:t>𝑃</m:t>
                        </m:r>
                      </m:sup>
                    </m:sSubSup>
                  </m:oMath>
                </a14:m>
                <a:r>
                  <a:rPr lang="fr-FR" altLang="fr-FR" sz="2600" baseline="30000" dirty="0"/>
                  <a:t> </a:t>
                </a:r>
                <a:r>
                  <a:rPr lang="fr-FR" altLang="fr-FR" sz="2600" dirty="0"/>
                  <a:t>chez les pauvres : Les </a:t>
                </a:r>
                <a:r>
                  <a:rPr lang="fr-FR" altLang="fr-FR" sz="2600" dirty="0" smtClean="0"/>
                  <a:t>pauvres se </a:t>
                </a:r>
                <a:r>
                  <a:rPr lang="fr-FR" altLang="fr-FR" sz="2600" dirty="0"/>
                  <a:t>sont-ils </a:t>
                </a:r>
                <a:r>
                  <a:rPr lang="fr-FR" altLang="fr-FR" sz="2600" dirty="0" smtClean="0"/>
                  <a:t>appauvris davantage?</a:t>
                </a:r>
                <a:endParaRPr lang="fr-FR" altLang="fr-FR" sz="2600" dirty="0"/>
              </a:p>
              <a:p>
                <a:pPr lvl="1"/>
                <a:r>
                  <a:rPr lang="fr-FR" altLang="fr-FR" sz="2600" dirty="0"/>
                  <a:t>% changement de (1+Gini des écarts de pauvreté) : </a:t>
                </a:r>
                <a:endParaRPr lang="fr-FR" altLang="fr-FR" sz="2600" dirty="0" smtClean="0"/>
              </a:p>
              <a:p>
                <a:pPr marL="365760" lvl="1" indent="0">
                  <a:buNone/>
                </a:pPr>
                <a:r>
                  <a:rPr lang="fr-FR" altLang="fr-FR" sz="2600" dirty="0" smtClean="0"/>
                  <a:t>Y </a:t>
                </a:r>
                <a:r>
                  <a:rPr lang="fr-FR" altLang="fr-FR" sz="2600" dirty="0" err="1"/>
                  <a:t>a-t-il</a:t>
                </a:r>
                <a:r>
                  <a:rPr lang="fr-FR" altLang="fr-FR" sz="2600" dirty="0"/>
                  <a:t> eu plus d’inégalité entre les pauvres ?</a:t>
                </a:r>
              </a:p>
              <a:p>
                <a:endParaRPr lang="fr-FR" altLang="fr-FR" dirty="0"/>
              </a:p>
              <a:p>
                <a:endParaRPr lang="fr-FR" dirty="0" smtClean="0"/>
              </a:p>
              <a:p>
                <a:endParaRPr lang="fr-FR" dirty="0" smtClean="0"/>
              </a:p>
            </p:txBody>
          </p:sp>
        </mc:Choice>
        <mc:Fallback xmlns="">
          <p:sp>
            <p:nvSpPr>
              <p:cNvPr id="3" name="Espace réservé du contenu 2"/>
              <p:cNvSpPr>
                <a:spLocks noGrp="1" noRot="1" noChangeAspect="1" noMove="1" noResize="1" noEditPoints="1" noAdjustHandles="1" noChangeArrowheads="1" noChangeShapeType="1" noTextEdit="1"/>
              </p:cNvSpPr>
              <p:nvPr>
                <p:ph sz="quarter" idx="1"/>
              </p:nvPr>
            </p:nvSpPr>
            <p:spPr>
              <a:xfrm>
                <a:off x="457200" y="908720"/>
                <a:ext cx="7931224" cy="5832648"/>
              </a:xfrm>
              <a:blipFill rotWithShape="0">
                <a:blip r:embed="rId3"/>
                <a:stretch>
                  <a:fillRect l="-1230" t="-940" r="-1076" b="-1567"/>
                </a:stretch>
              </a:blipFill>
            </p:spPr>
            <p:txBody>
              <a:bodyPr/>
              <a:lstStyle/>
              <a:p>
                <a:r>
                  <a:rPr lang="fr-FR">
                    <a:noFill/>
                  </a:rPr>
                  <a:t> </a:t>
                </a:r>
              </a:p>
            </p:txBody>
          </p:sp>
        </mc:Fallback>
      </mc:AlternateContent>
      <p:graphicFrame>
        <p:nvGraphicFramePr>
          <p:cNvPr id="6" name="Object 4"/>
          <p:cNvGraphicFramePr>
            <a:graphicFrameLocks noChangeAspect="1"/>
          </p:cNvGraphicFramePr>
          <p:nvPr>
            <p:extLst>
              <p:ext uri="{D42A27DB-BD31-4B8C-83A1-F6EECF244321}">
                <p14:modId xmlns:p14="http://schemas.microsoft.com/office/powerpoint/2010/main" val="3514627190"/>
              </p:ext>
            </p:extLst>
          </p:nvPr>
        </p:nvGraphicFramePr>
        <p:xfrm>
          <a:off x="683568" y="2852936"/>
          <a:ext cx="6624637" cy="720725"/>
        </p:xfrm>
        <a:graphic>
          <a:graphicData uri="http://schemas.openxmlformats.org/presentationml/2006/ole">
            <mc:AlternateContent xmlns:mc="http://schemas.openxmlformats.org/markup-compatibility/2006">
              <mc:Choice xmlns:v="urn:schemas-microsoft-com:vml" Requires="v">
                <p:oleObj spid="_x0000_s43061" name="Equation" r:id="rId4" imgW="2527200" imgH="253800" progId="Equation.3">
                  <p:embed/>
                </p:oleObj>
              </mc:Choice>
              <mc:Fallback>
                <p:oleObj name="Equation" r:id="rId4" imgW="2527200" imgH="253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8" y="2852936"/>
                        <a:ext cx="6624637" cy="72072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136972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b="1" dirty="0">
                <a:solidFill>
                  <a:schemeClr val="accent1">
                    <a:lumMod val="75000"/>
                  </a:schemeClr>
                </a:solidFill>
              </a:rPr>
              <a:t>Indicateurs de pauvreté: </a:t>
            </a:r>
            <a:r>
              <a:rPr lang="fr-FR" dirty="0"/>
              <a:t>Mesures (</a:t>
            </a:r>
            <a:r>
              <a:rPr lang="fr-FR" dirty="0" smtClean="0"/>
              <a:t>15/18)</a:t>
            </a:r>
            <a:endParaRPr lang="fr-FR" dirty="0"/>
          </a:p>
        </p:txBody>
      </p:sp>
      <mc:AlternateContent xmlns:mc="http://schemas.openxmlformats.org/markup-compatibility/2006" xmlns:a14="http://schemas.microsoft.com/office/drawing/2010/main">
        <mc:Choice Requires="a14">
          <p:sp>
            <p:nvSpPr>
              <p:cNvPr id="3" name="Espace réservé du contenu 2"/>
              <p:cNvSpPr>
                <a:spLocks noGrp="1"/>
              </p:cNvSpPr>
              <p:nvPr>
                <p:ph sz="quarter" idx="1"/>
              </p:nvPr>
            </p:nvSpPr>
            <p:spPr>
              <a:xfrm>
                <a:off x="457200" y="908720"/>
                <a:ext cx="7931224" cy="5832648"/>
              </a:xfrm>
            </p:spPr>
            <p:txBody>
              <a:bodyPr>
                <a:normAutofit/>
              </a:bodyPr>
              <a:lstStyle/>
              <a:p>
                <a:pPr marL="514350" indent="-514350">
                  <a:buSzPct val="100000"/>
                  <a:buFont typeface="+mj-lt"/>
                  <a:buAutoNum type="arabicPeriod" startAt="5"/>
                </a:pPr>
                <a:r>
                  <a:rPr lang="fr-FR" sz="2800" b="1" dirty="0" smtClean="0"/>
                  <a:t>L’indice de Sen-</a:t>
                </a:r>
                <a:r>
                  <a:rPr lang="fr-FR" sz="2800" b="1" dirty="0" err="1" smtClean="0"/>
                  <a:t>Shorrock</a:t>
                </a:r>
                <a:r>
                  <a:rPr lang="fr-FR" sz="2800" b="1" dirty="0" smtClean="0"/>
                  <a:t>-Thon:</a:t>
                </a:r>
              </a:p>
              <a:p>
                <a:r>
                  <a:rPr lang="fr-FR" altLang="fr-FR" dirty="0" smtClean="0">
                    <a:solidFill>
                      <a:srgbClr val="FF3300"/>
                    </a:solidFill>
                  </a:rPr>
                  <a:t>Avantages </a:t>
                </a:r>
                <a:r>
                  <a:rPr lang="fr-FR" altLang="fr-FR" dirty="0">
                    <a:solidFill>
                      <a:srgbClr val="FF3300"/>
                    </a:solidFill>
                  </a:rPr>
                  <a:t>(+) et inconvénients (-)</a:t>
                </a:r>
              </a:p>
              <a:p>
                <a:pPr marL="0" indent="0">
                  <a:buNone/>
                </a:pPr>
                <a:r>
                  <a:rPr lang="fr-FR" altLang="fr-FR" dirty="0">
                    <a:solidFill>
                      <a:srgbClr val="FF3300"/>
                    </a:solidFill>
                  </a:rPr>
                  <a:t>(+)</a:t>
                </a:r>
                <a:r>
                  <a:rPr lang="fr-FR" altLang="fr-FR" dirty="0"/>
                  <a:t>	L’indice peut être décomposé en motifs ou composantes d’évolution de la pauvreté dans le temps.  La relation est : </a:t>
                </a:r>
              </a:p>
              <a:p>
                <a:endParaRPr lang="fr-FR" altLang="fr-FR" dirty="0"/>
              </a:p>
              <a:p>
                <a:endParaRPr lang="fr-FR" altLang="fr-FR" sz="2600" dirty="0" smtClean="0"/>
              </a:p>
              <a:p>
                <a:r>
                  <a:rPr lang="fr-FR" altLang="fr-FR" sz="2600" dirty="0" smtClean="0"/>
                  <a:t>% </a:t>
                </a:r>
                <a:r>
                  <a:rPr lang="fr-FR" altLang="fr-FR" sz="2600" dirty="0"/>
                  <a:t>changement P</a:t>
                </a:r>
                <a:r>
                  <a:rPr lang="fr-FR" altLang="fr-FR" sz="2600" baseline="-25000" dirty="0"/>
                  <a:t>SST</a:t>
                </a:r>
                <a:r>
                  <a:rPr lang="fr-FR" altLang="fr-FR" sz="2600" dirty="0"/>
                  <a:t> = </a:t>
                </a:r>
              </a:p>
              <a:p>
                <a:pPr lvl="1"/>
                <a:r>
                  <a:rPr lang="fr-FR" altLang="fr-FR" sz="2600" dirty="0"/>
                  <a:t>% changement indice </a:t>
                </a:r>
                <a14:m>
                  <m:oMath xmlns:m="http://schemas.openxmlformats.org/officeDocument/2006/math">
                    <m:sSub>
                      <m:sSubPr>
                        <m:ctrlPr>
                          <a:rPr lang="fr-FR" altLang="fr-FR" sz="2600" i="1" smtClean="0">
                            <a:latin typeface="Cambria Math" panose="02040503050406030204" pitchFamily="18" charset="0"/>
                          </a:rPr>
                        </m:ctrlPr>
                      </m:sSubPr>
                      <m:e>
                        <m:r>
                          <a:rPr lang="fr-FR" altLang="fr-FR" sz="2600" b="0" i="1" smtClean="0">
                            <a:latin typeface="Cambria Math" panose="02040503050406030204" pitchFamily="18" charset="0"/>
                          </a:rPr>
                          <m:t>𝑃</m:t>
                        </m:r>
                      </m:e>
                      <m:sub>
                        <m:r>
                          <a:rPr lang="fr-FR" altLang="fr-FR" sz="2600" b="0" i="1" smtClean="0">
                            <a:latin typeface="Cambria Math" panose="02040503050406030204" pitchFamily="18" charset="0"/>
                          </a:rPr>
                          <m:t>0</m:t>
                        </m:r>
                      </m:sub>
                    </m:sSub>
                  </m:oMath>
                </a14:m>
                <a:r>
                  <a:rPr lang="fr-FR" altLang="fr-FR" sz="2600" dirty="0" smtClean="0"/>
                  <a:t>: </a:t>
                </a:r>
                <a:r>
                  <a:rPr lang="fr-FR" altLang="fr-FR" sz="2600" dirty="0"/>
                  <a:t>Y </a:t>
                </a:r>
                <a:r>
                  <a:rPr lang="fr-FR" altLang="fr-FR" sz="2600" dirty="0" err="1"/>
                  <a:t>a-t-il</a:t>
                </a:r>
                <a:r>
                  <a:rPr lang="fr-FR" altLang="fr-FR" sz="2600" dirty="0"/>
                  <a:t> eu plus de pauvres ?</a:t>
                </a:r>
              </a:p>
              <a:p>
                <a:pPr lvl="1"/>
                <a:r>
                  <a:rPr lang="fr-FR" altLang="fr-FR" sz="2600" dirty="0"/>
                  <a:t>% de changement indice </a:t>
                </a:r>
                <a14:m>
                  <m:oMath xmlns:m="http://schemas.openxmlformats.org/officeDocument/2006/math">
                    <m:sSubSup>
                      <m:sSubSupPr>
                        <m:ctrlPr>
                          <a:rPr lang="fr-FR" altLang="fr-FR" sz="2600" i="1">
                            <a:latin typeface="Cambria Math" panose="02040503050406030204" pitchFamily="18" charset="0"/>
                            <a:cs typeface="Times New Roman" panose="02020603050405020304" pitchFamily="18" charset="0"/>
                          </a:rPr>
                        </m:ctrlPr>
                      </m:sSubSupPr>
                      <m:e>
                        <m:r>
                          <a:rPr lang="fr-FR" altLang="fr-FR" sz="2600" i="1">
                            <a:latin typeface="Cambria Math" panose="02040503050406030204" pitchFamily="18" charset="0"/>
                            <a:cs typeface="Times New Roman" panose="02020603050405020304" pitchFamily="18" charset="0"/>
                          </a:rPr>
                          <m:t>𝑃</m:t>
                        </m:r>
                      </m:e>
                      <m:sub>
                        <m:r>
                          <a:rPr lang="fr-FR" altLang="fr-FR" sz="2600" i="1">
                            <a:latin typeface="Cambria Math" panose="02040503050406030204" pitchFamily="18" charset="0"/>
                            <a:cs typeface="Times New Roman" panose="02020603050405020304" pitchFamily="18" charset="0"/>
                          </a:rPr>
                          <m:t>1</m:t>
                        </m:r>
                      </m:sub>
                      <m:sup>
                        <m:r>
                          <a:rPr lang="fr-FR" altLang="fr-FR" sz="2600" i="1">
                            <a:latin typeface="Cambria Math" panose="02040503050406030204" pitchFamily="18" charset="0"/>
                            <a:cs typeface="Times New Roman" panose="02020603050405020304" pitchFamily="18" charset="0"/>
                          </a:rPr>
                          <m:t>𝑃</m:t>
                        </m:r>
                      </m:sup>
                    </m:sSubSup>
                  </m:oMath>
                </a14:m>
                <a:r>
                  <a:rPr lang="fr-FR" altLang="fr-FR" sz="2600" baseline="30000" dirty="0"/>
                  <a:t> </a:t>
                </a:r>
                <a:r>
                  <a:rPr lang="fr-FR" altLang="fr-FR" sz="2600" dirty="0"/>
                  <a:t>chez les pauvres : Les </a:t>
                </a:r>
                <a:r>
                  <a:rPr lang="fr-FR" altLang="fr-FR" sz="2600" dirty="0" smtClean="0"/>
                  <a:t>pauvres se </a:t>
                </a:r>
                <a:r>
                  <a:rPr lang="fr-FR" altLang="fr-FR" sz="2600" dirty="0"/>
                  <a:t>sont-ils </a:t>
                </a:r>
                <a:r>
                  <a:rPr lang="fr-FR" altLang="fr-FR" sz="2600" dirty="0" smtClean="0"/>
                  <a:t>appauvris davantage?</a:t>
                </a:r>
                <a:endParaRPr lang="fr-FR" altLang="fr-FR" sz="2600" dirty="0"/>
              </a:p>
              <a:p>
                <a:pPr lvl="1"/>
                <a:r>
                  <a:rPr lang="fr-FR" altLang="fr-FR" sz="2600" dirty="0"/>
                  <a:t>% changement de (1+Gini des écarts de pauvreté) : </a:t>
                </a:r>
                <a:endParaRPr lang="fr-FR" altLang="fr-FR" sz="2600" dirty="0" smtClean="0"/>
              </a:p>
              <a:p>
                <a:pPr marL="365760" lvl="1" indent="0">
                  <a:buNone/>
                </a:pPr>
                <a:r>
                  <a:rPr lang="fr-FR" altLang="fr-FR" sz="2600" dirty="0" smtClean="0"/>
                  <a:t>Y </a:t>
                </a:r>
                <a:r>
                  <a:rPr lang="fr-FR" altLang="fr-FR" sz="2600" dirty="0" err="1"/>
                  <a:t>a-t-il</a:t>
                </a:r>
                <a:r>
                  <a:rPr lang="fr-FR" altLang="fr-FR" sz="2600" dirty="0"/>
                  <a:t> eu plus d’inégalité entre les pauvres ?</a:t>
                </a:r>
              </a:p>
              <a:p>
                <a:endParaRPr lang="fr-FR" altLang="fr-FR" dirty="0"/>
              </a:p>
              <a:p>
                <a:endParaRPr lang="fr-FR" dirty="0" smtClean="0"/>
              </a:p>
              <a:p>
                <a:endParaRPr lang="fr-FR" dirty="0" smtClean="0"/>
              </a:p>
            </p:txBody>
          </p:sp>
        </mc:Choice>
        <mc:Fallback xmlns="">
          <p:sp>
            <p:nvSpPr>
              <p:cNvPr id="3" name="Espace réservé du contenu 2"/>
              <p:cNvSpPr>
                <a:spLocks noGrp="1" noRot="1" noChangeAspect="1" noMove="1" noResize="1" noEditPoints="1" noAdjustHandles="1" noChangeArrowheads="1" noChangeShapeType="1" noTextEdit="1"/>
              </p:cNvSpPr>
              <p:nvPr>
                <p:ph sz="quarter" idx="1"/>
              </p:nvPr>
            </p:nvSpPr>
            <p:spPr>
              <a:xfrm>
                <a:off x="457200" y="908720"/>
                <a:ext cx="7931224" cy="5832648"/>
              </a:xfrm>
              <a:blipFill rotWithShape="0">
                <a:blip r:embed="rId3"/>
                <a:stretch>
                  <a:fillRect l="-1614" t="-1149" r="-1076" b="-2612"/>
                </a:stretch>
              </a:blipFill>
            </p:spPr>
            <p:txBody>
              <a:bodyPr/>
              <a:lstStyle/>
              <a:p>
                <a:r>
                  <a:rPr lang="fr-FR">
                    <a:noFill/>
                  </a:rPr>
                  <a:t> </a:t>
                </a:r>
              </a:p>
            </p:txBody>
          </p:sp>
        </mc:Fallback>
      </mc:AlternateContent>
      <p:graphicFrame>
        <p:nvGraphicFramePr>
          <p:cNvPr id="6" name="Object 4"/>
          <p:cNvGraphicFramePr>
            <a:graphicFrameLocks noChangeAspect="1"/>
          </p:cNvGraphicFramePr>
          <p:nvPr>
            <p:extLst>
              <p:ext uri="{D42A27DB-BD31-4B8C-83A1-F6EECF244321}">
                <p14:modId xmlns:p14="http://schemas.microsoft.com/office/powerpoint/2010/main" val="3514627190"/>
              </p:ext>
            </p:extLst>
          </p:nvPr>
        </p:nvGraphicFramePr>
        <p:xfrm>
          <a:off x="683568" y="2852936"/>
          <a:ext cx="6624637" cy="720725"/>
        </p:xfrm>
        <a:graphic>
          <a:graphicData uri="http://schemas.openxmlformats.org/presentationml/2006/ole">
            <mc:AlternateContent xmlns:mc="http://schemas.openxmlformats.org/markup-compatibility/2006">
              <mc:Choice xmlns:v="urn:schemas-microsoft-com:vml" Requires="v">
                <p:oleObj spid="_x0000_s45097" name="Equation" r:id="rId4" imgW="2527200" imgH="253800" progId="Equation.3">
                  <p:embed/>
                </p:oleObj>
              </mc:Choice>
              <mc:Fallback>
                <p:oleObj name="Equation" r:id="rId4" imgW="2527200" imgH="253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8" y="2852936"/>
                        <a:ext cx="6624637" cy="72072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4407291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9110" y="404664"/>
            <a:ext cx="7467600" cy="580926"/>
          </a:xfrm>
        </p:spPr>
        <p:txBody>
          <a:bodyPr/>
          <a:lstStyle/>
          <a:p>
            <a:r>
              <a:rPr lang="fr-FR" b="1" dirty="0">
                <a:solidFill>
                  <a:schemeClr val="accent1">
                    <a:lumMod val="75000"/>
                  </a:schemeClr>
                </a:solidFill>
              </a:rPr>
              <a:t>Indicateurs de pauvreté: </a:t>
            </a:r>
            <a:r>
              <a:rPr lang="fr-FR" dirty="0"/>
              <a:t>Mesures (</a:t>
            </a:r>
            <a:r>
              <a:rPr lang="fr-FR" dirty="0" smtClean="0"/>
              <a:t>16/18)</a:t>
            </a:r>
            <a:endParaRPr lang="fr-FR" dirty="0"/>
          </a:p>
        </p:txBody>
      </p:sp>
      <p:sp>
        <p:nvSpPr>
          <p:cNvPr id="6" name="Rectangle 5"/>
          <p:cNvSpPr/>
          <p:nvPr/>
        </p:nvSpPr>
        <p:spPr>
          <a:xfrm>
            <a:off x="709562" y="1124744"/>
            <a:ext cx="7215238" cy="830997"/>
          </a:xfrm>
          <a:prstGeom prst="rect">
            <a:avLst/>
          </a:prstGeom>
        </p:spPr>
        <p:txBody>
          <a:bodyPr wrap="square">
            <a:spAutoFit/>
          </a:bodyPr>
          <a:lstStyle/>
          <a:p>
            <a:pPr marL="457200" indent="-457200">
              <a:buFont typeface="+mj-lt"/>
              <a:buAutoNum type="arabicPeriod" startAt="6"/>
            </a:pPr>
            <a:endParaRPr lang="fr-FR" sz="2400" b="1" dirty="0"/>
          </a:p>
          <a:p>
            <a:endParaRPr lang="fr-FR" sz="2400" b="1" dirty="0" smtClean="0"/>
          </a:p>
        </p:txBody>
      </p:sp>
      <mc:AlternateContent xmlns:mc="http://schemas.openxmlformats.org/markup-compatibility/2006" xmlns:a14="http://schemas.microsoft.com/office/drawing/2010/main">
        <mc:Choice Requires="a14">
          <p:sp>
            <p:nvSpPr>
              <p:cNvPr id="3" name="Espace réservé du contenu 2"/>
              <p:cNvSpPr>
                <a:spLocks noGrp="1"/>
              </p:cNvSpPr>
              <p:nvPr>
                <p:ph sz="quarter" idx="1"/>
              </p:nvPr>
            </p:nvSpPr>
            <p:spPr>
              <a:xfrm>
                <a:off x="457200" y="1124744"/>
                <a:ext cx="7467600" cy="5349208"/>
              </a:xfrm>
            </p:spPr>
            <p:txBody>
              <a:bodyPr>
                <a:normAutofit fontScale="92500"/>
              </a:bodyPr>
              <a:lstStyle/>
              <a:p>
                <a:pPr marL="457200" indent="-457200">
                  <a:buSzPct val="100000"/>
                  <a:buFont typeface="+mj-lt"/>
                  <a:buAutoNum type="arabicPeriod" startAt="6"/>
                </a:pPr>
                <a:r>
                  <a:rPr lang="fr-FR" b="1" dirty="0" smtClean="0"/>
                  <a:t>Les indices de la famille de FOSTER-GREER-THORBECKE</a:t>
                </a:r>
              </a:p>
              <a:p>
                <a:endParaRPr lang="fr-FR" dirty="0" smtClean="0"/>
              </a:p>
              <a:p>
                <a14:m>
                  <m:oMath xmlns:m="http://schemas.openxmlformats.org/officeDocument/2006/math">
                    <m:sSub>
                      <m:sSubPr>
                        <m:ctrlPr>
                          <a:rPr lang="fr-FR" sz="2800" b="1" i="1">
                            <a:latin typeface="Cambria Math" panose="02040503050406030204" pitchFamily="18" charset="0"/>
                          </a:rPr>
                        </m:ctrlPr>
                      </m:sSubPr>
                      <m:e>
                        <m:r>
                          <a:rPr lang="fr-FR" sz="2800" b="1" i="1">
                            <a:latin typeface="Cambria Math" panose="02040503050406030204" pitchFamily="18" charset="0"/>
                          </a:rPr>
                          <m:t>𝑷</m:t>
                        </m:r>
                      </m:e>
                      <m:sub>
                        <m:r>
                          <a:rPr lang="fr-FR" sz="2800" b="1" i="1">
                            <a:latin typeface="Cambria Math" panose="02040503050406030204" pitchFamily="18" charset="0"/>
                            <a:ea typeface="Cambria Math" panose="02040503050406030204" pitchFamily="18" charset="0"/>
                          </a:rPr>
                          <m:t>𝜶</m:t>
                        </m:r>
                      </m:sub>
                    </m:sSub>
                    <m:d>
                      <m:dPr>
                        <m:ctrlPr>
                          <a:rPr lang="fr-FR" sz="2800" b="1" i="1">
                            <a:latin typeface="Cambria Math" panose="02040503050406030204" pitchFamily="18" charset="0"/>
                          </a:rPr>
                        </m:ctrlPr>
                      </m:dPr>
                      <m:e>
                        <m:r>
                          <a:rPr lang="fr-FR" sz="2800" b="1" i="1">
                            <a:latin typeface="Cambria Math" panose="02040503050406030204" pitchFamily="18" charset="0"/>
                          </a:rPr>
                          <m:t>𝒚</m:t>
                        </m:r>
                        <m:r>
                          <a:rPr lang="fr-FR" sz="2800" b="1" i="1">
                            <a:latin typeface="Cambria Math" panose="02040503050406030204" pitchFamily="18" charset="0"/>
                          </a:rPr>
                          <m:t>, </m:t>
                        </m:r>
                        <m:r>
                          <a:rPr lang="fr-FR" sz="2800" b="1" i="1">
                            <a:latin typeface="Cambria Math" panose="02040503050406030204" pitchFamily="18" charset="0"/>
                          </a:rPr>
                          <m:t>𝒁</m:t>
                        </m:r>
                      </m:e>
                    </m:d>
                    <m:r>
                      <a:rPr lang="fr-FR" sz="2800" b="1" i="1">
                        <a:latin typeface="Cambria Math" panose="02040503050406030204" pitchFamily="18" charset="0"/>
                      </a:rPr>
                      <m:t>=</m:t>
                    </m:r>
                    <m:sSub>
                      <m:sSubPr>
                        <m:ctrlPr>
                          <a:rPr lang="fr-FR" sz="2800" b="1" i="1">
                            <a:latin typeface="Cambria Math" panose="02040503050406030204" pitchFamily="18" charset="0"/>
                          </a:rPr>
                        </m:ctrlPr>
                      </m:sSubPr>
                      <m:e>
                        <m:r>
                          <a:rPr lang="fr-FR" sz="2800" b="1" i="1">
                            <a:latin typeface="Cambria Math" panose="02040503050406030204" pitchFamily="18" charset="0"/>
                          </a:rPr>
                          <m:t>𝑭𝑮𝑻</m:t>
                        </m:r>
                      </m:e>
                      <m:sub>
                        <m:r>
                          <a:rPr lang="fr-FR" sz="2800" b="1" i="1">
                            <a:latin typeface="Cambria Math" panose="02040503050406030204" pitchFamily="18" charset="0"/>
                            <a:ea typeface="Cambria Math" panose="02040503050406030204" pitchFamily="18" charset="0"/>
                          </a:rPr>
                          <m:t>𝜶</m:t>
                        </m:r>
                      </m:sub>
                    </m:sSub>
                    <m:d>
                      <m:dPr>
                        <m:ctrlPr>
                          <a:rPr lang="fr-FR" sz="2800" b="1" i="1">
                            <a:latin typeface="Cambria Math" panose="02040503050406030204" pitchFamily="18" charset="0"/>
                          </a:rPr>
                        </m:ctrlPr>
                      </m:dPr>
                      <m:e>
                        <m:r>
                          <a:rPr lang="fr-FR" sz="2800" b="1" i="1">
                            <a:latin typeface="Cambria Math" panose="02040503050406030204" pitchFamily="18" charset="0"/>
                          </a:rPr>
                          <m:t>𝒚</m:t>
                        </m:r>
                        <m:r>
                          <a:rPr lang="fr-FR" sz="2800" b="1" i="1">
                            <a:latin typeface="Cambria Math" panose="02040503050406030204" pitchFamily="18" charset="0"/>
                          </a:rPr>
                          <m:t>, </m:t>
                        </m:r>
                        <m:r>
                          <a:rPr lang="fr-FR" sz="2800" b="1" i="1">
                            <a:latin typeface="Cambria Math" panose="02040503050406030204" pitchFamily="18" charset="0"/>
                          </a:rPr>
                          <m:t>𝒁</m:t>
                        </m:r>
                      </m:e>
                    </m:d>
                    <m:r>
                      <a:rPr lang="fr-FR" sz="2800" b="1" i="1">
                        <a:latin typeface="Cambria Math" panose="02040503050406030204" pitchFamily="18" charset="0"/>
                      </a:rPr>
                      <m:t>=</m:t>
                    </m:r>
                    <m:f>
                      <m:fPr>
                        <m:ctrlPr>
                          <a:rPr lang="fr-FR" sz="2800" b="1" i="1">
                            <a:latin typeface="Cambria Math" panose="02040503050406030204" pitchFamily="18" charset="0"/>
                          </a:rPr>
                        </m:ctrlPr>
                      </m:fPr>
                      <m:num>
                        <m:nary>
                          <m:naryPr>
                            <m:chr m:val="∑"/>
                            <m:ctrlPr>
                              <a:rPr lang="fr-FR" sz="2800" b="1" i="1">
                                <a:latin typeface="Cambria Math" panose="02040503050406030204" pitchFamily="18" charset="0"/>
                              </a:rPr>
                            </m:ctrlPr>
                          </m:naryPr>
                          <m:sub>
                            <m:r>
                              <m:rPr>
                                <m:brk m:alnAt="23"/>
                              </m:rPr>
                              <a:rPr lang="fr-FR" sz="2800" b="1" i="1">
                                <a:latin typeface="Cambria Math" panose="02040503050406030204" pitchFamily="18" charset="0"/>
                              </a:rPr>
                              <m:t>𝒊</m:t>
                            </m:r>
                            <m:r>
                              <a:rPr lang="fr-FR" sz="2800" b="1" i="1">
                                <a:latin typeface="Cambria Math" panose="02040503050406030204" pitchFamily="18" charset="0"/>
                              </a:rPr>
                              <m:t>=</m:t>
                            </m:r>
                            <m:r>
                              <a:rPr lang="fr-FR" sz="2800" b="1" i="1">
                                <a:latin typeface="Cambria Math" panose="02040503050406030204" pitchFamily="18" charset="0"/>
                              </a:rPr>
                              <m:t>𝟏</m:t>
                            </m:r>
                          </m:sub>
                          <m:sup>
                            <m:r>
                              <a:rPr lang="fr-FR" sz="2800" b="1" i="1">
                                <a:latin typeface="Cambria Math" panose="02040503050406030204" pitchFamily="18" charset="0"/>
                              </a:rPr>
                              <m:t>𝑵</m:t>
                            </m:r>
                          </m:sup>
                          <m:e>
                            <m:sSup>
                              <m:sSupPr>
                                <m:ctrlPr>
                                  <a:rPr lang="fr-FR" sz="2800" b="1" i="1">
                                    <a:latin typeface="Cambria Math" panose="02040503050406030204" pitchFamily="18" charset="0"/>
                                  </a:rPr>
                                </m:ctrlPr>
                              </m:sSupPr>
                              <m:e>
                                <m:d>
                                  <m:dPr>
                                    <m:ctrlPr>
                                      <a:rPr lang="fr-FR" sz="2800" b="1" i="1">
                                        <a:latin typeface="Cambria Math" panose="02040503050406030204" pitchFamily="18" charset="0"/>
                                      </a:rPr>
                                    </m:ctrlPr>
                                  </m:dPr>
                                  <m:e>
                                    <m:r>
                                      <a:rPr lang="fr-FR" sz="2800" b="1" i="1">
                                        <a:latin typeface="Cambria Math" panose="02040503050406030204" pitchFamily="18" charset="0"/>
                                      </a:rPr>
                                      <m:t>𝑴𝒂𝒙</m:t>
                                    </m:r>
                                    <m:d>
                                      <m:dPr>
                                        <m:begChr m:val="{"/>
                                        <m:endChr m:val="}"/>
                                        <m:ctrlPr>
                                          <a:rPr lang="fr-FR" sz="2800" b="1" i="1">
                                            <a:latin typeface="Cambria Math" panose="02040503050406030204" pitchFamily="18" charset="0"/>
                                          </a:rPr>
                                        </m:ctrlPr>
                                      </m:dPr>
                                      <m:e>
                                        <m:r>
                                          <a:rPr lang="fr-FR" sz="2800" b="1" i="1">
                                            <a:latin typeface="Cambria Math" panose="02040503050406030204" pitchFamily="18" charset="0"/>
                                          </a:rPr>
                                          <m:t>𝟎</m:t>
                                        </m:r>
                                        <m:r>
                                          <a:rPr lang="fr-FR" sz="2800" b="1" i="1">
                                            <a:latin typeface="Cambria Math" panose="02040503050406030204" pitchFamily="18" charset="0"/>
                                          </a:rPr>
                                          <m:t>, </m:t>
                                        </m:r>
                                        <m:f>
                                          <m:fPr>
                                            <m:type m:val="skw"/>
                                            <m:ctrlPr>
                                              <a:rPr lang="fr-FR" sz="2800" b="1" i="1">
                                                <a:latin typeface="Cambria Math" panose="02040503050406030204" pitchFamily="18" charset="0"/>
                                              </a:rPr>
                                            </m:ctrlPr>
                                          </m:fPr>
                                          <m:num>
                                            <m:sSub>
                                              <m:sSubPr>
                                                <m:ctrlPr>
                                                  <a:rPr lang="fr-FR" sz="2800" b="1" i="1">
                                                    <a:latin typeface="Cambria Math" panose="02040503050406030204" pitchFamily="18" charset="0"/>
                                                  </a:rPr>
                                                </m:ctrlPr>
                                              </m:sSubPr>
                                              <m:e>
                                                <m:r>
                                                  <a:rPr lang="fr-FR" sz="2800" b="1" i="1">
                                                    <a:latin typeface="Cambria Math" panose="02040503050406030204" pitchFamily="18" charset="0"/>
                                                  </a:rPr>
                                                  <m:t>𝒈</m:t>
                                                </m:r>
                                              </m:e>
                                              <m:sub>
                                                <m:r>
                                                  <a:rPr lang="fr-FR" sz="2800" b="1" i="1">
                                                    <a:latin typeface="Cambria Math" panose="02040503050406030204" pitchFamily="18" charset="0"/>
                                                  </a:rPr>
                                                  <m:t>𝒊</m:t>
                                                </m:r>
                                              </m:sub>
                                            </m:sSub>
                                          </m:num>
                                          <m:den>
                                            <m:r>
                                              <a:rPr lang="fr-FR" sz="2800" b="1" i="1">
                                                <a:latin typeface="Cambria Math" panose="02040503050406030204" pitchFamily="18" charset="0"/>
                                              </a:rPr>
                                              <m:t>𝒁</m:t>
                                            </m:r>
                                          </m:den>
                                        </m:f>
                                      </m:e>
                                    </m:d>
                                  </m:e>
                                </m:d>
                              </m:e>
                              <m:sup>
                                <m:r>
                                  <a:rPr lang="fr-FR" sz="2800" b="1" i="1">
                                    <a:latin typeface="Cambria Math" panose="02040503050406030204" pitchFamily="18" charset="0"/>
                                    <a:ea typeface="Cambria Math" panose="02040503050406030204" pitchFamily="18" charset="0"/>
                                  </a:rPr>
                                  <m:t>𝜶</m:t>
                                </m:r>
                              </m:sup>
                            </m:sSup>
                          </m:e>
                        </m:nary>
                      </m:num>
                      <m:den>
                        <m:r>
                          <a:rPr lang="fr-FR" sz="2800" b="1" i="1">
                            <a:latin typeface="Cambria Math" panose="02040503050406030204" pitchFamily="18" charset="0"/>
                          </a:rPr>
                          <m:t>𝑵</m:t>
                        </m:r>
                      </m:den>
                    </m:f>
                  </m:oMath>
                </a14:m>
                <a:endParaRPr lang="fr-FR" sz="2800" dirty="0" smtClean="0"/>
              </a:p>
              <a:p>
                <a:endParaRPr lang="fr-FR" sz="2800" dirty="0"/>
              </a:p>
              <a:p>
                <a:endParaRPr lang="fr-FR" sz="2800" dirty="0" smtClean="0"/>
              </a:p>
              <a:p>
                <a:endParaRPr lang="fr-FR" sz="2800" dirty="0"/>
              </a:p>
              <a:p>
                <a:endParaRPr lang="fr-FR" sz="2800" dirty="0" smtClean="0"/>
              </a:p>
              <a:p>
                <a:pPr marL="0" indent="0">
                  <a:buNone/>
                </a:pPr>
                <a:endParaRPr lang="fr-FR" sz="2800" dirty="0" smtClean="0"/>
              </a:p>
              <a:p>
                <a:pPr marL="0" indent="0">
                  <a:buNone/>
                </a:pPr>
                <a14:m>
                  <m:oMathPara xmlns:m="http://schemas.openxmlformats.org/officeDocument/2006/math">
                    <m:oMathParaPr>
                      <m:jc m:val="centerGroup"/>
                    </m:oMathParaPr>
                    <m:oMath xmlns:m="http://schemas.openxmlformats.org/officeDocument/2006/math">
                      <m:sSub>
                        <m:sSubPr>
                          <m:ctrlPr>
                            <a:rPr lang="fr-FR" sz="2800" b="1" i="1">
                              <a:latin typeface="Cambria Math" panose="02040503050406030204" pitchFamily="18" charset="0"/>
                            </a:rPr>
                          </m:ctrlPr>
                        </m:sSubPr>
                        <m:e>
                          <m:r>
                            <a:rPr lang="fr-FR" sz="2800" b="1" i="1">
                              <a:latin typeface="Cambria Math" panose="02040503050406030204" pitchFamily="18" charset="0"/>
                            </a:rPr>
                            <m:t>𝑷</m:t>
                          </m:r>
                        </m:e>
                        <m:sub>
                          <m:r>
                            <a:rPr lang="fr-FR" sz="2800" b="1" i="1">
                              <a:latin typeface="Cambria Math" panose="02040503050406030204" pitchFamily="18" charset="0"/>
                              <a:ea typeface="Cambria Math" panose="02040503050406030204" pitchFamily="18" charset="0"/>
                            </a:rPr>
                            <m:t>𝜶</m:t>
                          </m:r>
                        </m:sub>
                      </m:sSub>
                      <m:d>
                        <m:dPr>
                          <m:ctrlPr>
                            <a:rPr lang="fr-FR" sz="2800" b="1" i="1">
                              <a:latin typeface="Cambria Math" panose="02040503050406030204" pitchFamily="18" charset="0"/>
                            </a:rPr>
                          </m:ctrlPr>
                        </m:dPr>
                        <m:e>
                          <m:r>
                            <a:rPr lang="fr-FR" sz="2800" b="1" i="1">
                              <a:latin typeface="Cambria Math" panose="02040503050406030204" pitchFamily="18" charset="0"/>
                            </a:rPr>
                            <m:t>𝒚</m:t>
                          </m:r>
                          <m:r>
                            <a:rPr lang="fr-FR" sz="2800" b="1" i="1">
                              <a:latin typeface="Cambria Math" panose="02040503050406030204" pitchFamily="18" charset="0"/>
                            </a:rPr>
                            <m:t>, </m:t>
                          </m:r>
                          <m:r>
                            <a:rPr lang="fr-FR" sz="2800" b="1" i="1">
                              <a:latin typeface="Cambria Math" panose="02040503050406030204" pitchFamily="18" charset="0"/>
                            </a:rPr>
                            <m:t>𝒁</m:t>
                          </m:r>
                        </m:e>
                      </m:d>
                      <m:r>
                        <a:rPr lang="fr-FR" sz="2800" b="1" i="1">
                          <a:latin typeface="Cambria Math" panose="02040503050406030204" pitchFamily="18" charset="0"/>
                        </a:rPr>
                        <m:t>=</m:t>
                      </m:r>
                      <m:f>
                        <m:fPr>
                          <m:ctrlPr>
                            <a:rPr lang="fr-FR" sz="2800" b="1" i="1" smtClean="0">
                              <a:latin typeface="Cambria Math" panose="02040503050406030204" pitchFamily="18" charset="0"/>
                            </a:rPr>
                          </m:ctrlPr>
                        </m:fPr>
                        <m:num>
                          <m:r>
                            <a:rPr lang="fr-FR" sz="2800" b="1" i="1" smtClean="0">
                              <a:latin typeface="Cambria Math" panose="02040503050406030204" pitchFamily="18" charset="0"/>
                            </a:rPr>
                            <m:t>𝟏</m:t>
                          </m:r>
                        </m:num>
                        <m:den>
                          <m:r>
                            <a:rPr lang="fr-FR" sz="2800" b="1" i="1" smtClean="0">
                              <a:latin typeface="Cambria Math" panose="02040503050406030204" pitchFamily="18" charset="0"/>
                            </a:rPr>
                            <m:t>𝑵</m:t>
                          </m:r>
                        </m:den>
                      </m:f>
                      <m:nary>
                        <m:naryPr>
                          <m:chr m:val="∑"/>
                          <m:ctrlPr>
                            <a:rPr lang="fr-FR" sz="2800" b="1" i="1" smtClean="0">
                              <a:latin typeface="Cambria Math" panose="02040503050406030204" pitchFamily="18" charset="0"/>
                            </a:rPr>
                          </m:ctrlPr>
                        </m:naryPr>
                        <m:sub>
                          <m:r>
                            <m:rPr>
                              <m:brk m:alnAt="23"/>
                            </m:rPr>
                            <a:rPr lang="fr-FR" sz="2800" b="1" i="1" smtClean="0">
                              <a:latin typeface="Cambria Math" panose="02040503050406030204" pitchFamily="18" charset="0"/>
                            </a:rPr>
                            <m:t>𝒊</m:t>
                          </m:r>
                          <m:r>
                            <a:rPr lang="fr-FR" sz="2800" b="1" i="1" smtClean="0">
                              <a:latin typeface="Cambria Math" panose="02040503050406030204" pitchFamily="18" charset="0"/>
                            </a:rPr>
                            <m:t>=</m:t>
                          </m:r>
                          <m:r>
                            <a:rPr lang="fr-FR" sz="2800" b="1" i="1" smtClean="0">
                              <a:latin typeface="Cambria Math" panose="02040503050406030204" pitchFamily="18" charset="0"/>
                            </a:rPr>
                            <m:t>𝟏</m:t>
                          </m:r>
                        </m:sub>
                        <m:sup>
                          <m:r>
                            <a:rPr lang="fr-FR" sz="2800" b="1" i="1" smtClean="0">
                              <a:latin typeface="Cambria Math" panose="02040503050406030204" pitchFamily="18" charset="0"/>
                            </a:rPr>
                            <m:t>𝒒</m:t>
                          </m:r>
                        </m:sup>
                        <m:e>
                          <m:sSup>
                            <m:sSupPr>
                              <m:ctrlPr>
                                <a:rPr lang="fr-FR" sz="2800" b="1" i="1" smtClean="0">
                                  <a:latin typeface="Cambria Math" panose="02040503050406030204" pitchFamily="18" charset="0"/>
                                </a:rPr>
                              </m:ctrlPr>
                            </m:sSupPr>
                            <m:e>
                              <m:d>
                                <m:dPr>
                                  <m:ctrlPr>
                                    <a:rPr lang="fr-FR" sz="2800" b="1" i="1">
                                      <a:latin typeface="Cambria Math" panose="02040503050406030204" pitchFamily="18" charset="0"/>
                                    </a:rPr>
                                  </m:ctrlPr>
                                </m:dPr>
                                <m:e>
                                  <m:f>
                                    <m:fPr>
                                      <m:ctrlPr>
                                        <a:rPr lang="fr-FR" sz="2800" b="1" i="1">
                                          <a:latin typeface="Cambria Math" panose="02040503050406030204" pitchFamily="18" charset="0"/>
                                        </a:rPr>
                                      </m:ctrlPr>
                                    </m:fPr>
                                    <m:num>
                                      <m:r>
                                        <a:rPr lang="fr-FR" sz="2800" b="1" i="1">
                                          <a:latin typeface="Cambria Math" panose="02040503050406030204" pitchFamily="18" charset="0"/>
                                        </a:rPr>
                                        <m:t>𝒁</m:t>
                                      </m:r>
                                      <m:r>
                                        <a:rPr lang="fr-FR" sz="2800" b="1" i="1">
                                          <a:latin typeface="Cambria Math" panose="02040503050406030204" pitchFamily="18" charset="0"/>
                                        </a:rPr>
                                        <m:t>−</m:t>
                                      </m:r>
                                      <m:sSub>
                                        <m:sSubPr>
                                          <m:ctrlPr>
                                            <a:rPr lang="fr-FR" sz="2800" b="1" i="1">
                                              <a:latin typeface="Cambria Math" panose="02040503050406030204" pitchFamily="18" charset="0"/>
                                            </a:rPr>
                                          </m:ctrlPr>
                                        </m:sSubPr>
                                        <m:e>
                                          <m:r>
                                            <a:rPr lang="fr-FR" sz="2800" b="1" i="1">
                                              <a:latin typeface="Cambria Math" panose="02040503050406030204" pitchFamily="18" charset="0"/>
                                            </a:rPr>
                                            <m:t>𝒚</m:t>
                                          </m:r>
                                        </m:e>
                                        <m:sub>
                                          <m:r>
                                            <a:rPr lang="fr-FR" sz="2800" b="1" i="1">
                                              <a:latin typeface="Cambria Math" panose="02040503050406030204" pitchFamily="18" charset="0"/>
                                            </a:rPr>
                                            <m:t>𝒊</m:t>
                                          </m:r>
                                        </m:sub>
                                      </m:sSub>
                                    </m:num>
                                    <m:den>
                                      <m:r>
                                        <a:rPr lang="fr-FR" sz="2800" b="1" i="1">
                                          <a:latin typeface="Cambria Math" panose="02040503050406030204" pitchFamily="18" charset="0"/>
                                        </a:rPr>
                                        <m:t>𝒁</m:t>
                                      </m:r>
                                    </m:den>
                                  </m:f>
                                </m:e>
                              </m:d>
                            </m:e>
                            <m:sup>
                              <m:r>
                                <a:rPr lang="fr-FR" sz="2800" b="1" i="1" smtClean="0">
                                  <a:latin typeface="Cambria Math" panose="02040503050406030204" pitchFamily="18" charset="0"/>
                                  <a:ea typeface="Cambria Math" panose="02040503050406030204" pitchFamily="18" charset="0"/>
                                </a:rPr>
                                <m:t>𝜶</m:t>
                              </m:r>
                            </m:sup>
                          </m:sSup>
                        </m:e>
                      </m:nary>
                    </m:oMath>
                  </m:oMathPara>
                </a14:m>
                <a:endParaRPr lang="fr-FR" sz="2800" dirty="0"/>
              </a:p>
            </p:txBody>
          </p:sp>
        </mc:Choice>
        <mc:Fallback xmlns="">
          <p:sp>
            <p:nvSpPr>
              <p:cNvPr id="3" name="Espace réservé du contenu 2"/>
              <p:cNvSpPr>
                <a:spLocks noGrp="1" noRot="1" noChangeAspect="1" noMove="1" noResize="1" noEditPoints="1" noAdjustHandles="1" noChangeArrowheads="1" noChangeShapeType="1" noTextEdit="1"/>
              </p:cNvSpPr>
              <p:nvPr>
                <p:ph sz="quarter" idx="1"/>
              </p:nvPr>
            </p:nvSpPr>
            <p:spPr>
              <a:xfrm>
                <a:off x="457200" y="1124744"/>
                <a:ext cx="7467600" cy="5349208"/>
              </a:xfrm>
              <a:blipFill rotWithShape="0">
                <a:blip r:embed="rId3"/>
                <a:stretch>
                  <a:fillRect l="-1061" t="-912"/>
                </a:stretch>
              </a:blipFill>
            </p:spPr>
            <p:txBody>
              <a:bodyPr/>
              <a:lstStyle/>
              <a:p>
                <a:r>
                  <a:rPr lang="fr-FR">
                    <a:noFill/>
                  </a:rPr>
                  <a:t> </a:t>
                </a:r>
              </a:p>
            </p:txBody>
          </p:sp>
        </mc:Fallback>
      </mc:AlternateContent>
      <p:graphicFrame>
        <p:nvGraphicFramePr>
          <p:cNvPr id="8" name="Espace réservé du contenu 3"/>
          <p:cNvGraphicFramePr>
            <a:graphicFrameLocks noChangeAspect="1"/>
          </p:cNvGraphicFramePr>
          <p:nvPr>
            <p:extLst>
              <p:ext uri="{D42A27DB-BD31-4B8C-83A1-F6EECF244321}">
                <p14:modId xmlns:p14="http://schemas.microsoft.com/office/powerpoint/2010/main" val="2588069011"/>
              </p:ext>
            </p:extLst>
          </p:nvPr>
        </p:nvGraphicFramePr>
        <p:xfrm>
          <a:off x="899592" y="3429000"/>
          <a:ext cx="6096000" cy="1279525"/>
        </p:xfrm>
        <a:graphic>
          <a:graphicData uri="http://schemas.openxmlformats.org/presentationml/2006/ole">
            <mc:AlternateContent xmlns:mc="http://schemas.openxmlformats.org/markup-compatibility/2006">
              <mc:Choice xmlns:v="urn:schemas-microsoft-com:vml" Requires="v">
                <p:oleObj spid="_x0000_s3233" name="Équation" r:id="rId4" imgW="2298600" imgH="482400" progId="Equation.3">
                  <p:embed/>
                </p:oleObj>
              </mc:Choice>
              <mc:Fallback>
                <p:oleObj name="Équation" r:id="rId4" imgW="2298600" imgH="482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3429000"/>
                        <a:ext cx="6096000" cy="1279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511156"/>
          </a:xfrm>
        </p:spPr>
        <p:txBody>
          <a:bodyPr>
            <a:normAutofit fontScale="90000"/>
          </a:bodyPr>
          <a:lstStyle/>
          <a:p>
            <a:r>
              <a:rPr lang="fr-FR" b="1" dirty="0">
                <a:solidFill>
                  <a:schemeClr val="accent1">
                    <a:lumMod val="75000"/>
                  </a:schemeClr>
                </a:solidFill>
              </a:rPr>
              <a:t>Indicateurs de pauvreté: </a:t>
            </a:r>
            <a:r>
              <a:rPr lang="fr-FR" dirty="0"/>
              <a:t>Mesures (</a:t>
            </a:r>
            <a:r>
              <a:rPr lang="fr-FR" dirty="0" smtClean="0"/>
              <a:t>17/18)</a:t>
            </a:r>
            <a:endParaRPr lang="fr-FR" dirty="0"/>
          </a:p>
        </p:txBody>
      </p:sp>
      <p:sp>
        <p:nvSpPr>
          <p:cNvPr id="3" name="Espace réservé du contenu 2"/>
          <p:cNvSpPr>
            <a:spLocks noGrp="1"/>
          </p:cNvSpPr>
          <p:nvPr>
            <p:ph sz="quarter" idx="1"/>
          </p:nvPr>
        </p:nvSpPr>
        <p:spPr>
          <a:xfrm>
            <a:off x="457200" y="714356"/>
            <a:ext cx="8219256" cy="5759596"/>
          </a:xfrm>
        </p:spPr>
        <p:txBody>
          <a:bodyPr/>
          <a:lstStyle/>
          <a:p>
            <a:pPr marL="457200" indent="-457200">
              <a:buSzPct val="100000"/>
              <a:buFont typeface="+mj-lt"/>
              <a:buAutoNum type="arabicPeriod" startAt="6"/>
            </a:pPr>
            <a:r>
              <a:rPr lang="fr-FR" b="1" dirty="0"/>
              <a:t>Les indices de la famille de </a:t>
            </a:r>
            <a:r>
              <a:rPr lang="fr-FR" b="1" dirty="0" smtClean="0"/>
              <a:t>FOSTER-GREER-THORBECKE</a:t>
            </a:r>
          </a:p>
          <a:p>
            <a:pPr>
              <a:buSzPct val="100000"/>
              <a:buFont typeface="Wingdings" panose="05000000000000000000" pitchFamily="2" charset="2"/>
              <a:buChar char="¢"/>
            </a:pPr>
            <a:r>
              <a:rPr lang="fr-FR" b="1" dirty="0" smtClean="0"/>
              <a:t>Cas particuliers</a:t>
            </a:r>
            <a:endParaRPr lang="fr-FR" b="1" dirty="0"/>
          </a:p>
        </p:txBody>
      </p:sp>
      <p:graphicFrame>
        <p:nvGraphicFramePr>
          <p:cNvPr id="4" name="Objet 3"/>
          <p:cNvGraphicFramePr>
            <a:graphicFrameLocks noChangeAspect="1"/>
          </p:cNvGraphicFramePr>
          <p:nvPr>
            <p:extLst>
              <p:ext uri="{D42A27DB-BD31-4B8C-83A1-F6EECF244321}">
                <p14:modId xmlns:p14="http://schemas.microsoft.com/office/powerpoint/2010/main" val="3982527378"/>
              </p:ext>
            </p:extLst>
          </p:nvPr>
        </p:nvGraphicFramePr>
        <p:xfrm>
          <a:off x="449263" y="1419245"/>
          <a:ext cx="7867153" cy="5353030"/>
        </p:xfrm>
        <a:graphic>
          <a:graphicData uri="http://schemas.openxmlformats.org/presentationml/2006/ole">
            <mc:AlternateContent xmlns:mc="http://schemas.openxmlformats.org/markup-compatibility/2006">
              <mc:Choice xmlns:v="urn:schemas-microsoft-com:vml" Requires="v">
                <p:oleObj spid="_x0000_s9377" name="Équation" r:id="rId3" imgW="2641320" imgH="2565360" progId="Equation.3">
                  <p:embed/>
                </p:oleObj>
              </mc:Choice>
              <mc:Fallback>
                <p:oleObj name="Équation" r:id="rId3" imgW="2641320" imgH="25653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1419245"/>
                        <a:ext cx="7867153" cy="5353030"/>
                      </a:xfrm>
                      <a:prstGeom prst="rect">
                        <a:avLst/>
                      </a:prstGeom>
                      <a:noFill/>
                      <a:extLst/>
                    </p:spPr>
                  </p:pic>
                </p:oleObj>
              </mc:Fallback>
            </mc:AlternateContent>
          </a:graphicData>
        </a:graphic>
      </p:graphicFrame>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60648"/>
            <a:ext cx="7467600" cy="652934"/>
          </a:xfrm>
        </p:spPr>
        <p:txBody>
          <a:bodyPr/>
          <a:lstStyle/>
          <a:p>
            <a:r>
              <a:rPr lang="fr-FR" b="1" dirty="0">
                <a:solidFill>
                  <a:schemeClr val="accent1">
                    <a:lumMod val="75000"/>
                  </a:schemeClr>
                </a:solidFill>
              </a:rPr>
              <a:t>Indicateurs de pauvreté: </a:t>
            </a:r>
            <a:r>
              <a:rPr lang="fr-FR" dirty="0"/>
              <a:t>Mesures (</a:t>
            </a:r>
            <a:r>
              <a:rPr lang="fr-FR" dirty="0" smtClean="0"/>
              <a:t>18/18)</a:t>
            </a:r>
            <a:endParaRPr lang="fr-FR" dirty="0"/>
          </a:p>
        </p:txBody>
      </p:sp>
      <p:sp>
        <p:nvSpPr>
          <p:cNvPr id="3" name="Espace réservé du contenu 2"/>
          <p:cNvSpPr>
            <a:spLocks noGrp="1"/>
          </p:cNvSpPr>
          <p:nvPr>
            <p:ph sz="quarter" idx="1"/>
          </p:nvPr>
        </p:nvSpPr>
        <p:spPr>
          <a:xfrm>
            <a:off x="457200" y="913582"/>
            <a:ext cx="7467600" cy="5560370"/>
          </a:xfrm>
        </p:spPr>
        <p:txBody>
          <a:bodyPr/>
          <a:lstStyle/>
          <a:p>
            <a:pPr marL="457200" indent="-457200">
              <a:buFont typeface="+mj-lt"/>
              <a:buAutoNum type="arabicPeriod" startAt="6"/>
            </a:pPr>
            <a:r>
              <a:rPr lang="fr-FR" b="1" dirty="0"/>
              <a:t>Les indices de la famille de FOSTER-GREER-THORBECKE</a:t>
            </a:r>
          </a:p>
          <a:p>
            <a:pPr marL="0" indent="0">
              <a:buNone/>
            </a:pPr>
            <a:endParaRPr lang="fr-FR" dirty="0" smtClean="0"/>
          </a:p>
          <a:p>
            <a:r>
              <a:rPr lang="fr-FR" dirty="0" smtClean="0"/>
              <a:t>FGT(2) satisfait les trois axiomes,</a:t>
            </a:r>
          </a:p>
          <a:p>
            <a:r>
              <a:rPr lang="fr-FR" dirty="0" smtClean="0"/>
              <a:t>Pour </a:t>
            </a:r>
            <a:r>
              <a:rPr lang="el-GR" dirty="0" smtClean="0"/>
              <a:t>α&gt;</a:t>
            </a:r>
            <a:r>
              <a:rPr lang="fr-FR" dirty="0" smtClean="0"/>
              <a:t>2 il n’y a pas d’</a:t>
            </a:r>
            <a:r>
              <a:rPr lang="fr-FR" dirty="0" err="1" smtClean="0"/>
              <a:t>interpretation</a:t>
            </a:r>
            <a:r>
              <a:rPr lang="fr-FR" dirty="0" smtClean="0"/>
              <a:t> facile directe et pertinente </a:t>
            </a:r>
          </a:p>
          <a:p>
            <a:endParaRPr lang="fr-FR" dirty="0" smtClean="0"/>
          </a:p>
          <a:p>
            <a:r>
              <a:rPr lang="fr-FR" dirty="0" smtClean="0"/>
              <a:t>Quelles mesures utilisées pour cibler les pauvres parmi les mesures FGT en Considérant trois groupes ci-dessous?</a:t>
            </a:r>
          </a:p>
          <a:p>
            <a:pPr marL="822960" lvl="1" indent="-457200">
              <a:buFont typeface="+mj-lt"/>
              <a:buAutoNum type="alphaUcPeriod"/>
            </a:pPr>
            <a:r>
              <a:rPr lang="fr-FR" dirty="0" smtClean="0"/>
              <a:t>Groupe A: juste sous le seuil de pauvreté</a:t>
            </a:r>
          </a:p>
          <a:p>
            <a:pPr marL="822960" lvl="1" indent="-457200">
              <a:buFont typeface="+mj-lt"/>
              <a:buAutoNum type="alphaUcPeriod"/>
            </a:pPr>
            <a:r>
              <a:rPr lang="fr-FR" dirty="0" smtClean="0"/>
              <a:t>Groupe B: Pauvres moyens</a:t>
            </a:r>
          </a:p>
          <a:p>
            <a:pPr marL="822960" lvl="1" indent="-457200">
              <a:buFont typeface="+mj-lt"/>
              <a:buAutoNum type="alphaUcPeriod"/>
            </a:pPr>
            <a:r>
              <a:rPr lang="fr-FR" dirty="0" smtClean="0"/>
              <a:t>Groupe C : Très pauvres</a:t>
            </a:r>
            <a:endParaRPr lang="fr-FR" dirty="0"/>
          </a:p>
        </p:txBody>
      </p:sp>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12666"/>
          </a:xfrm>
        </p:spPr>
        <p:txBody>
          <a:bodyPr>
            <a:normAutofit/>
          </a:bodyPr>
          <a:lstStyle/>
          <a:p>
            <a:r>
              <a:rPr lang="fr-FR" b="1" dirty="0">
                <a:solidFill>
                  <a:schemeClr val="accent1">
                    <a:lumMod val="75000"/>
                  </a:schemeClr>
                </a:solidFill>
              </a:rPr>
              <a:t>Indicateurs de </a:t>
            </a:r>
            <a:r>
              <a:rPr lang="fr-FR" b="1" dirty="0" smtClean="0">
                <a:solidFill>
                  <a:schemeClr val="accent1">
                    <a:lumMod val="75000"/>
                  </a:schemeClr>
                </a:solidFill>
              </a:rPr>
              <a:t>pauvreté: </a:t>
            </a:r>
            <a:r>
              <a:rPr lang="fr-FR" dirty="0" smtClean="0"/>
              <a:t>Décomposition (1/</a:t>
            </a:r>
            <a:endParaRPr lang="fr-FR" dirty="0"/>
          </a:p>
        </p:txBody>
      </p:sp>
      <p:sp>
        <p:nvSpPr>
          <p:cNvPr id="3" name="Espace réservé du contenu 2"/>
          <p:cNvSpPr>
            <a:spLocks noGrp="1"/>
          </p:cNvSpPr>
          <p:nvPr>
            <p:ph sz="quarter" idx="1"/>
          </p:nvPr>
        </p:nvSpPr>
        <p:spPr>
          <a:xfrm>
            <a:off x="457200" y="987304"/>
            <a:ext cx="7467600" cy="5486648"/>
          </a:xfrm>
        </p:spPr>
        <p:txBody>
          <a:bodyPr/>
          <a:lstStyle/>
          <a:p>
            <a:r>
              <a:rPr lang="fr-FR" dirty="0"/>
              <a:t>Quel est le groupe qui contribue le plus ou qui souffre le plus de la pauvreté?</a:t>
            </a:r>
          </a:p>
          <a:p>
            <a:r>
              <a:rPr lang="fr-FR" dirty="0" smtClean="0"/>
              <a:t>On considère une population de N individus répartis en K groupes (G1, G2….. </a:t>
            </a:r>
            <a:r>
              <a:rPr lang="fr-FR" dirty="0" err="1" smtClean="0"/>
              <a:t>Gk</a:t>
            </a:r>
            <a:r>
              <a:rPr lang="fr-FR" dirty="0" smtClean="0"/>
              <a:t>) de </a:t>
            </a:r>
            <a:r>
              <a:rPr lang="fr-FR" dirty="0" err="1" smtClean="0"/>
              <a:t>Nk</a:t>
            </a:r>
            <a:r>
              <a:rPr lang="fr-FR" dirty="0" smtClean="0"/>
              <a:t> (N</a:t>
            </a:r>
            <a:r>
              <a:rPr lang="fr-FR" sz="2000" dirty="0" smtClean="0"/>
              <a:t>1</a:t>
            </a:r>
            <a:r>
              <a:rPr lang="fr-FR" dirty="0" smtClean="0"/>
              <a:t>, N</a:t>
            </a:r>
            <a:r>
              <a:rPr lang="fr-FR" sz="2000" dirty="0" smtClean="0"/>
              <a:t>2</a:t>
            </a:r>
            <a:r>
              <a:rPr lang="fr-FR" dirty="0" smtClean="0"/>
              <a:t>,….</a:t>
            </a:r>
            <a:r>
              <a:rPr lang="fr-FR" dirty="0" err="1" smtClean="0"/>
              <a:t>Nk</a:t>
            </a:r>
            <a:r>
              <a:rPr lang="fr-FR" dirty="0" smtClean="0"/>
              <a:t>)individus</a:t>
            </a:r>
          </a:p>
          <a:p>
            <a:r>
              <a:rPr lang="fr-FR" dirty="0" smtClean="0"/>
              <a:t>On </a:t>
            </a:r>
            <a:r>
              <a:rPr lang="fr-FR" dirty="0" smtClean="0"/>
              <a:t>peut </a:t>
            </a:r>
            <a:r>
              <a:rPr lang="fr-FR" dirty="0" smtClean="0"/>
              <a:t>mesurer</a:t>
            </a:r>
          </a:p>
          <a:p>
            <a:endParaRPr lang="fr-FR" dirty="0" smtClean="0"/>
          </a:p>
          <a:p>
            <a:endParaRPr lang="fr-FR" dirty="0" smtClean="0"/>
          </a:p>
          <a:p>
            <a:r>
              <a:rPr lang="fr-FR" dirty="0" smtClean="0"/>
              <a:t>DEMONSTRATION</a:t>
            </a:r>
          </a:p>
          <a:p>
            <a:r>
              <a:rPr lang="fr-FR" dirty="0" smtClean="0"/>
              <a:t>Notons </a:t>
            </a:r>
            <a:r>
              <a:rPr lang="fr-FR" dirty="0" err="1" smtClean="0"/>
              <a:t>Qk</a:t>
            </a:r>
            <a:r>
              <a:rPr lang="fr-FR" dirty="0" smtClean="0"/>
              <a:t>=</a:t>
            </a:r>
            <a:r>
              <a:rPr lang="fr-FR" dirty="0" err="1" smtClean="0"/>
              <a:t>Nk</a:t>
            </a:r>
            <a:r>
              <a:rPr lang="fr-FR" dirty="0" smtClean="0"/>
              <a:t>/N le poids, en matière de population du sous-groupe k (k=1,2,….,K) 0≤</a:t>
            </a:r>
            <a:r>
              <a:rPr lang="fr-FR" dirty="0" err="1" smtClean="0"/>
              <a:t>Qk</a:t>
            </a:r>
            <a:r>
              <a:rPr lang="fr-FR" dirty="0" smtClean="0"/>
              <a:t> ≤1 et ∑</a:t>
            </a:r>
            <a:r>
              <a:rPr lang="fr-FR" dirty="0" err="1" smtClean="0"/>
              <a:t>Qk</a:t>
            </a:r>
            <a:r>
              <a:rPr lang="fr-FR" dirty="0" smtClean="0"/>
              <a:t>=1</a:t>
            </a:r>
          </a:p>
          <a:p>
            <a:r>
              <a:rPr lang="fr-FR" dirty="0" smtClean="0"/>
              <a:t>On note</a:t>
            </a:r>
            <a:endParaRPr lang="fr-FR" dirty="0"/>
          </a:p>
        </p:txBody>
      </p:sp>
      <p:graphicFrame>
        <p:nvGraphicFramePr>
          <p:cNvPr id="4" name="Objet 3"/>
          <p:cNvGraphicFramePr>
            <a:graphicFrameLocks noChangeAspect="1"/>
          </p:cNvGraphicFramePr>
          <p:nvPr>
            <p:extLst>
              <p:ext uri="{D42A27DB-BD31-4B8C-83A1-F6EECF244321}">
                <p14:modId xmlns:p14="http://schemas.microsoft.com/office/powerpoint/2010/main" val="3809089386"/>
              </p:ext>
            </p:extLst>
          </p:nvPr>
        </p:nvGraphicFramePr>
        <p:xfrm>
          <a:off x="3200374" y="2619372"/>
          <a:ext cx="4724426" cy="1111256"/>
        </p:xfrm>
        <a:graphic>
          <a:graphicData uri="http://schemas.openxmlformats.org/presentationml/2006/ole">
            <mc:AlternateContent xmlns:mc="http://schemas.openxmlformats.org/markup-compatibility/2006">
              <mc:Choice xmlns:v="urn:schemas-microsoft-com:vml" Requires="v">
                <p:oleObj spid="_x0000_s33088" name="Équation" r:id="rId3" imgW="2019240" imgH="507960" progId="Equation.3">
                  <p:embed/>
                </p:oleObj>
              </mc:Choice>
              <mc:Fallback>
                <p:oleObj name="Équation" r:id="rId3" imgW="2019240" imgH="5079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374" y="2619372"/>
                        <a:ext cx="4724426" cy="11112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t 4"/>
          <p:cNvGraphicFramePr>
            <a:graphicFrameLocks noChangeAspect="1"/>
          </p:cNvGraphicFramePr>
          <p:nvPr/>
        </p:nvGraphicFramePr>
        <p:xfrm>
          <a:off x="2000232" y="5286388"/>
          <a:ext cx="2928958" cy="1214446"/>
        </p:xfrm>
        <a:graphic>
          <a:graphicData uri="http://schemas.openxmlformats.org/presentationml/2006/ole">
            <mc:AlternateContent xmlns:mc="http://schemas.openxmlformats.org/markup-compatibility/2006">
              <mc:Choice xmlns:v="urn:schemas-microsoft-com:vml" Requires="v">
                <p:oleObj spid="_x0000_s33089" name="Équation" r:id="rId5" imgW="1168200" imgH="469800" progId="Equation.3">
                  <p:embed/>
                </p:oleObj>
              </mc:Choice>
              <mc:Fallback>
                <p:oleObj name="Équation" r:id="rId5" imgW="1168200" imgH="469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00232" y="5286388"/>
                        <a:ext cx="2928958" cy="121444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571480"/>
          </a:xfrm>
        </p:spPr>
        <p:txBody>
          <a:bodyPr>
            <a:normAutofit/>
          </a:bodyPr>
          <a:lstStyle/>
          <a:p>
            <a:r>
              <a:rPr lang="fr-FR" b="1" dirty="0">
                <a:solidFill>
                  <a:schemeClr val="accent1">
                    <a:lumMod val="75000"/>
                  </a:schemeClr>
                </a:solidFill>
              </a:rPr>
              <a:t>Indicateurs de pauvreté: </a:t>
            </a:r>
            <a:r>
              <a:rPr lang="fr-FR" dirty="0" smtClean="0"/>
              <a:t>Décomposition (2/</a:t>
            </a:r>
            <a:endParaRPr lang="fr-FR" dirty="0"/>
          </a:p>
        </p:txBody>
      </p:sp>
      <p:sp>
        <p:nvSpPr>
          <p:cNvPr id="5" name="Espace réservé du contenu 4"/>
          <p:cNvSpPr>
            <a:spLocks noGrp="1"/>
          </p:cNvSpPr>
          <p:nvPr>
            <p:ph sz="quarter" idx="1"/>
          </p:nvPr>
        </p:nvSpPr>
        <p:spPr>
          <a:xfrm>
            <a:off x="0" y="571480"/>
            <a:ext cx="9001156" cy="6072230"/>
          </a:xfrm>
        </p:spPr>
        <p:txBody>
          <a:bodyPr/>
          <a:lstStyle/>
          <a:p>
            <a:r>
              <a:rPr lang="fr-FR" dirty="0" smtClean="0"/>
              <a:t>Il vient que</a:t>
            </a:r>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r>
              <a:rPr lang="fr-FR" dirty="0" smtClean="0"/>
              <a:t>On peut écrire:</a:t>
            </a:r>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p:txBody>
      </p:sp>
      <p:graphicFrame>
        <p:nvGraphicFramePr>
          <p:cNvPr id="6" name="Objet 5"/>
          <p:cNvGraphicFramePr>
            <a:graphicFrameLocks noChangeAspect="1"/>
          </p:cNvGraphicFramePr>
          <p:nvPr/>
        </p:nvGraphicFramePr>
        <p:xfrm>
          <a:off x="214282" y="1357298"/>
          <a:ext cx="8929718" cy="3286148"/>
        </p:xfrm>
        <a:graphic>
          <a:graphicData uri="http://schemas.openxmlformats.org/presentationml/2006/ole">
            <mc:AlternateContent xmlns:mc="http://schemas.openxmlformats.org/markup-compatibility/2006">
              <mc:Choice xmlns:v="urn:schemas-microsoft-com:vml" Requires="v">
                <p:oleObj spid="_x0000_s33952" name="Équation" r:id="rId3" imgW="3390840" imgH="888840" progId="Equation.3">
                  <p:embed/>
                </p:oleObj>
              </mc:Choice>
              <mc:Fallback>
                <p:oleObj name="Équation" r:id="rId3" imgW="3390840" imgH="8888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282" y="1357298"/>
                        <a:ext cx="8929718" cy="32861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circl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714356"/>
          </a:xfrm>
        </p:spPr>
        <p:txBody>
          <a:bodyPr>
            <a:normAutofit/>
          </a:bodyPr>
          <a:lstStyle/>
          <a:p>
            <a:r>
              <a:rPr lang="fr-FR" b="1" dirty="0">
                <a:solidFill>
                  <a:schemeClr val="accent1">
                    <a:lumMod val="75000"/>
                  </a:schemeClr>
                </a:solidFill>
              </a:rPr>
              <a:t>Indicateurs de pauvreté: </a:t>
            </a:r>
            <a:r>
              <a:rPr lang="fr-FR" dirty="0" smtClean="0"/>
              <a:t>Décomposition (3/</a:t>
            </a:r>
            <a:endParaRPr lang="fr-FR" dirty="0"/>
          </a:p>
        </p:txBody>
      </p:sp>
      <p:graphicFrame>
        <p:nvGraphicFramePr>
          <p:cNvPr id="34818" name="Object 2"/>
          <p:cNvGraphicFramePr>
            <a:graphicFrameLocks noGrp="1" noChangeAspect="1"/>
          </p:cNvGraphicFramePr>
          <p:nvPr>
            <p:ph sz="quarter" idx="1"/>
          </p:nvPr>
        </p:nvGraphicFramePr>
        <p:xfrm>
          <a:off x="1682750" y="642938"/>
          <a:ext cx="5491163" cy="6215062"/>
        </p:xfrm>
        <a:graphic>
          <a:graphicData uri="http://schemas.openxmlformats.org/presentationml/2006/ole">
            <mc:AlternateContent xmlns:mc="http://schemas.openxmlformats.org/markup-compatibility/2006">
              <mc:Choice xmlns:v="urn:schemas-microsoft-com:vml" Requires="v">
                <p:oleObj spid="_x0000_s34974" name="Équation" r:id="rId3" imgW="2120760" imgH="2400120" progId="Equation.3">
                  <p:embed/>
                </p:oleObj>
              </mc:Choice>
              <mc:Fallback>
                <p:oleObj name="Équation" r:id="rId3" imgW="2120760" imgH="240012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2750" y="642938"/>
                        <a:ext cx="5491163" cy="6215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642918"/>
          </a:xfrm>
        </p:spPr>
        <p:txBody>
          <a:bodyPr>
            <a:normAutofit/>
          </a:bodyPr>
          <a:lstStyle/>
          <a:p>
            <a:r>
              <a:rPr lang="fr-FR" b="1" dirty="0" smtClean="0">
                <a:solidFill>
                  <a:schemeClr val="accent1">
                    <a:lumMod val="75000"/>
                  </a:schemeClr>
                </a:solidFill>
              </a:rPr>
              <a:t>Indicateurs </a:t>
            </a:r>
            <a:r>
              <a:rPr lang="fr-FR" b="1" dirty="0">
                <a:solidFill>
                  <a:schemeClr val="accent1">
                    <a:lumMod val="75000"/>
                  </a:schemeClr>
                </a:solidFill>
              </a:rPr>
              <a:t>de pauvreté: </a:t>
            </a:r>
            <a:r>
              <a:rPr lang="fr-FR" dirty="0" smtClean="0"/>
              <a:t>Décomposition (4/</a:t>
            </a:r>
            <a:endParaRPr lang="fr-FR" dirty="0"/>
          </a:p>
        </p:txBody>
      </p:sp>
      <p:sp>
        <p:nvSpPr>
          <p:cNvPr id="3" name="Espace réservé du contenu 2"/>
          <p:cNvSpPr>
            <a:spLocks noGrp="1"/>
          </p:cNvSpPr>
          <p:nvPr>
            <p:ph sz="quarter" idx="1"/>
          </p:nvPr>
        </p:nvSpPr>
        <p:spPr>
          <a:xfrm>
            <a:off x="0" y="571480"/>
            <a:ext cx="8858280" cy="5902472"/>
          </a:xfrm>
        </p:spPr>
        <p:txBody>
          <a:bodyPr/>
          <a:lstStyle/>
          <a:p>
            <a:r>
              <a:rPr lang="fr-FR" dirty="0" smtClean="0"/>
              <a:t>Il vient finalement que:</a:t>
            </a:r>
          </a:p>
          <a:p>
            <a:endParaRPr lang="fr-FR" dirty="0" smtClean="0"/>
          </a:p>
          <a:p>
            <a:endParaRPr lang="fr-FR" dirty="0" smtClean="0"/>
          </a:p>
          <a:p>
            <a:endParaRPr lang="fr-FR" dirty="0" smtClean="0"/>
          </a:p>
          <a:p>
            <a:endParaRPr lang="fr-FR" dirty="0" smtClean="0"/>
          </a:p>
          <a:p>
            <a:endParaRPr lang="fr-FR" dirty="0" smtClean="0"/>
          </a:p>
          <a:p>
            <a:r>
              <a:rPr lang="fr-FR" dirty="0" smtClean="0"/>
              <a:t>Pour une différentielle</a:t>
            </a:r>
          </a:p>
          <a:p>
            <a:endParaRPr lang="fr-FR" dirty="0" smtClean="0"/>
          </a:p>
          <a:p>
            <a:r>
              <a:rPr lang="fr-FR" sz="2800" dirty="0" smtClean="0"/>
              <a:t>La pauvreté  change si les poids (</a:t>
            </a:r>
            <a:r>
              <a:rPr lang="fr-FR" sz="2800" dirty="0" err="1" smtClean="0"/>
              <a:t>Qk</a:t>
            </a:r>
            <a:r>
              <a:rPr lang="fr-FR" sz="2800" dirty="0" smtClean="0"/>
              <a:t>)  changent</a:t>
            </a:r>
          </a:p>
          <a:p>
            <a:r>
              <a:rPr lang="fr-FR" sz="2800" dirty="0" smtClean="0"/>
              <a:t>La pauvreté change si la proportion des pauvres changent</a:t>
            </a:r>
            <a:endParaRPr lang="fr-FR" sz="2800" dirty="0"/>
          </a:p>
        </p:txBody>
      </p:sp>
      <p:graphicFrame>
        <p:nvGraphicFramePr>
          <p:cNvPr id="4" name="Objet 3"/>
          <p:cNvGraphicFramePr>
            <a:graphicFrameLocks noChangeAspect="1"/>
          </p:cNvGraphicFramePr>
          <p:nvPr/>
        </p:nvGraphicFramePr>
        <p:xfrm>
          <a:off x="196850" y="1000125"/>
          <a:ext cx="8575675" cy="1928813"/>
        </p:xfrm>
        <a:graphic>
          <a:graphicData uri="http://schemas.openxmlformats.org/presentationml/2006/ole">
            <mc:AlternateContent xmlns:mc="http://schemas.openxmlformats.org/markup-compatibility/2006">
              <mc:Choice xmlns:v="urn:schemas-microsoft-com:vml" Requires="v">
                <p:oleObj spid="_x0000_s36158" name="Équation" r:id="rId3" imgW="2006280" imgH="431640" progId="Equation.3">
                  <p:embed/>
                </p:oleObj>
              </mc:Choice>
              <mc:Fallback>
                <p:oleObj name="Équation" r:id="rId3" imgW="200628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850" y="1000125"/>
                        <a:ext cx="8575675" cy="1928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t 4"/>
          <p:cNvGraphicFramePr>
            <a:graphicFrameLocks noChangeAspect="1"/>
          </p:cNvGraphicFramePr>
          <p:nvPr/>
        </p:nvGraphicFramePr>
        <p:xfrm>
          <a:off x="3500430" y="2857496"/>
          <a:ext cx="4573614" cy="1357322"/>
        </p:xfrm>
        <a:graphic>
          <a:graphicData uri="http://schemas.openxmlformats.org/presentationml/2006/ole">
            <mc:AlternateContent xmlns:mc="http://schemas.openxmlformats.org/markup-compatibility/2006">
              <mc:Choice xmlns:v="urn:schemas-microsoft-com:vml" Requires="v">
                <p:oleObj spid="_x0000_s36159" name="Équation" r:id="rId5" imgW="1574640" imgH="431640" progId="Equation.3">
                  <p:embed/>
                </p:oleObj>
              </mc:Choice>
              <mc:Fallback>
                <p:oleObj name="Équation" r:id="rId5" imgW="1574640" imgH="431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0430" y="2857496"/>
                        <a:ext cx="4573614" cy="1357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pPr algn="ctr"/>
            <a:r>
              <a:rPr lang="fr-FR" b="1" dirty="0" smtClean="0"/>
              <a:t>Résultats attendus</a:t>
            </a:r>
            <a:endParaRPr lang="fr-FR" b="1" dirty="0"/>
          </a:p>
        </p:txBody>
      </p:sp>
      <p:sp>
        <p:nvSpPr>
          <p:cNvPr id="3" name="Espace réservé du contenu 2"/>
          <p:cNvSpPr>
            <a:spLocks noGrp="1"/>
          </p:cNvSpPr>
          <p:nvPr>
            <p:ph sz="quarter" idx="1"/>
          </p:nvPr>
        </p:nvSpPr>
        <p:spPr>
          <a:xfrm>
            <a:off x="457200" y="1124744"/>
            <a:ext cx="7931224" cy="5349208"/>
          </a:xfrm>
        </p:spPr>
        <p:txBody>
          <a:bodyPr>
            <a:normAutofit/>
          </a:bodyPr>
          <a:lstStyle/>
          <a:p>
            <a:pPr marL="457200" indent="-457200">
              <a:buFont typeface="+mj-lt"/>
              <a:buAutoNum type="arabicPeriod"/>
            </a:pPr>
            <a:r>
              <a:rPr lang="fr-FR" sz="3200" dirty="0" smtClean="0"/>
              <a:t>Maîtriser  les qualités d’un bon indicateur de pauvreté</a:t>
            </a:r>
          </a:p>
          <a:p>
            <a:pPr marL="457200" indent="-457200">
              <a:buFont typeface="+mj-lt"/>
              <a:buAutoNum type="arabicPeriod"/>
            </a:pPr>
            <a:r>
              <a:rPr lang="fr-FR" sz="3200" dirty="0" smtClean="0"/>
              <a:t>Maîtriser les outils de calcul des indicateurs de pauvreté monétaire</a:t>
            </a:r>
          </a:p>
          <a:p>
            <a:pPr marL="457200" indent="-457200">
              <a:buFont typeface="+mj-lt"/>
              <a:buAutoNum type="arabicPeriod"/>
            </a:pPr>
            <a:r>
              <a:rPr lang="fr-FR" sz="3200" dirty="0" smtClean="0"/>
              <a:t>Savoir interpréter les indicateurs de pauvreté </a:t>
            </a:r>
          </a:p>
          <a:p>
            <a:pPr marL="457200" indent="-457200">
              <a:buFont typeface="+mj-lt"/>
              <a:buAutoNum type="arabicPeriod"/>
            </a:pPr>
            <a:r>
              <a:rPr lang="fr-FR" sz="3200" dirty="0" smtClean="0"/>
              <a:t>Maîtriser la décomposition des indicateurs de pauvreté par sous-groupes</a:t>
            </a:r>
          </a:p>
          <a:p>
            <a:pPr marL="457200" indent="-457200">
              <a:buFont typeface="+mj-lt"/>
              <a:buAutoNum type="arabicPeriod"/>
            </a:pPr>
            <a:r>
              <a:rPr lang="fr-FR" sz="3200" dirty="0" smtClean="0"/>
              <a:t>Savoir élaborer les profils de pauvreté</a:t>
            </a:r>
          </a:p>
          <a:p>
            <a:pPr marL="457200" indent="-457200">
              <a:buFont typeface="+mj-lt"/>
              <a:buAutoNum type="arabicPeriod"/>
            </a:pPr>
            <a:endParaRPr lang="fr-FR" dirty="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439718"/>
          </a:xfrm>
        </p:spPr>
        <p:txBody>
          <a:bodyPr>
            <a:normAutofit fontScale="90000"/>
          </a:bodyPr>
          <a:lstStyle/>
          <a:p>
            <a:r>
              <a:rPr lang="fr-FR" b="1" dirty="0">
                <a:solidFill>
                  <a:schemeClr val="accent1">
                    <a:lumMod val="75000"/>
                  </a:schemeClr>
                </a:solidFill>
              </a:rPr>
              <a:t>Indicateurs de pauvreté: </a:t>
            </a:r>
            <a:r>
              <a:rPr lang="fr-FR" dirty="0" smtClean="0"/>
              <a:t>Décomposition (5/</a:t>
            </a:r>
            <a:endParaRPr lang="fr-FR" dirty="0"/>
          </a:p>
        </p:txBody>
      </p:sp>
      <p:sp>
        <p:nvSpPr>
          <p:cNvPr id="3" name="Espace réservé du contenu 2"/>
          <p:cNvSpPr>
            <a:spLocks noGrp="1"/>
          </p:cNvSpPr>
          <p:nvPr>
            <p:ph sz="quarter" idx="1"/>
          </p:nvPr>
        </p:nvSpPr>
        <p:spPr>
          <a:xfrm>
            <a:off x="457200" y="714356"/>
            <a:ext cx="8329642" cy="5759596"/>
          </a:xfrm>
        </p:spPr>
        <p:txBody>
          <a:bodyPr/>
          <a:lstStyle/>
          <a:p>
            <a:pPr>
              <a:buNone/>
            </a:pPr>
            <a:r>
              <a:rPr lang="fr-FR" b="1" i="1" dirty="0" smtClean="0">
                <a:solidFill>
                  <a:srgbClr val="0070C0"/>
                </a:solidFill>
              </a:rPr>
              <a:t>Contribution absolue et relative d’un groupe à la pauvreté</a:t>
            </a:r>
          </a:p>
          <a:p>
            <a:pPr>
              <a:buNone/>
            </a:pPr>
            <a:r>
              <a:rPr lang="fr-FR" dirty="0" smtClean="0"/>
              <a:t>On</a:t>
            </a:r>
            <a:r>
              <a:rPr lang="fr-FR" b="1" i="1" dirty="0" smtClean="0"/>
              <a:t>  </a:t>
            </a:r>
            <a:r>
              <a:rPr lang="fr-FR" dirty="0" smtClean="0"/>
              <a:t>définit par </a:t>
            </a:r>
            <a:r>
              <a:rPr lang="fr-FR" dirty="0" err="1" smtClean="0"/>
              <a:t>Ck</a:t>
            </a:r>
            <a:r>
              <a:rPr lang="fr-FR" dirty="0" smtClean="0"/>
              <a:t> la </a:t>
            </a:r>
            <a:r>
              <a:rPr lang="fr-FR" dirty="0" smtClean="0">
                <a:solidFill>
                  <a:srgbClr val="FF0000"/>
                </a:solidFill>
              </a:rPr>
              <a:t>contribution absolue  </a:t>
            </a:r>
            <a:r>
              <a:rPr lang="fr-FR" dirty="0" smtClean="0"/>
              <a:t>du groupe k à la pauvreté telle que </a:t>
            </a:r>
          </a:p>
          <a:p>
            <a:pPr>
              <a:buNone/>
            </a:pPr>
            <a:endParaRPr lang="fr-FR" dirty="0" smtClean="0"/>
          </a:p>
          <a:p>
            <a:pPr>
              <a:buNone/>
            </a:pPr>
            <a:endParaRPr lang="fr-FR" dirty="0" smtClean="0"/>
          </a:p>
          <a:p>
            <a:pPr>
              <a:buNone/>
            </a:pPr>
            <a:endParaRPr lang="fr-FR" dirty="0" smtClean="0"/>
          </a:p>
          <a:p>
            <a:pPr>
              <a:buNone/>
            </a:pPr>
            <a:endParaRPr lang="fr-FR" dirty="0" smtClean="0"/>
          </a:p>
          <a:p>
            <a:pPr>
              <a:buNone/>
            </a:pPr>
            <a:r>
              <a:rPr lang="fr-FR" dirty="0" smtClean="0"/>
              <a:t>De même on définit la </a:t>
            </a:r>
            <a:r>
              <a:rPr lang="fr-FR" dirty="0" smtClean="0">
                <a:solidFill>
                  <a:srgbClr val="FF0000"/>
                </a:solidFill>
              </a:rPr>
              <a:t>contribution relative </a:t>
            </a:r>
            <a:r>
              <a:rPr lang="fr-FR" dirty="0" smtClean="0"/>
              <a:t>du groupe k à la pauvreté par </a:t>
            </a:r>
            <a:r>
              <a:rPr lang="fr-FR" dirty="0" err="1" smtClean="0"/>
              <a:t>Sk</a:t>
            </a:r>
            <a:r>
              <a:rPr lang="fr-FR" dirty="0" smtClean="0"/>
              <a:t> telle que:</a:t>
            </a:r>
            <a:endParaRPr lang="fr-FR" dirty="0"/>
          </a:p>
        </p:txBody>
      </p:sp>
      <p:graphicFrame>
        <p:nvGraphicFramePr>
          <p:cNvPr id="4" name="Objet 3"/>
          <p:cNvGraphicFramePr>
            <a:graphicFrameLocks noChangeAspect="1"/>
          </p:cNvGraphicFramePr>
          <p:nvPr/>
        </p:nvGraphicFramePr>
        <p:xfrm>
          <a:off x="1250950" y="2000250"/>
          <a:ext cx="5713413" cy="1571625"/>
        </p:xfrm>
        <a:graphic>
          <a:graphicData uri="http://schemas.openxmlformats.org/presentationml/2006/ole">
            <mc:AlternateContent xmlns:mc="http://schemas.openxmlformats.org/markup-compatibility/2006">
              <mc:Choice xmlns:v="urn:schemas-microsoft-com:vml" Requires="v">
                <p:oleObj spid="_x0000_s37182" name="Équation" r:id="rId3" imgW="1981080" imgH="431640" progId="Equation.3">
                  <p:embed/>
                </p:oleObj>
              </mc:Choice>
              <mc:Fallback>
                <p:oleObj name="Équation" r:id="rId3" imgW="198108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0950" y="2000250"/>
                        <a:ext cx="5713413" cy="157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t 4"/>
          <p:cNvGraphicFramePr>
            <a:graphicFrameLocks noChangeAspect="1"/>
          </p:cNvGraphicFramePr>
          <p:nvPr/>
        </p:nvGraphicFramePr>
        <p:xfrm>
          <a:off x="623888" y="5041900"/>
          <a:ext cx="6610350" cy="1203325"/>
        </p:xfrm>
        <a:graphic>
          <a:graphicData uri="http://schemas.openxmlformats.org/presentationml/2006/ole">
            <mc:AlternateContent xmlns:mc="http://schemas.openxmlformats.org/markup-compatibility/2006">
              <mc:Choice xmlns:v="urn:schemas-microsoft-com:vml" Requires="v">
                <p:oleObj spid="_x0000_s37183" name="Équation" r:id="rId5" imgW="1587240" imgH="253800" progId="Equation.3">
                  <p:embed/>
                </p:oleObj>
              </mc:Choice>
              <mc:Fallback>
                <p:oleObj name="Équation" r:id="rId5" imgW="1587240" imgH="253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888" y="5041900"/>
                        <a:ext cx="6610350" cy="1203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642918"/>
          </a:xfrm>
        </p:spPr>
        <p:txBody>
          <a:bodyPr>
            <a:normAutofit/>
          </a:bodyPr>
          <a:lstStyle/>
          <a:p>
            <a:r>
              <a:rPr lang="fr-FR" b="1" dirty="0">
                <a:solidFill>
                  <a:schemeClr val="accent1">
                    <a:lumMod val="75000"/>
                  </a:schemeClr>
                </a:solidFill>
              </a:rPr>
              <a:t>Indicateurs de pauvreté: </a:t>
            </a:r>
            <a:r>
              <a:rPr lang="fr-FR" dirty="0" smtClean="0"/>
              <a:t>Décomposition (6/</a:t>
            </a:r>
            <a:endParaRPr lang="fr-FR" dirty="0"/>
          </a:p>
        </p:txBody>
      </p:sp>
      <p:sp>
        <p:nvSpPr>
          <p:cNvPr id="3" name="Espace réservé du contenu 2"/>
          <p:cNvSpPr>
            <a:spLocks noGrp="1"/>
          </p:cNvSpPr>
          <p:nvPr>
            <p:ph sz="quarter" idx="1"/>
          </p:nvPr>
        </p:nvSpPr>
        <p:spPr>
          <a:xfrm>
            <a:off x="0" y="714356"/>
            <a:ext cx="8858280" cy="6143644"/>
          </a:xfrm>
        </p:spPr>
        <p:txBody>
          <a:bodyPr>
            <a:normAutofit/>
          </a:bodyPr>
          <a:lstStyle/>
          <a:p>
            <a:r>
              <a:rPr lang="fr-FR" dirty="0" smtClean="0"/>
              <a:t>De sorte que</a:t>
            </a:r>
          </a:p>
          <a:p>
            <a:endParaRPr lang="fr-FR" dirty="0" smtClean="0"/>
          </a:p>
          <a:p>
            <a:pPr>
              <a:buNone/>
            </a:pPr>
            <a:endParaRPr lang="fr-FR" dirty="0" smtClean="0"/>
          </a:p>
          <a:p>
            <a:r>
              <a:rPr lang="fr-FR" dirty="0" smtClean="0"/>
              <a:t>On peut aussi définir un </a:t>
            </a:r>
            <a:r>
              <a:rPr lang="fr-FR" dirty="0" smtClean="0">
                <a:solidFill>
                  <a:schemeClr val="accent1">
                    <a:lumMod val="75000"/>
                  </a:schemeClr>
                </a:solidFill>
              </a:rPr>
              <a:t>indice normalisé</a:t>
            </a:r>
            <a:r>
              <a:rPr lang="fr-FR" dirty="0" smtClean="0"/>
              <a:t> de la pauvreté par groupe ou strate</a:t>
            </a:r>
          </a:p>
          <a:p>
            <a:endParaRPr lang="fr-FR" dirty="0" smtClean="0"/>
          </a:p>
          <a:p>
            <a:pPr>
              <a:buNone/>
            </a:pPr>
            <a:endParaRPr lang="fr-FR" dirty="0" smtClean="0"/>
          </a:p>
          <a:p>
            <a:r>
              <a:rPr lang="fr-FR" dirty="0" smtClean="0"/>
              <a:t> De sorte que </a:t>
            </a:r>
            <a:r>
              <a:rPr lang="fr-FR" dirty="0" err="1" smtClean="0"/>
              <a:t>Sk</a:t>
            </a:r>
            <a:r>
              <a:rPr lang="fr-FR" dirty="0" smtClean="0"/>
              <a:t>=</a:t>
            </a:r>
            <a:r>
              <a:rPr lang="fr-FR" dirty="0" err="1" smtClean="0"/>
              <a:t>Qk</a:t>
            </a:r>
            <a:r>
              <a:rPr lang="fr-FR" dirty="0" smtClean="0"/>
              <a:t>*</a:t>
            </a:r>
            <a:r>
              <a:rPr lang="fr-FR" dirty="0" err="1" smtClean="0"/>
              <a:t>Rk</a:t>
            </a:r>
            <a:endParaRPr lang="fr-FR" dirty="0" smtClean="0"/>
          </a:p>
          <a:p>
            <a:r>
              <a:rPr lang="fr-FR" dirty="0" smtClean="0"/>
              <a:t>On obtient ainsi une gamme d’indicateurs (P, </a:t>
            </a:r>
            <a:r>
              <a:rPr lang="fr-FR" dirty="0" err="1" smtClean="0"/>
              <a:t>Pk,Nk</a:t>
            </a:r>
            <a:r>
              <a:rPr lang="fr-FR" dirty="0" smtClean="0"/>
              <a:t>, N, </a:t>
            </a:r>
            <a:r>
              <a:rPr lang="fr-FR" dirty="0" err="1" smtClean="0"/>
              <a:t>Ck</a:t>
            </a:r>
            <a:r>
              <a:rPr lang="fr-FR" dirty="0" smtClean="0"/>
              <a:t>, </a:t>
            </a:r>
            <a:r>
              <a:rPr lang="fr-FR" dirty="0" err="1" smtClean="0"/>
              <a:t>Sk</a:t>
            </a:r>
            <a:r>
              <a:rPr lang="fr-FR" dirty="0" smtClean="0"/>
              <a:t>, </a:t>
            </a:r>
            <a:r>
              <a:rPr lang="fr-FR" dirty="0" err="1" smtClean="0"/>
              <a:t>Rk</a:t>
            </a:r>
            <a:r>
              <a:rPr lang="fr-FR" dirty="0" smtClean="0"/>
              <a:t>, </a:t>
            </a:r>
            <a:r>
              <a:rPr lang="fr-FR" dirty="0" err="1" smtClean="0"/>
              <a:t>Qk</a:t>
            </a:r>
            <a:r>
              <a:rPr lang="fr-FR" dirty="0" smtClean="0"/>
              <a:t>);Il est toujours bien pour un rapport sur la pauvreté de publier ces indicateurs sur un même tableau</a:t>
            </a:r>
            <a:endParaRPr lang="fr-FR" dirty="0"/>
          </a:p>
        </p:txBody>
      </p:sp>
      <p:graphicFrame>
        <p:nvGraphicFramePr>
          <p:cNvPr id="4" name="Objet 3"/>
          <p:cNvGraphicFramePr>
            <a:graphicFrameLocks noChangeAspect="1"/>
          </p:cNvGraphicFramePr>
          <p:nvPr/>
        </p:nvGraphicFramePr>
        <p:xfrm>
          <a:off x="2752725" y="785813"/>
          <a:ext cx="4708525" cy="1285875"/>
        </p:xfrm>
        <a:graphic>
          <a:graphicData uri="http://schemas.openxmlformats.org/presentationml/2006/ole">
            <mc:AlternateContent xmlns:mc="http://schemas.openxmlformats.org/markup-compatibility/2006">
              <mc:Choice xmlns:v="urn:schemas-microsoft-com:vml" Requires="v">
                <p:oleObj spid="_x0000_s38364" name="Équation" r:id="rId3" imgW="1536480" imgH="444240" progId="Equation.3">
                  <p:embed/>
                </p:oleObj>
              </mc:Choice>
              <mc:Fallback>
                <p:oleObj name="Équation" r:id="rId3" imgW="153648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52725" y="785813"/>
                        <a:ext cx="4708525" cy="1285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t 4"/>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38365" name="Équation" r:id="rId5" imgW="914400" imgH="215640" progId="Equation.3">
                  <p:embed/>
                </p:oleObj>
              </mc:Choice>
              <mc:Fallback>
                <p:oleObj name="Équation" r:id="rId5" imgW="91440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t 5"/>
          <p:cNvGraphicFramePr>
            <a:graphicFrameLocks noChangeAspect="1"/>
          </p:cNvGraphicFramePr>
          <p:nvPr/>
        </p:nvGraphicFramePr>
        <p:xfrm>
          <a:off x="1857356" y="2500306"/>
          <a:ext cx="6786610" cy="1214446"/>
        </p:xfrm>
        <a:graphic>
          <a:graphicData uri="http://schemas.openxmlformats.org/presentationml/2006/ole">
            <mc:AlternateContent xmlns:mc="http://schemas.openxmlformats.org/markup-compatibility/2006">
              <mc:Choice xmlns:v="urn:schemas-microsoft-com:vml" Requires="v">
                <p:oleObj spid="_x0000_s38366" name="Équation" r:id="rId7" imgW="4127400" imgH="711000" progId="Equation.3">
                  <p:embed/>
                </p:oleObj>
              </mc:Choice>
              <mc:Fallback>
                <p:oleObj name="Équation" r:id="rId7" imgW="4127400" imgH="7110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57356" y="2500306"/>
                        <a:ext cx="6786610" cy="121444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439718"/>
          </a:xfrm>
        </p:spPr>
        <p:txBody>
          <a:bodyPr>
            <a:normAutofit fontScale="90000"/>
          </a:bodyPr>
          <a:lstStyle/>
          <a:p>
            <a:r>
              <a:rPr lang="fr-FR" b="1" dirty="0">
                <a:solidFill>
                  <a:schemeClr val="accent1">
                    <a:lumMod val="75000"/>
                  </a:schemeClr>
                </a:solidFill>
              </a:rPr>
              <a:t>Indicateurs de pauvreté: </a:t>
            </a:r>
            <a:r>
              <a:rPr lang="fr-FR" dirty="0"/>
              <a:t>Décomposition </a:t>
            </a:r>
            <a:r>
              <a:rPr lang="fr-FR" dirty="0" smtClean="0"/>
              <a:t>(7/</a:t>
            </a:r>
            <a:endParaRPr lang="fr-FR" dirty="0"/>
          </a:p>
        </p:txBody>
      </p:sp>
      <p:graphicFrame>
        <p:nvGraphicFramePr>
          <p:cNvPr id="4" name="Espace réservé du contenu 3"/>
          <p:cNvGraphicFramePr>
            <a:graphicFrameLocks noGrp="1"/>
          </p:cNvGraphicFramePr>
          <p:nvPr>
            <p:ph sz="quarter" idx="1"/>
          </p:nvPr>
        </p:nvGraphicFramePr>
        <p:xfrm>
          <a:off x="428596" y="928670"/>
          <a:ext cx="8143933" cy="4572000"/>
        </p:xfrm>
        <a:graphic>
          <a:graphicData uri="http://schemas.openxmlformats.org/drawingml/2006/table">
            <a:tbl>
              <a:tblPr firstRow="1" bandRow="1">
                <a:tableStyleId>{35758FB7-9AC5-4552-8A53-C91805E547FA}</a:tableStyleId>
              </a:tblPr>
              <a:tblGrid>
                <a:gridCol w="1571636"/>
                <a:gridCol w="755202"/>
                <a:gridCol w="867393"/>
                <a:gridCol w="1168621"/>
                <a:gridCol w="1495064"/>
                <a:gridCol w="1122598"/>
                <a:gridCol w="1163419"/>
              </a:tblGrid>
              <a:tr h="370840">
                <a:tc>
                  <a:txBody>
                    <a:bodyPr/>
                    <a:lstStyle/>
                    <a:p>
                      <a:r>
                        <a:rPr lang="fr-FR" sz="2400" dirty="0" smtClean="0"/>
                        <a:t>REGION</a:t>
                      </a:r>
                      <a:endParaRPr lang="fr-FR" sz="2400" dirty="0"/>
                    </a:p>
                  </a:txBody>
                  <a:tcPr/>
                </a:tc>
                <a:tc>
                  <a:txBody>
                    <a:bodyPr/>
                    <a:lstStyle/>
                    <a:p>
                      <a:pPr algn="ctr"/>
                      <a:r>
                        <a:rPr lang="fr-FR" sz="2400" dirty="0" err="1" smtClean="0"/>
                        <a:t>N</a:t>
                      </a:r>
                      <a:r>
                        <a:rPr lang="fr-FR" sz="2400" baseline="-25000" dirty="0" err="1" smtClean="0"/>
                        <a:t>k</a:t>
                      </a:r>
                      <a:endParaRPr lang="fr-FR" sz="2400" baseline="-25000" dirty="0"/>
                    </a:p>
                  </a:txBody>
                  <a:tcPr/>
                </a:tc>
                <a:tc>
                  <a:txBody>
                    <a:bodyPr/>
                    <a:lstStyle/>
                    <a:p>
                      <a:pPr algn="ctr"/>
                      <a:r>
                        <a:rPr lang="fr-FR" sz="2400" dirty="0" err="1" smtClean="0"/>
                        <a:t>Q</a:t>
                      </a:r>
                      <a:r>
                        <a:rPr lang="fr-FR" sz="2400" baseline="-25000" dirty="0" err="1" smtClean="0"/>
                        <a:t>k</a:t>
                      </a:r>
                      <a:endParaRPr lang="fr-FR" sz="2400" baseline="-25000" dirty="0"/>
                    </a:p>
                  </a:txBody>
                  <a:tcPr/>
                </a:tc>
                <a:tc>
                  <a:txBody>
                    <a:bodyPr/>
                    <a:lstStyle/>
                    <a:p>
                      <a:pPr algn="ctr"/>
                      <a:r>
                        <a:rPr kumimoji="0" lang="fr-FR" sz="2400" kern="1200" dirty="0" smtClean="0"/>
                        <a:t>P</a:t>
                      </a:r>
                      <a:r>
                        <a:rPr kumimoji="0" lang="el-GR" sz="2400" kern="1200" baseline="-25000" dirty="0" smtClean="0"/>
                        <a:t>α</a:t>
                      </a:r>
                      <a:r>
                        <a:rPr kumimoji="0" lang="fr-FR" sz="2400" kern="1200" baseline="30000" dirty="0" smtClean="0"/>
                        <a:t>k</a:t>
                      </a:r>
                      <a:endParaRPr kumimoji="0" lang="fr-FR" sz="2400" b="1" kern="1200" dirty="0" smtClean="0">
                        <a:solidFill>
                          <a:schemeClr val="lt1"/>
                        </a:solidFill>
                        <a:latin typeface="+mn-lt"/>
                        <a:ea typeface="+mn-ea"/>
                        <a:cs typeface="+mn-cs"/>
                      </a:endParaRPr>
                    </a:p>
                  </a:txBody>
                  <a:tcPr/>
                </a:tc>
                <a:tc>
                  <a:txBody>
                    <a:bodyPr/>
                    <a:lstStyle/>
                    <a:p>
                      <a:pPr algn="ctr"/>
                      <a:r>
                        <a:rPr lang="fr-FR" sz="2400" dirty="0" err="1" smtClean="0"/>
                        <a:t>C</a:t>
                      </a:r>
                      <a:r>
                        <a:rPr lang="fr-FR" sz="2400" baseline="-25000" dirty="0" err="1" smtClean="0"/>
                        <a:t>k</a:t>
                      </a:r>
                      <a:r>
                        <a:rPr lang="fr-FR" sz="2400" baseline="0" dirty="0" smtClean="0"/>
                        <a:t>=P</a:t>
                      </a:r>
                      <a:r>
                        <a:rPr lang="fr-FR" sz="2400" baseline="-25000" dirty="0" smtClean="0"/>
                        <a:t>k</a:t>
                      </a:r>
                      <a:r>
                        <a:rPr lang="fr-FR" sz="2400" baseline="0" dirty="0" smtClean="0"/>
                        <a:t> *</a:t>
                      </a:r>
                      <a:r>
                        <a:rPr lang="fr-FR" sz="2400" baseline="0" dirty="0" err="1" smtClean="0"/>
                        <a:t>Q</a:t>
                      </a:r>
                      <a:r>
                        <a:rPr lang="fr-FR" sz="2400" baseline="-25000" dirty="0" err="1" smtClean="0"/>
                        <a:t>k</a:t>
                      </a:r>
                      <a:endParaRPr lang="fr-FR" sz="2400" dirty="0"/>
                    </a:p>
                  </a:txBody>
                  <a:tcPr/>
                </a:tc>
                <a:tc>
                  <a:txBody>
                    <a:bodyPr/>
                    <a:lstStyle/>
                    <a:p>
                      <a:pPr algn="ctr"/>
                      <a:r>
                        <a:rPr lang="fr-FR" sz="2400" dirty="0" err="1" smtClean="0"/>
                        <a:t>S</a:t>
                      </a:r>
                      <a:r>
                        <a:rPr lang="fr-FR" sz="2400" baseline="-25000" dirty="0" err="1" smtClean="0"/>
                        <a:t>k</a:t>
                      </a:r>
                      <a:endParaRPr lang="fr-FR" sz="2400" dirty="0"/>
                    </a:p>
                  </a:txBody>
                  <a:tcPr/>
                </a:tc>
                <a:tc>
                  <a:txBody>
                    <a:bodyPr/>
                    <a:lstStyle/>
                    <a:p>
                      <a:pPr algn="ctr"/>
                      <a:r>
                        <a:rPr lang="fr-FR" sz="2400" dirty="0" err="1" smtClean="0"/>
                        <a:t>R</a:t>
                      </a:r>
                      <a:r>
                        <a:rPr lang="fr-FR" sz="2400" baseline="-25000" dirty="0" err="1" smtClean="0"/>
                        <a:t>k</a:t>
                      </a:r>
                      <a:endParaRPr lang="fr-FR" sz="2400" dirty="0"/>
                    </a:p>
                  </a:txBody>
                  <a:tcPr/>
                </a:tc>
              </a:tr>
              <a:tr h="370840">
                <a:tc>
                  <a:txBody>
                    <a:bodyPr/>
                    <a:lstStyle/>
                    <a:p>
                      <a:r>
                        <a:rPr lang="fr-FR" sz="2400" dirty="0" smtClean="0"/>
                        <a:t>Région 1</a:t>
                      </a:r>
                      <a:endParaRPr lang="fr-FR" sz="2400" dirty="0"/>
                    </a:p>
                  </a:txBody>
                  <a:tcPr/>
                </a:tc>
                <a:tc>
                  <a:txBody>
                    <a:bodyPr/>
                    <a:lstStyle/>
                    <a:p>
                      <a:pPr algn="ctr"/>
                      <a:r>
                        <a:rPr lang="fr-FR" sz="2400" dirty="0" smtClean="0"/>
                        <a:t>N</a:t>
                      </a:r>
                      <a:r>
                        <a:rPr kumimoji="0" lang="fr-FR" sz="2400" kern="1200" baseline="-25000" dirty="0" smtClean="0"/>
                        <a:t>1</a:t>
                      </a:r>
                      <a:endParaRPr kumimoji="0" lang="fr-FR" sz="2400" b="1" kern="1200" baseline="-25000" dirty="0" smtClean="0">
                        <a:solidFill>
                          <a:schemeClr val="tx1"/>
                        </a:solidFill>
                        <a:latin typeface="+mn-lt"/>
                        <a:ea typeface="+mn-ea"/>
                        <a:cs typeface="+mn-cs"/>
                      </a:endParaRPr>
                    </a:p>
                  </a:txBody>
                  <a:tcPr/>
                </a:tc>
                <a:tc>
                  <a:txBody>
                    <a:bodyPr/>
                    <a:lstStyle/>
                    <a:p>
                      <a:pPr algn="ctr"/>
                      <a:r>
                        <a:rPr lang="fr-FR" sz="2400" dirty="0" smtClean="0"/>
                        <a:t>Q</a:t>
                      </a:r>
                      <a:r>
                        <a:rPr kumimoji="0" lang="fr-FR" sz="2400" kern="1200" baseline="-25000" dirty="0" smtClean="0"/>
                        <a:t>1</a:t>
                      </a:r>
                      <a:endParaRPr kumimoji="0" lang="fr-FR" sz="2400" b="1" kern="1200" baseline="-25000" dirty="0" smtClean="0">
                        <a:solidFill>
                          <a:schemeClr val="tx1"/>
                        </a:solidFill>
                        <a:latin typeface="+mn-lt"/>
                        <a:ea typeface="+mn-ea"/>
                        <a:cs typeface="+mn-cs"/>
                      </a:endParaRPr>
                    </a:p>
                  </a:txBody>
                  <a:tcPr/>
                </a:tc>
                <a:tc>
                  <a:txBody>
                    <a:bodyPr/>
                    <a:lstStyle/>
                    <a:p>
                      <a:pPr algn="ctr"/>
                      <a:r>
                        <a:rPr lang="fr-FR" sz="2400" dirty="0" smtClean="0"/>
                        <a:t>P</a:t>
                      </a:r>
                      <a:r>
                        <a:rPr kumimoji="0" lang="fr-FR" sz="2400" kern="1200" baseline="30000" dirty="0" smtClean="0"/>
                        <a:t>1</a:t>
                      </a:r>
                      <a:r>
                        <a:rPr kumimoji="0" lang="el-GR" sz="2400" kern="1200" baseline="-25000" dirty="0" smtClean="0"/>
                        <a:t>α</a:t>
                      </a:r>
                      <a:endParaRPr kumimoji="0" lang="fr-FR" sz="2400" b="1" kern="1200" baseline="-25000" dirty="0" smtClean="0">
                        <a:solidFill>
                          <a:schemeClr val="tx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dirty="0" smtClean="0"/>
                        <a:t>P</a:t>
                      </a:r>
                      <a:r>
                        <a:rPr kumimoji="0" lang="fr-FR" sz="2400" kern="1200" baseline="30000" dirty="0" smtClean="0"/>
                        <a:t>1</a:t>
                      </a:r>
                      <a:r>
                        <a:rPr kumimoji="0" lang="el-GR" sz="2400" kern="1200" baseline="-25000" dirty="0" smtClean="0"/>
                        <a:t>α</a:t>
                      </a:r>
                      <a:r>
                        <a:rPr kumimoji="0" lang="fr-FR" sz="2400" kern="1200" baseline="-25000" dirty="0" smtClean="0"/>
                        <a:t>  </a:t>
                      </a:r>
                      <a:r>
                        <a:rPr kumimoji="0" lang="fr-FR" sz="2400" kern="1200" baseline="0" dirty="0" smtClean="0"/>
                        <a:t>*</a:t>
                      </a:r>
                      <a:r>
                        <a:rPr lang="fr-FR" sz="2400" dirty="0" smtClean="0"/>
                        <a:t>Q</a:t>
                      </a:r>
                      <a:r>
                        <a:rPr kumimoji="0" lang="fr-FR" sz="2400" kern="1200" baseline="-25000" dirty="0" smtClean="0"/>
                        <a:t>1</a:t>
                      </a:r>
                      <a:endParaRPr kumimoji="0" lang="fr-FR" sz="2400" b="1" kern="1200" baseline="-25000" dirty="0" smtClean="0">
                        <a:solidFill>
                          <a:schemeClr val="tx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dirty="0" smtClean="0"/>
                        <a:t>S</a:t>
                      </a:r>
                      <a:r>
                        <a:rPr lang="fr-FR" sz="2400" baseline="-25000" dirty="0" smtClean="0"/>
                        <a:t>1</a:t>
                      </a:r>
                      <a:endParaRPr lang="fr-FR" sz="2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dirty="0" smtClean="0"/>
                        <a:t>R</a:t>
                      </a:r>
                      <a:r>
                        <a:rPr lang="fr-FR" sz="2400" baseline="-25000" dirty="0" smtClean="0"/>
                        <a:t>1</a:t>
                      </a:r>
                      <a:endParaRPr lang="fr-FR" sz="2400" dirty="0" smtClean="0"/>
                    </a:p>
                  </a:txBody>
                  <a:tcPr/>
                </a:tc>
              </a:tr>
              <a:tr h="370840">
                <a:tc>
                  <a:txBody>
                    <a:bodyPr/>
                    <a:lstStyle/>
                    <a:p>
                      <a:r>
                        <a:rPr lang="fr-FR" sz="2400" dirty="0" smtClean="0"/>
                        <a:t>Région 2</a:t>
                      </a:r>
                      <a:endParaRPr lang="fr-FR" sz="2400" dirty="0"/>
                    </a:p>
                  </a:txBody>
                  <a:tcPr/>
                </a:tc>
                <a:tc>
                  <a:txBody>
                    <a:bodyPr/>
                    <a:lstStyle/>
                    <a:p>
                      <a:pPr algn="ctr"/>
                      <a:r>
                        <a:rPr lang="fr-FR" sz="2400" dirty="0" smtClean="0"/>
                        <a:t>N</a:t>
                      </a:r>
                      <a:r>
                        <a:rPr kumimoji="0" lang="fr-FR" sz="2400" kern="1200" baseline="-25000" dirty="0" smtClean="0"/>
                        <a:t>2</a:t>
                      </a:r>
                      <a:endParaRPr kumimoji="0" lang="fr-FR" sz="2400" b="1" kern="1200" baseline="-25000" dirty="0" smtClean="0">
                        <a:solidFill>
                          <a:schemeClr val="tx1"/>
                        </a:solidFill>
                        <a:latin typeface="+mn-lt"/>
                        <a:ea typeface="+mn-ea"/>
                        <a:cs typeface="+mn-cs"/>
                      </a:endParaRPr>
                    </a:p>
                  </a:txBody>
                  <a:tcPr/>
                </a:tc>
                <a:tc>
                  <a:txBody>
                    <a:bodyPr/>
                    <a:lstStyle/>
                    <a:p>
                      <a:pPr algn="ctr"/>
                      <a:r>
                        <a:rPr lang="fr-FR" sz="2400" dirty="0" smtClean="0"/>
                        <a:t>Q</a:t>
                      </a:r>
                      <a:r>
                        <a:rPr kumimoji="0" lang="fr-FR" sz="2400" kern="1200" baseline="-25000" dirty="0" smtClean="0"/>
                        <a:t>2</a:t>
                      </a:r>
                      <a:endParaRPr kumimoji="0" lang="fr-FR" sz="2400" b="1" kern="1200" baseline="-25000" dirty="0" smtClean="0">
                        <a:solidFill>
                          <a:schemeClr val="tx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dirty="0" smtClean="0"/>
                        <a:t>P</a:t>
                      </a:r>
                      <a:r>
                        <a:rPr kumimoji="0" lang="fr-FR" sz="2400" kern="1200" baseline="30000" dirty="0" smtClean="0"/>
                        <a:t>2</a:t>
                      </a:r>
                      <a:r>
                        <a:rPr kumimoji="0" lang="el-GR" sz="2400" kern="1200" baseline="-25000" dirty="0" smtClean="0"/>
                        <a:t>α</a:t>
                      </a:r>
                      <a:endParaRPr kumimoji="0" lang="fr-FR" sz="2400" b="1" kern="1200" baseline="-25000" dirty="0" smtClean="0">
                        <a:solidFill>
                          <a:schemeClr val="tx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dirty="0" smtClean="0"/>
                        <a:t>P</a:t>
                      </a:r>
                      <a:r>
                        <a:rPr kumimoji="0" lang="fr-FR" sz="2400" kern="1200" baseline="30000" dirty="0" smtClean="0"/>
                        <a:t>2</a:t>
                      </a:r>
                      <a:r>
                        <a:rPr kumimoji="0" lang="el-GR" sz="2400" kern="1200" baseline="-25000" dirty="0" smtClean="0"/>
                        <a:t>α</a:t>
                      </a:r>
                      <a:r>
                        <a:rPr kumimoji="0" lang="fr-FR" sz="2400" kern="1200" baseline="0" dirty="0" smtClean="0"/>
                        <a:t>*</a:t>
                      </a:r>
                      <a:r>
                        <a:rPr lang="fr-FR" sz="2400" dirty="0" smtClean="0"/>
                        <a:t>Q</a:t>
                      </a:r>
                      <a:r>
                        <a:rPr kumimoji="0" lang="fr-FR" sz="2400" kern="1200" baseline="-25000" dirty="0" smtClean="0"/>
                        <a:t>2</a:t>
                      </a:r>
                      <a:endParaRPr kumimoji="0" lang="fr-FR" sz="2400" b="1" kern="1200" baseline="-25000" dirty="0" smtClean="0">
                        <a:solidFill>
                          <a:schemeClr val="tx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dirty="0" smtClean="0"/>
                        <a:t>S</a:t>
                      </a:r>
                      <a:r>
                        <a:rPr lang="fr-FR" sz="2400" baseline="-25000" dirty="0" smtClean="0"/>
                        <a:t>2</a:t>
                      </a:r>
                      <a:endParaRPr lang="fr-FR" sz="2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dirty="0" smtClean="0"/>
                        <a:t>R</a:t>
                      </a:r>
                      <a:r>
                        <a:rPr lang="fr-FR" sz="2400" baseline="-25000" dirty="0" smtClean="0"/>
                        <a:t>2</a:t>
                      </a:r>
                      <a:endParaRPr lang="fr-FR" sz="2400" dirty="0" smtClean="0"/>
                    </a:p>
                  </a:txBody>
                  <a:tcPr/>
                </a:tc>
              </a:tr>
              <a:tr h="370840">
                <a:tc>
                  <a:txBody>
                    <a:bodyPr/>
                    <a:lstStyle/>
                    <a:p>
                      <a:r>
                        <a:rPr lang="fr-FR" sz="2400" dirty="0" smtClean="0"/>
                        <a:t>Région 3</a:t>
                      </a:r>
                      <a:endParaRPr lang="fr-FR" sz="2400" dirty="0"/>
                    </a:p>
                  </a:txBody>
                  <a:tcPr/>
                </a:tc>
                <a:tc>
                  <a:txBody>
                    <a:bodyPr/>
                    <a:lstStyle/>
                    <a:p>
                      <a:pPr algn="ctr"/>
                      <a:r>
                        <a:rPr lang="fr-FR" sz="2400" dirty="0" smtClean="0"/>
                        <a:t>N</a:t>
                      </a:r>
                      <a:r>
                        <a:rPr kumimoji="0" lang="fr-FR" sz="2400" kern="1200" baseline="-25000" dirty="0" smtClean="0"/>
                        <a:t>3</a:t>
                      </a:r>
                      <a:endParaRPr kumimoji="0" lang="fr-FR" sz="2400" b="1" kern="1200" baseline="-25000" dirty="0" smtClean="0">
                        <a:solidFill>
                          <a:schemeClr val="tx1"/>
                        </a:solidFill>
                        <a:latin typeface="+mn-lt"/>
                        <a:ea typeface="+mn-ea"/>
                        <a:cs typeface="+mn-cs"/>
                      </a:endParaRPr>
                    </a:p>
                  </a:txBody>
                  <a:tcPr/>
                </a:tc>
                <a:tc>
                  <a:txBody>
                    <a:bodyPr/>
                    <a:lstStyle/>
                    <a:p>
                      <a:pPr algn="ctr"/>
                      <a:r>
                        <a:rPr lang="fr-FR" sz="2400" dirty="0" smtClean="0"/>
                        <a:t>Q</a:t>
                      </a:r>
                      <a:r>
                        <a:rPr kumimoji="0" lang="fr-FR" sz="2400" kern="1200" baseline="-25000" dirty="0" smtClean="0"/>
                        <a:t>3</a:t>
                      </a:r>
                      <a:endParaRPr kumimoji="0" lang="fr-FR" sz="2400" b="1" kern="1200" baseline="-25000" dirty="0" smtClean="0">
                        <a:solidFill>
                          <a:schemeClr val="tx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dirty="0" smtClean="0"/>
                        <a:t>P</a:t>
                      </a:r>
                      <a:r>
                        <a:rPr kumimoji="0" lang="fr-FR" sz="2400" kern="1200" baseline="30000" dirty="0" smtClean="0"/>
                        <a:t>3</a:t>
                      </a:r>
                      <a:r>
                        <a:rPr kumimoji="0" lang="el-GR" sz="2400" kern="1200" baseline="-25000" dirty="0" smtClean="0"/>
                        <a:t>α</a:t>
                      </a:r>
                      <a:endParaRPr kumimoji="0" lang="fr-FR" sz="2400" b="1" kern="1200" baseline="-25000" dirty="0" smtClean="0">
                        <a:solidFill>
                          <a:schemeClr val="tx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dirty="0" smtClean="0"/>
                        <a:t>P</a:t>
                      </a:r>
                      <a:r>
                        <a:rPr kumimoji="0" lang="fr-FR" sz="2400" kern="1200" baseline="30000" dirty="0" smtClean="0"/>
                        <a:t>3</a:t>
                      </a:r>
                      <a:r>
                        <a:rPr kumimoji="0" lang="el-GR" sz="2400" kern="1200" baseline="-25000" dirty="0" smtClean="0"/>
                        <a:t>α</a:t>
                      </a:r>
                      <a:r>
                        <a:rPr kumimoji="0" lang="fr-FR" sz="2400" kern="1200" baseline="0" dirty="0" smtClean="0"/>
                        <a:t>*</a:t>
                      </a:r>
                      <a:r>
                        <a:rPr lang="fr-FR" sz="2400" dirty="0" smtClean="0"/>
                        <a:t>Q</a:t>
                      </a:r>
                      <a:r>
                        <a:rPr kumimoji="0" lang="fr-FR" sz="2400" kern="1200" baseline="-25000" dirty="0" smtClean="0"/>
                        <a:t>3</a:t>
                      </a:r>
                      <a:endParaRPr kumimoji="0" lang="fr-FR" sz="2400" b="1" kern="1200" baseline="-25000" dirty="0" smtClean="0">
                        <a:solidFill>
                          <a:schemeClr val="tx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dirty="0" smtClean="0"/>
                        <a:t>S</a:t>
                      </a:r>
                      <a:r>
                        <a:rPr lang="fr-FR" sz="2400" baseline="-25000" dirty="0" smtClean="0"/>
                        <a:t>3</a:t>
                      </a:r>
                      <a:endParaRPr lang="fr-FR" sz="2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dirty="0" smtClean="0"/>
                        <a:t>R</a:t>
                      </a:r>
                      <a:r>
                        <a:rPr lang="fr-FR" sz="2400" baseline="-25000" dirty="0" smtClean="0"/>
                        <a:t>3</a:t>
                      </a:r>
                      <a:endParaRPr lang="fr-FR" sz="2400" dirty="0" smtClean="0"/>
                    </a:p>
                  </a:txBody>
                  <a:tcPr/>
                </a:tc>
              </a:tr>
              <a:tr h="370840">
                <a:tc>
                  <a:txBody>
                    <a:bodyPr/>
                    <a:lstStyle/>
                    <a:p>
                      <a:r>
                        <a:rPr lang="fr-FR" sz="2400" dirty="0" smtClean="0"/>
                        <a:t>Région 4</a:t>
                      </a:r>
                      <a:endParaRPr lang="fr-FR" sz="2400" dirty="0"/>
                    </a:p>
                  </a:txBody>
                  <a:tcPr/>
                </a:tc>
                <a:tc>
                  <a:txBody>
                    <a:bodyPr/>
                    <a:lstStyle/>
                    <a:p>
                      <a:pPr algn="ctr"/>
                      <a:r>
                        <a:rPr lang="fr-FR" sz="2400" dirty="0" smtClean="0"/>
                        <a:t>N</a:t>
                      </a:r>
                      <a:r>
                        <a:rPr kumimoji="0" lang="fr-FR" sz="2400" kern="1200" baseline="-25000" dirty="0" smtClean="0"/>
                        <a:t>4</a:t>
                      </a:r>
                      <a:endParaRPr kumimoji="0" lang="fr-FR" sz="2400" b="1" kern="1200" baseline="-25000" dirty="0" smtClean="0">
                        <a:solidFill>
                          <a:schemeClr val="tx1"/>
                        </a:solidFill>
                        <a:latin typeface="+mn-lt"/>
                        <a:ea typeface="+mn-ea"/>
                        <a:cs typeface="+mn-cs"/>
                      </a:endParaRPr>
                    </a:p>
                  </a:txBody>
                  <a:tcPr/>
                </a:tc>
                <a:tc>
                  <a:txBody>
                    <a:bodyPr/>
                    <a:lstStyle/>
                    <a:p>
                      <a:pPr algn="ctr"/>
                      <a:r>
                        <a:rPr lang="fr-FR" sz="2400" dirty="0" smtClean="0"/>
                        <a:t>Q</a:t>
                      </a:r>
                      <a:r>
                        <a:rPr kumimoji="0" lang="fr-FR" sz="2400" kern="1200" baseline="-25000" dirty="0" smtClean="0"/>
                        <a:t>4</a:t>
                      </a:r>
                      <a:endParaRPr kumimoji="0" lang="fr-FR" sz="2400" b="1" kern="1200" baseline="-25000" dirty="0" smtClean="0">
                        <a:solidFill>
                          <a:schemeClr val="tx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dirty="0" smtClean="0"/>
                        <a:t>P</a:t>
                      </a:r>
                      <a:r>
                        <a:rPr kumimoji="0" lang="fr-FR" sz="2400" kern="1200" baseline="30000" dirty="0" smtClean="0"/>
                        <a:t>4</a:t>
                      </a:r>
                      <a:r>
                        <a:rPr kumimoji="0" lang="el-GR" sz="2400" kern="1200" baseline="-25000" dirty="0" smtClean="0"/>
                        <a:t>α</a:t>
                      </a:r>
                      <a:endParaRPr kumimoji="0" lang="fr-FR" sz="2400" b="1" kern="1200" baseline="-25000" dirty="0" smtClean="0">
                        <a:solidFill>
                          <a:schemeClr val="tx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dirty="0" smtClean="0"/>
                        <a:t>P</a:t>
                      </a:r>
                      <a:r>
                        <a:rPr kumimoji="0" lang="fr-FR" sz="2400" kern="1200" baseline="30000" dirty="0" smtClean="0"/>
                        <a:t>4</a:t>
                      </a:r>
                      <a:r>
                        <a:rPr kumimoji="0" lang="el-GR" sz="2400" kern="1200" baseline="-25000" dirty="0" smtClean="0"/>
                        <a:t>α</a:t>
                      </a:r>
                      <a:r>
                        <a:rPr kumimoji="0" lang="fr-FR" sz="2400" kern="1200" baseline="0" dirty="0" smtClean="0"/>
                        <a:t>*</a:t>
                      </a:r>
                      <a:r>
                        <a:rPr lang="fr-FR" sz="2400" dirty="0" smtClean="0"/>
                        <a:t>Q</a:t>
                      </a:r>
                      <a:r>
                        <a:rPr kumimoji="0" lang="fr-FR" sz="2400" kern="1200" baseline="-25000" dirty="0" smtClean="0"/>
                        <a:t>4</a:t>
                      </a:r>
                      <a:endParaRPr kumimoji="0" lang="fr-FR" sz="2400" b="1" kern="1200" baseline="-25000" dirty="0" smtClean="0">
                        <a:solidFill>
                          <a:schemeClr val="tx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dirty="0" smtClean="0"/>
                        <a:t>S</a:t>
                      </a:r>
                      <a:r>
                        <a:rPr lang="fr-FR" sz="2400" baseline="-25000" dirty="0" smtClean="0"/>
                        <a:t>4</a:t>
                      </a:r>
                      <a:endParaRPr lang="fr-FR" sz="2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dirty="0" smtClean="0"/>
                        <a:t>R</a:t>
                      </a:r>
                      <a:r>
                        <a:rPr lang="fr-FR" sz="2400" baseline="-25000" dirty="0" smtClean="0"/>
                        <a:t>4</a:t>
                      </a:r>
                      <a:endParaRPr lang="fr-FR" sz="2400" dirty="0" smtClean="0"/>
                    </a:p>
                  </a:txBody>
                  <a:tcPr/>
                </a:tc>
              </a:tr>
              <a:tr h="370840">
                <a:tc>
                  <a:txBody>
                    <a:bodyPr/>
                    <a:lstStyle/>
                    <a:p>
                      <a:pPr algn="ctr"/>
                      <a:r>
                        <a:rPr lang="fr-FR" sz="2400" smtClean="0"/>
                        <a:t>.</a:t>
                      </a:r>
                      <a:endParaRPr lang="fr-FR" sz="2400" dirty="0"/>
                    </a:p>
                  </a:txBody>
                  <a:tcPr/>
                </a:tc>
                <a:tc>
                  <a:txBody>
                    <a:bodyPr/>
                    <a:lstStyle/>
                    <a:p>
                      <a:pPr algn="ctr"/>
                      <a:r>
                        <a:rPr lang="fr-FR" sz="2400" dirty="0" smtClean="0"/>
                        <a:t>.</a:t>
                      </a:r>
                      <a:endParaRPr lang="fr-FR" sz="2400" dirty="0"/>
                    </a:p>
                  </a:txBody>
                  <a:tcPr/>
                </a:tc>
                <a:tc>
                  <a:txBody>
                    <a:bodyPr/>
                    <a:lstStyle/>
                    <a:p>
                      <a:pPr algn="ctr"/>
                      <a:r>
                        <a:rPr lang="fr-FR" sz="2400" smtClean="0"/>
                        <a:t>.</a:t>
                      </a:r>
                      <a:endParaRPr lang="fr-FR" sz="2400" dirty="0"/>
                    </a:p>
                  </a:txBody>
                  <a:tcPr/>
                </a:tc>
                <a:tc>
                  <a:txBody>
                    <a:bodyPr/>
                    <a:lstStyle/>
                    <a:p>
                      <a:pPr algn="ctr"/>
                      <a:r>
                        <a:rPr lang="fr-FR" sz="2400" smtClean="0"/>
                        <a:t>.</a:t>
                      </a:r>
                      <a:endParaRPr lang="fr-FR" sz="2400" dirty="0"/>
                    </a:p>
                  </a:txBody>
                  <a:tcPr/>
                </a:tc>
                <a:tc>
                  <a:txBody>
                    <a:bodyPr/>
                    <a:lstStyle/>
                    <a:p>
                      <a:pPr algn="ctr"/>
                      <a:r>
                        <a:rPr lang="fr-FR" sz="2400" smtClean="0"/>
                        <a:t>.</a:t>
                      </a:r>
                      <a:endParaRPr lang="fr-FR" sz="2400" dirty="0"/>
                    </a:p>
                  </a:txBody>
                  <a:tcPr/>
                </a:tc>
                <a:tc>
                  <a:txBody>
                    <a:bodyPr/>
                    <a:lstStyle/>
                    <a:p>
                      <a:pPr algn="ctr"/>
                      <a:r>
                        <a:rPr lang="fr-FR" sz="2400" smtClean="0"/>
                        <a:t>.</a:t>
                      </a:r>
                      <a:endParaRPr lang="fr-FR" sz="2400" dirty="0"/>
                    </a:p>
                  </a:txBody>
                  <a:tcPr/>
                </a:tc>
                <a:tc>
                  <a:txBody>
                    <a:bodyPr/>
                    <a:lstStyle/>
                    <a:p>
                      <a:pPr algn="ctr"/>
                      <a:r>
                        <a:rPr lang="fr-FR" sz="2400" smtClean="0"/>
                        <a:t>.</a:t>
                      </a:r>
                      <a:endParaRPr lang="fr-FR" sz="2400" dirty="0"/>
                    </a:p>
                  </a:txBody>
                  <a:tcPr/>
                </a:tc>
              </a:tr>
              <a:tr h="370840">
                <a:tc>
                  <a:txBody>
                    <a:bodyPr/>
                    <a:lstStyle/>
                    <a:p>
                      <a:pPr algn="ctr"/>
                      <a:r>
                        <a:rPr lang="fr-FR" sz="2400" smtClean="0"/>
                        <a:t>.</a:t>
                      </a:r>
                      <a:endParaRPr lang="fr-FR" sz="2400" dirty="0"/>
                    </a:p>
                  </a:txBody>
                  <a:tcPr/>
                </a:tc>
                <a:tc>
                  <a:txBody>
                    <a:bodyPr/>
                    <a:lstStyle/>
                    <a:p>
                      <a:pPr algn="ctr"/>
                      <a:r>
                        <a:rPr lang="fr-FR" sz="2400" smtClean="0"/>
                        <a:t>.</a:t>
                      </a:r>
                      <a:endParaRPr lang="fr-FR" sz="2400" dirty="0"/>
                    </a:p>
                  </a:txBody>
                  <a:tcPr/>
                </a:tc>
                <a:tc>
                  <a:txBody>
                    <a:bodyPr/>
                    <a:lstStyle/>
                    <a:p>
                      <a:pPr algn="ctr"/>
                      <a:r>
                        <a:rPr lang="fr-FR" sz="2400" smtClean="0"/>
                        <a:t>.</a:t>
                      </a:r>
                      <a:endParaRPr lang="fr-FR" sz="2400" dirty="0"/>
                    </a:p>
                  </a:txBody>
                  <a:tcPr/>
                </a:tc>
                <a:tc>
                  <a:txBody>
                    <a:bodyPr/>
                    <a:lstStyle/>
                    <a:p>
                      <a:pPr algn="ctr"/>
                      <a:r>
                        <a:rPr lang="fr-FR" sz="2400" smtClean="0"/>
                        <a:t>.</a:t>
                      </a:r>
                      <a:endParaRPr lang="fr-FR" sz="2400" dirty="0"/>
                    </a:p>
                  </a:txBody>
                  <a:tcPr/>
                </a:tc>
                <a:tc>
                  <a:txBody>
                    <a:bodyPr/>
                    <a:lstStyle/>
                    <a:p>
                      <a:pPr algn="ctr"/>
                      <a:r>
                        <a:rPr lang="fr-FR" sz="2400" smtClean="0"/>
                        <a:t>.</a:t>
                      </a:r>
                      <a:endParaRPr lang="fr-FR" sz="2400" dirty="0"/>
                    </a:p>
                  </a:txBody>
                  <a:tcPr/>
                </a:tc>
                <a:tc>
                  <a:txBody>
                    <a:bodyPr/>
                    <a:lstStyle/>
                    <a:p>
                      <a:pPr algn="ctr"/>
                      <a:r>
                        <a:rPr lang="fr-FR" sz="2400" smtClean="0"/>
                        <a:t>.</a:t>
                      </a:r>
                      <a:endParaRPr lang="fr-FR" sz="2400" dirty="0"/>
                    </a:p>
                  </a:txBody>
                  <a:tcPr/>
                </a:tc>
                <a:tc>
                  <a:txBody>
                    <a:bodyPr/>
                    <a:lstStyle/>
                    <a:p>
                      <a:pPr algn="ctr"/>
                      <a:r>
                        <a:rPr lang="fr-FR" sz="2400" smtClean="0"/>
                        <a:t>.</a:t>
                      </a:r>
                      <a:endParaRPr lang="fr-FR" sz="2400" dirty="0"/>
                    </a:p>
                  </a:txBody>
                  <a:tcPr/>
                </a:tc>
              </a:tr>
              <a:tr h="370840">
                <a:tc>
                  <a:txBody>
                    <a:bodyPr/>
                    <a:lstStyle/>
                    <a:p>
                      <a:pPr algn="ctr"/>
                      <a:r>
                        <a:rPr lang="fr-FR" sz="2400" dirty="0" smtClean="0"/>
                        <a:t>.</a:t>
                      </a:r>
                      <a:endParaRPr lang="fr-FR" sz="2400" dirty="0"/>
                    </a:p>
                  </a:txBody>
                  <a:tcPr/>
                </a:tc>
                <a:tc>
                  <a:txBody>
                    <a:bodyPr/>
                    <a:lstStyle/>
                    <a:p>
                      <a:pPr algn="ctr"/>
                      <a:r>
                        <a:rPr lang="fr-FR" sz="2400" dirty="0" smtClean="0"/>
                        <a:t>.</a:t>
                      </a:r>
                      <a:endParaRPr lang="fr-FR" sz="2400" dirty="0"/>
                    </a:p>
                  </a:txBody>
                  <a:tcPr/>
                </a:tc>
                <a:tc>
                  <a:txBody>
                    <a:bodyPr/>
                    <a:lstStyle/>
                    <a:p>
                      <a:pPr algn="ctr"/>
                      <a:r>
                        <a:rPr lang="fr-FR" sz="2400" smtClean="0"/>
                        <a:t>.</a:t>
                      </a:r>
                      <a:endParaRPr lang="fr-FR" sz="2400" dirty="0"/>
                    </a:p>
                  </a:txBody>
                  <a:tcPr/>
                </a:tc>
                <a:tc>
                  <a:txBody>
                    <a:bodyPr/>
                    <a:lstStyle/>
                    <a:p>
                      <a:pPr algn="ctr"/>
                      <a:r>
                        <a:rPr lang="fr-FR" sz="2400" smtClean="0"/>
                        <a:t>.</a:t>
                      </a:r>
                      <a:endParaRPr lang="fr-FR" sz="2400" dirty="0"/>
                    </a:p>
                  </a:txBody>
                  <a:tcPr/>
                </a:tc>
                <a:tc>
                  <a:txBody>
                    <a:bodyPr/>
                    <a:lstStyle/>
                    <a:p>
                      <a:pPr algn="ctr"/>
                      <a:r>
                        <a:rPr lang="fr-FR" sz="2400" smtClean="0"/>
                        <a:t>.</a:t>
                      </a:r>
                      <a:endParaRPr lang="fr-FR" sz="2400" dirty="0"/>
                    </a:p>
                  </a:txBody>
                  <a:tcPr/>
                </a:tc>
                <a:tc>
                  <a:txBody>
                    <a:bodyPr/>
                    <a:lstStyle/>
                    <a:p>
                      <a:pPr algn="ctr"/>
                      <a:r>
                        <a:rPr lang="fr-FR" sz="2400" smtClean="0"/>
                        <a:t>.</a:t>
                      </a:r>
                      <a:endParaRPr lang="fr-FR" sz="2400" dirty="0"/>
                    </a:p>
                  </a:txBody>
                  <a:tcPr/>
                </a:tc>
                <a:tc>
                  <a:txBody>
                    <a:bodyPr/>
                    <a:lstStyle/>
                    <a:p>
                      <a:pPr algn="ctr"/>
                      <a:r>
                        <a:rPr lang="fr-FR" sz="2400" dirty="0" smtClean="0"/>
                        <a:t>.</a:t>
                      </a:r>
                      <a:endParaRPr lang="fr-FR" sz="2400" dirty="0"/>
                    </a:p>
                  </a:txBody>
                  <a:tcPr/>
                </a:tc>
              </a:tr>
              <a:tr h="370840">
                <a:tc>
                  <a:txBody>
                    <a:bodyPr/>
                    <a:lstStyle/>
                    <a:p>
                      <a:r>
                        <a:rPr lang="fr-FR" sz="2400" dirty="0" smtClean="0"/>
                        <a:t>Région 13</a:t>
                      </a:r>
                      <a:endParaRPr lang="fr-FR" sz="2400" dirty="0"/>
                    </a:p>
                  </a:txBody>
                  <a:tcPr/>
                </a:tc>
                <a:tc>
                  <a:txBody>
                    <a:bodyPr/>
                    <a:lstStyle/>
                    <a:p>
                      <a:pPr algn="ctr"/>
                      <a:r>
                        <a:rPr lang="fr-FR" sz="2400" dirty="0" smtClean="0"/>
                        <a:t>N</a:t>
                      </a:r>
                      <a:r>
                        <a:rPr kumimoji="0" lang="fr-FR" sz="2400" kern="1200" baseline="-25000" dirty="0" smtClean="0"/>
                        <a:t>13</a:t>
                      </a:r>
                      <a:endParaRPr kumimoji="0" lang="fr-FR" sz="2400" b="1" kern="1200" baseline="-25000" dirty="0" smtClean="0">
                        <a:solidFill>
                          <a:schemeClr val="tx1"/>
                        </a:solidFill>
                        <a:latin typeface="+mn-lt"/>
                        <a:ea typeface="+mn-ea"/>
                        <a:cs typeface="+mn-cs"/>
                      </a:endParaRPr>
                    </a:p>
                  </a:txBody>
                  <a:tcPr/>
                </a:tc>
                <a:tc>
                  <a:txBody>
                    <a:bodyPr/>
                    <a:lstStyle/>
                    <a:p>
                      <a:pPr algn="ctr"/>
                      <a:r>
                        <a:rPr lang="fr-FR" sz="2400" dirty="0" smtClean="0"/>
                        <a:t>Q</a:t>
                      </a:r>
                      <a:r>
                        <a:rPr kumimoji="0" lang="fr-FR" sz="2400" kern="1200" baseline="-25000" dirty="0" smtClean="0"/>
                        <a:t>13</a:t>
                      </a:r>
                      <a:endParaRPr kumimoji="0" lang="fr-FR" sz="2400" b="1" kern="1200" baseline="-25000" dirty="0" smtClean="0">
                        <a:solidFill>
                          <a:schemeClr val="tx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fr-FR" sz="2400" kern="1200" dirty="0" smtClean="0"/>
                        <a:t>P</a:t>
                      </a:r>
                      <a:r>
                        <a:rPr kumimoji="0" lang="fr-FR" sz="2400" kern="1200" baseline="30000" dirty="0" smtClean="0"/>
                        <a:t>13</a:t>
                      </a:r>
                      <a:r>
                        <a:rPr kumimoji="0" lang="el-GR" sz="2400" kern="1200" baseline="-25000" dirty="0" smtClean="0"/>
                        <a:t>α</a:t>
                      </a:r>
                      <a:endParaRPr kumimoji="0" lang="fr-FR" sz="2400" b="1" kern="1200" baseline="-25000" dirty="0" smtClean="0">
                        <a:solidFill>
                          <a:schemeClr val="tx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fr-FR" sz="2400" kern="1200" dirty="0" smtClean="0"/>
                        <a:t>P</a:t>
                      </a:r>
                      <a:r>
                        <a:rPr kumimoji="0" lang="fr-FR" sz="2400" kern="1200" baseline="30000" dirty="0" smtClean="0"/>
                        <a:t>13</a:t>
                      </a:r>
                      <a:r>
                        <a:rPr kumimoji="0" lang="el-GR" sz="2400" kern="1200" baseline="-25000" dirty="0" smtClean="0"/>
                        <a:t>α</a:t>
                      </a:r>
                      <a:r>
                        <a:rPr kumimoji="0" lang="fr-FR" sz="2400" kern="1200" baseline="0" dirty="0" smtClean="0"/>
                        <a:t>*</a:t>
                      </a:r>
                      <a:r>
                        <a:rPr lang="fr-FR" sz="2400" dirty="0" smtClean="0"/>
                        <a:t>Q</a:t>
                      </a:r>
                      <a:r>
                        <a:rPr kumimoji="0" lang="fr-FR" sz="2400" kern="1200" baseline="-25000" dirty="0" smtClean="0"/>
                        <a:t>13</a:t>
                      </a:r>
                      <a:endParaRPr kumimoji="0" lang="fr-FR" sz="2400" b="1" kern="1200" baseline="-25000" dirty="0" smtClean="0">
                        <a:solidFill>
                          <a:schemeClr val="tx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dirty="0" smtClean="0"/>
                        <a:t>S</a:t>
                      </a:r>
                      <a:r>
                        <a:rPr lang="fr-FR" sz="2400" baseline="-25000" dirty="0" smtClean="0"/>
                        <a:t>13</a:t>
                      </a:r>
                      <a:endParaRPr lang="fr-FR" sz="2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dirty="0" smtClean="0"/>
                        <a:t>R</a:t>
                      </a:r>
                      <a:r>
                        <a:rPr lang="fr-FR" sz="2400" baseline="-25000" dirty="0" smtClean="0"/>
                        <a:t>13</a:t>
                      </a:r>
                      <a:endParaRPr lang="fr-FR" sz="2400" dirty="0" smtClean="0"/>
                    </a:p>
                  </a:txBody>
                  <a:tcPr/>
                </a:tc>
              </a:tr>
              <a:tr h="370840">
                <a:tc>
                  <a:txBody>
                    <a:bodyPr/>
                    <a:lstStyle/>
                    <a:p>
                      <a:r>
                        <a:rPr lang="fr-FR" sz="2400" dirty="0" smtClean="0"/>
                        <a:t>Ensemble</a:t>
                      </a:r>
                      <a:endParaRPr lang="fr-FR" sz="2400" dirty="0"/>
                    </a:p>
                  </a:txBody>
                  <a:tcPr/>
                </a:tc>
                <a:tc>
                  <a:txBody>
                    <a:bodyPr/>
                    <a:lstStyle/>
                    <a:p>
                      <a:pPr algn="ctr"/>
                      <a:r>
                        <a:rPr lang="fr-FR" sz="2400" dirty="0" smtClean="0"/>
                        <a:t>N</a:t>
                      </a:r>
                      <a:endParaRPr lang="fr-FR" sz="2400" dirty="0"/>
                    </a:p>
                  </a:txBody>
                  <a:tcPr/>
                </a:tc>
                <a:tc>
                  <a:txBody>
                    <a:bodyPr/>
                    <a:lstStyle/>
                    <a:p>
                      <a:pPr algn="ctr"/>
                      <a:r>
                        <a:rPr lang="fr-FR" sz="2400" dirty="0" smtClean="0"/>
                        <a:t>1</a:t>
                      </a:r>
                      <a:endParaRPr lang="fr-FR" sz="2400" dirty="0"/>
                    </a:p>
                  </a:txBody>
                  <a:tcPr/>
                </a:tc>
                <a:tc>
                  <a:txBody>
                    <a:bodyPr/>
                    <a:lstStyle/>
                    <a:p>
                      <a:pPr algn="ctr"/>
                      <a:r>
                        <a:rPr lang="fr-FR" sz="2400" dirty="0" smtClean="0"/>
                        <a:t>P</a:t>
                      </a:r>
                      <a:r>
                        <a:rPr kumimoji="0" lang="el-GR" sz="2400" kern="1200" baseline="-25000" dirty="0" smtClean="0"/>
                        <a:t>α</a:t>
                      </a:r>
                      <a:endParaRPr lang="fr-FR" sz="2400" dirty="0"/>
                    </a:p>
                  </a:txBody>
                  <a:tcPr/>
                </a:tc>
                <a:tc>
                  <a:txBody>
                    <a:bodyPr/>
                    <a:lstStyle/>
                    <a:p>
                      <a:pPr algn="ctr"/>
                      <a:r>
                        <a:rPr lang="fr-FR" sz="2400" dirty="0" smtClean="0"/>
                        <a:t>P</a:t>
                      </a:r>
                      <a:r>
                        <a:rPr kumimoji="0" lang="el-GR" sz="2400" kern="1200" baseline="-25000" dirty="0" smtClean="0"/>
                        <a:t>α</a:t>
                      </a:r>
                      <a:endParaRPr lang="fr-FR" sz="2400" dirty="0"/>
                    </a:p>
                  </a:txBody>
                  <a:tcPr/>
                </a:tc>
                <a:tc>
                  <a:txBody>
                    <a:bodyPr/>
                    <a:lstStyle/>
                    <a:p>
                      <a:pPr algn="ctr"/>
                      <a:r>
                        <a:rPr lang="fr-FR" sz="2400" dirty="0" smtClean="0"/>
                        <a:t>1</a:t>
                      </a:r>
                      <a:endParaRPr lang="fr-FR" sz="2400" dirty="0"/>
                    </a:p>
                  </a:txBody>
                  <a:tcPr/>
                </a:tc>
                <a:tc>
                  <a:txBody>
                    <a:bodyPr/>
                    <a:lstStyle/>
                    <a:p>
                      <a:pPr algn="ctr"/>
                      <a:r>
                        <a:rPr lang="fr-FR" sz="2400" dirty="0" smtClean="0"/>
                        <a:t>1</a:t>
                      </a:r>
                      <a:endParaRPr lang="fr-FR" sz="2400" dirty="0"/>
                    </a:p>
                  </a:txBody>
                  <a:tcPr/>
                </a:tc>
              </a:tr>
            </a:tbl>
          </a:graphicData>
        </a:graphic>
      </p:graphicFrame>
    </p:spTree>
  </p:cSld>
  <p:clrMapOvr>
    <a:masterClrMapping/>
  </p:clrMapOvr>
  <p:transition>
    <p:cover dir="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857232"/>
          </a:xfrm>
        </p:spPr>
        <p:txBody>
          <a:bodyPr/>
          <a:lstStyle/>
          <a:p>
            <a:r>
              <a:rPr lang="fr-FR" b="1" dirty="0">
                <a:solidFill>
                  <a:schemeClr val="accent1">
                    <a:lumMod val="75000"/>
                  </a:schemeClr>
                </a:solidFill>
              </a:rPr>
              <a:t>Indicateurs de pauvreté: </a:t>
            </a:r>
            <a:r>
              <a:rPr lang="fr-FR" dirty="0" smtClean="0"/>
              <a:t>Décomposition (8/8)</a:t>
            </a:r>
            <a:endParaRPr lang="fr-FR" dirty="0"/>
          </a:p>
        </p:txBody>
      </p:sp>
      <p:sp>
        <p:nvSpPr>
          <p:cNvPr id="3" name="Espace réservé du contenu 2"/>
          <p:cNvSpPr>
            <a:spLocks noGrp="1"/>
          </p:cNvSpPr>
          <p:nvPr>
            <p:ph sz="quarter" idx="1"/>
          </p:nvPr>
        </p:nvSpPr>
        <p:spPr>
          <a:xfrm>
            <a:off x="214282" y="928670"/>
            <a:ext cx="8072494" cy="5545282"/>
          </a:xfrm>
        </p:spPr>
        <p:txBody>
          <a:bodyPr/>
          <a:lstStyle/>
          <a:p>
            <a:r>
              <a:rPr lang="fr-FR" dirty="0" smtClean="0"/>
              <a:t>Si </a:t>
            </a:r>
            <a:r>
              <a:rPr lang="fr-FR" dirty="0" err="1" smtClean="0"/>
              <a:t>Rk</a:t>
            </a:r>
            <a:r>
              <a:rPr lang="fr-FR" dirty="0" smtClean="0"/>
              <a:t> change dans le temps, ceci signifie que la pauvreté change pour ce sous groupe (augmente ou diminue) plus vite que pour le reste de la population (Prendre </a:t>
            </a:r>
            <a:r>
              <a:rPr lang="fr-FR" dirty="0" err="1" smtClean="0"/>
              <a:t>dlnRk</a:t>
            </a:r>
            <a:r>
              <a:rPr lang="fr-FR" dirty="0" smtClean="0"/>
              <a:t>)</a:t>
            </a:r>
          </a:p>
          <a:p>
            <a:r>
              <a:rPr lang="fr-FR" dirty="0" err="1" smtClean="0"/>
              <a:t>dlnRk</a:t>
            </a:r>
            <a:r>
              <a:rPr lang="fr-FR" dirty="0" smtClean="0"/>
              <a:t>=d(</a:t>
            </a:r>
            <a:r>
              <a:rPr lang="fr-FR" dirty="0" err="1" smtClean="0"/>
              <a:t>lnP</a:t>
            </a:r>
            <a:r>
              <a:rPr lang="fr-FR" baseline="30000" dirty="0" err="1" smtClean="0"/>
              <a:t>k</a:t>
            </a:r>
            <a:r>
              <a:rPr lang="fr-FR" baseline="30000" dirty="0" smtClean="0"/>
              <a:t> </a:t>
            </a:r>
            <a:r>
              <a:rPr lang="fr-FR" dirty="0" smtClean="0"/>
              <a:t>–</a:t>
            </a:r>
            <a:r>
              <a:rPr lang="fr-FR" dirty="0" err="1" smtClean="0"/>
              <a:t>lnP</a:t>
            </a:r>
            <a:r>
              <a:rPr lang="fr-FR" dirty="0" smtClean="0"/>
              <a:t>)</a:t>
            </a:r>
          </a:p>
          <a:p>
            <a:r>
              <a:rPr lang="fr-FR" dirty="0" smtClean="0"/>
              <a:t>Les indicateurs de pauvreté ne sont pas prédictibles et c’est la raison pour laquelle il faut reconduire des enquêtes qui sont coûteuses.</a:t>
            </a:r>
          </a:p>
          <a:p>
            <a:r>
              <a:rPr lang="fr-FR" dirty="0" smtClean="0"/>
              <a:t>Les outils analytiques de la décomposition de la pauvreté sont : FGT, </a:t>
            </a:r>
            <a:r>
              <a:rPr lang="fr-FR" dirty="0" err="1" smtClean="0"/>
              <a:t>Povdeco</a:t>
            </a:r>
            <a:r>
              <a:rPr lang="fr-FR" dirty="0" smtClean="0"/>
              <a:t> (</a:t>
            </a:r>
            <a:r>
              <a:rPr lang="fr-FR" dirty="0" err="1" smtClean="0"/>
              <a:t>Jenking</a:t>
            </a:r>
            <a:r>
              <a:rPr lang="fr-FR" dirty="0" smtClean="0"/>
              <a:t>), </a:t>
            </a:r>
            <a:r>
              <a:rPr lang="fr-FR" dirty="0" err="1" smtClean="0"/>
              <a:t>Poverty</a:t>
            </a:r>
            <a:r>
              <a:rPr lang="fr-FR" dirty="0" smtClean="0"/>
              <a:t> (Philippe)</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582594"/>
          </a:xfrm>
        </p:spPr>
        <p:txBody>
          <a:bodyPr/>
          <a:lstStyle/>
          <a:p>
            <a:r>
              <a:rPr lang="fr-FR" b="1" dirty="0">
                <a:solidFill>
                  <a:schemeClr val="accent1">
                    <a:lumMod val="75000"/>
                  </a:schemeClr>
                </a:solidFill>
              </a:rPr>
              <a:t>Indicateurs de pauvreté: </a:t>
            </a:r>
            <a:r>
              <a:rPr lang="fr-FR" dirty="0" smtClean="0"/>
              <a:t>Comparaison</a:t>
            </a:r>
            <a:endParaRPr lang="fr-FR" dirty="0"/>
          </a:p>
        </p:txBody>
      </p:sp>
      <p:sp>
        <p:nvSpPr>
          <p:cNvPr id="3" name="Espace réservé du contenu 2"/>
          <p:cNvSpPr>
            <a:spLocks noGrp="1"/>
          </p:cNvSpPr>
          <p:nvPr>
            <p:ph sz="quarter" idx="1"/>
          </p:nvPr>
        </p:nvSpPr>
        <p:spPr>
          <a:xfrm>
            <a:off x="457200" y="857232"/>
            <a:ext cx="8115328" cy="5616720"/>
          </a:xfrm>
        </p:spPr>
        <p:txBody>
          <a:bodyPr>
            <a:normAutofit fontScale="92500"/>
          </a:bodyPr>
          <a:lstStyle/>
          <a:p>
            <a:r>
              <a:rPr lang="fr-FR" dirty="0" smtClean="0"/>
              <a:t>Pour les comparaisons de différentes valeurs de pauvreté dans le temps ou entre des groupes, utiliser les intervalles de confiance </a:t>
            </a:r>
          </a:p>
          <a:p>
            <a:endParaRPr lang="fr-FR" dirty="0" smtClean="0"/>
          </a:p>
          <a:p>
            <a:endParaRPr lang="fr-FR" dirty="0" smtClean="0"/>
          </a:p>
          <a:p>
            <a:endParaRPr lang="fr-FR" dirty="0" smtClean="0"/>
          </a:p>
          <a:p>
            <a:endParaRPr lang="fr-FR" dirty="0" smtClean="0"/>
          </a:p>
          <a:p>
            <a:r>
              <a:rPr lang="fr-FR" dirty="0" smtClean="0"/>
              <a:t>Si les intervalles ainsi calculés ne se coupent pas, alors on peut dire que les deux valeurs sont significativement différentes et donc que la pauvreté a changé entre ces deux dates.</a:t>
            </a:r>
          </a:p>
          <a:p>
            <a:r>
              <a:rPr lang="fr-FR" dirty="0" smtClean="0"/>
              <a:t>Ces intervalles sont utiles pour des tests d’hypothèses</a:t>
            </a:r>
          </a:p>
          <a:p>
            <a:endParaRPr lang="fr-FR" dirty="0" smtClean="0"/>
          </a:p>
          <a:p>
            <a:endParaRPr lang="fr-FR" dirty="0" smtClean="0"/>
          </a:p>
          <a:p>
            <a:r>
              <a:rPr lang="fr-FR" dirty="0" smtClean="0"/>
              <a:t>Changement de pauvreté à l’intérieur d’un groupe entre les dates t et t+s</a:t>
            </a:r>
          </a:p>
          <a:p>
            <a:endParaRPr lang="fr-FR" dirty="0"/>
          </a:p>
        </p:txBody>
      </p:sp>
      <p:graphicFrame>
        <p:nvGraphicFramePr>
          <p:cNvPr id="5" name="Objet 4"/>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40410" name="Équation" r:id="rId3" imgW="914400" imgH="215640" progId="Equation.3">
                  <p:embed/>
                </p:oleObj>
              </mc:Choice>
              <mc:Fallback>
                <p:oleObj name="Équation" r:id="rId3" imgW="914400" imgH="215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t 5"/>
          <p:cNvGraphicFramePr>
            <a:graphicFrameLocks noChangeAspect="1"/>
          </p:cNvGraphicFramePr>
          <p:nvPr/>
        </p:nvGraphicFramePr>
        <p:xfrm>
          <a:off x="844550" y="1571625"/>
          <a:ext cx="5524500" cy="1428750"/>
        </p:xfrm>
        <a:graphic>
          <a:graphicData uri="http://schemas.openxmlformats.org/presentationml/2006/ole">
            <mc:AlternateContent xmlns:mc="http://schemas.openxmlformats.org/markup-compatibility/2006">
              <mc:Choice xmlns:v="urn:schemas-microsoft-com:vml" Requires="v">
                <p:oleObj spid="_x0000_s40411" name="Équation" r:id="rId5" imgW="1168200" imgH="266400" progId="Equation.3">
                  <p:embed/>
                </p:oleObj>
              </mc:Choice>
              <mc:Fallback>
                <p:oleObj name="Équation" r:id="rId5" imgW="1168200" imgH="26640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4550" y="1571625"/>
                        <a:ext cx="5524500" cy="142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t 6"/>
          <p:cNvGraphicFramePr>
            <a:graphicFrameLocks noChangeAspect="1"/>
          </p:cNvGraphicFramePr>
          <p:nvPr/>
        </p:nvGraphicFramePr>
        <p:xfrm>
          <a:off x="1928794" y="4786322"/>
          <a:ext cx="2500330" cy="785818"/>
        </p:xfrm>
        <a:graphic>
          <a:graphicData uri="http://schemas.openxmlformats.org/presentationml/2006/ole">
            <mc:AlternateContent xmlns:mc="http://schemas.openxmlformats.org/markup-compatibility/2006">
              <mc:Choice xmlns:v="urn:schemas-microsoft-com:vml" Requires="v">
                <p:oleObj spid="_x0000_s40412" name="Équation" r:id="rId7" imgW="850680" imgH="241200" progId="Equation.3">
                  <p:embed/>
                </p:oleObj>
              </mc:Choice>
              <mc:Fallback>
                <p:oleObj name="Équation" r:id="rId7" imgW="850680" imgH="2412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28794" y="4786322"/>
                        <a:ext cx="2500330" cy="7858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357166"/>
            <a:ext cx="7467600" cy="6116786"/>
          </a:xfrm>
        </p:spPr>
        <p:txBody>
          <a:bodyPr/>
          <a:lstStyle/>
          <a:p>
            <a:endParaRPr lang="fr-FR" dirty="0" smtClean="0"/>
          </a:p>
          <a:p>
            <a:endParaRPr lang="fr-FR" dirty="0" smtClean="0"/>
          </a:p>
          <a:p>
            <a:pPr algn="ctr"/>
            <a:endParaRPr lang="fr-FR" dirty="0" smtClean="0"/>
          </a:p>
          <a:p>
            <a:endParaRPr lang="fr-FR" dirty="0" smtClean="0"/>
          </a:p>
          <a:p>
            <a:pPr algn="ctr">
              <a:buNone/>
            </a:pPr>
            <a:r>
              <a:rPr lang="fr-FR" sz="7200" dirty="0" smtClean="0">
                <a:solidFill>
                  <a:srgbClr val="0070C0"/>
                </a:solidFill>
              </a:rPr>
              <a:t>MERCI DE VOTRE AIMABLE ATTENTION</a:t>
            </a:r>
            <a:endParaRPr lang="fr-FR" sz="7200" dirty="0">
              <a:solidFill>
                <a:srgbClr val="0070C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iterate type="lt">
                                    <p:tmPct val="0"/>
                                  </p:iterate>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12" presetClass="path" presetSubtype="0" accel="50000" decel="50000" fill="hold" grpId="1" nodeType="withEffect">
                                  <p:stCondLst>
                                    <p:cond delay="0"/>
                                  </p:stCondLst>
                                  <p:iterate type="lt">
                                    <p:tmPct val="0"/>
                                  </p:iterate>
                                  <p:childTnLst>
                                    <p:animMotion origin="layout" path="M 0 0  C 0.03 -0.05067  0.075 -0.08267  0.125 -0.08267  C 0.175 -0.08267  0.22 -0.05067  0.25 0  C 0.22 0.05067  0.175 0.08267  0.125 0.08267  C 0.075 0.08267  0.03 0.05067  0 0  Z" pathEditMode="relative" ptsTypes="">
                                      <p:cBhvr>
                                        <p:cTn id="10" dur="2000" fill="hold"/>
                                        <p:tgtEl>
                                          <p:spTgt spid="3">
                                            <p:txEl>
                                              <p:pRg st="4" end="4"/>
                                            </p:txEl>
                                          </p:spTgt>
                                        </p:tgtEl>
                                        <p:attrNameLst>
                                          <p:attrName>ppt_x</p:attrName>
                                          <p:attrName>ppt_y</p:attrName>
                                        </p:attrNameLst>
                                      </p:cBhvr>
                                    </p:animMotion>
                                  </p:childTnLst>
                                </p:cTn>
                              </p:par>
                            </p:childTnLst>
                          </p:cTn>
                        </p:par>
                        <p:par>
                          <p:cTn id="11" fill="hold">
                            <p:stCondLst>
                              <p:cond delay="5000"/>
                            </p:stCondLst>
                            <p:childTnLst>
                              <p:par>
                                <p:cTn id="12" presetID="1" presetClass="emph" presetSubtype="2" fill="hold" nodeType="afterEffect">
                                  <p:stCondLst>
                                    <p:cond delay="0"/>
                                  </p:stCondLst>
                                  <p:childTnLst>
                                    <p:animClr clrSpc="rgb" dir="cw">
                                      <p:cBhvr>
                                        <p:cTn id="13" dur="2000" fill="hold"/>
                                        <p:tgtEl>
                                          <p:spTgt spid="3"/>
                                        </p:tgtEl>
                                        <p:attrNameLst>
                                          <p:attrName>fillcolor</p:attrName>
                                        </p:attrNameLst>
                                      </p:cBhvr>
                                      <p:to>
                                        <a:srgbClr val="54E6FA"/>
                                      </p:to>
                                    </p:animClr>
                                    <p:set>
                                      <p:cBhvr>
                                        <p:cTn id="14" dur="2000" fill="hold"/>
                                        <p:tgtEl>
                                          <p:spTgt spid="3"/>
                                        </p:tgtEl>
                                        <p:attrNameLst>
                                          <p:attrName>fill.type</p:attrName>
                                        </p:attrNameLst>
                                      </p:cBhvr>
                                      <p:to>
                                        <p:strVal val="solid"/>
                                      </p:to>
                                    </p:set>
                                    <p:set>
                                      <p:cBhvr>
                                        <p:cTn id="15" dur="2000" fill="hold"/>
                                        <p:tgtEl>
                                          <p:spTgt spid="3"/>
                                        </p:tgtEl>
                                        <p:attrNameLst>
                                          <p:attrName>fill.on</p:attrName>
                                        </p:attrNameLst>
                                      </p:cBhvr>
                                      <p:to>
                                        <p:strVal val="true"/>
                                      </p:to>
                                    </p:set>
                                  </p:childTnLst>
                                </p:cTn>
                              </p:par>
                            </p:childTnLst>
                          </p:cTn>
                        </p:par>
                        <p:par>
                          <p:cTn id="16" fill="hold">
                            <p:stCondLst>
                              <p:cond delay="7000"/>
                            </p:stCondLst>
                            <p:childTnLst>
                              <p:par>
                                <p:cTn id="17" presetID="23" presetClass="emph" presetSubtype="0" fill="hold" grpId="2" nodeType="afterEffect">
                                  <p:stCondLst>
                                    <p:cond delay="0"/>
                                  </p:stCondLst>
                                  <p:iterate type="lt">
                                    <p:tmPct val="0"/>
                                  </p:iterate>
                                  <p:childTnLst>
                                    <p:animClr clrSpc="hsl" dir="cw">
                                      <p:cBhvr override="childStyle">
                                        <p:cTn id="18" dur="500" fill="hold"/>
                                        <p:tgtEl>
                                          <p:spTgt spid="3">
                                            <p:txEl>
                                              <p:pRg st="4" end="4"/>
                                            </p:txEl>
                                          </p:spTgt>
                                        </p:tgtEl>
                                        <p:attrNameLst>
                                          <p:attrName>style.color</p:attrName>
                                        </p:attrNameLst>
                                      </p:cBhvr>
                                      <p:by>
                                        <p:hsl h="10842353" s="0" l="0"/>
                                      </p:by>
                                    </p:animClr>
                                    <p:animClr clrSpc="hsl" dir="cw">
                                      <p:cBhvr>
                                        <p:cTn id="19" dur="500" fill="hold"/>
                                        <p:tgtEl>
                                          <p:spTgt spid="3">
                                            <p:txEl>
                                              <p:pRg st="4" end="4"/>
                                            </p:txEl>
                                          </p:spTgt>
                                        </p:tgtEl>
                                        <p:attrNameLst>
                                          <p:attrName>fillcolor</p:attrName>
                                        </p:attrNameLst>
                                      </p:cBhvr>
                                      <p:by>
                                        <p:hsl h="10842353" s="0" l="0"/>
                                      </p:by>
                                    </p:animClr>
                                    <p:animClr clrSpc="hsl" dir="cw">
                                      <p:cBhvr>
                                        <p:cTn id="20" dur="500" fill="hold"/>
                                        <p:tgtEl>
                                          <p:spTgt spid="3">
                                            <p:txEl>
                                              <p:pRg st="4" end="4"/>
                                            </p:txEl>
                                          </p:spTgt>
                                        </p:tgtEl>
                                        <p:attrNameLst>
                                          <p:attrName>stroke.color</p:attrName>
                                        </p:attrNameLst>
                                      </p:cBhvr>
                                      <p:by>
                                        <p:hsl h="10842353" s="0" l="0"/>
                                      </p:by>
                                    </p:animClr>
                                    <p:set>
                                      <p:cBhvr>
                                        <p:cTn id="21" dur="500" fill="hold"/>
                                        <p:tgtEl>
                                          <p:spTgt spid="3">
                                            <p:txEl>
                                              <p:pRg st="4" end="4"/>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45" presetClass="exit" presetSubtype="0" fill="hold" grpId="3" nodeType="clickEffect">
                                  <p:stCondLst>
                                    <p:cond delay="0"/>
                                  </p:stCondLst>
                                  <p:iterate type="lt">
                                    <p:tmPct val="10000"/>
                                  </p:iterate>
                                  <p:childTnLst>
                                    <p:animEffect transition="out" filter="fade">
                                      <p:cBhvr>
                                        <p:cTn id="25" dur="5000"/>
                                        <p:tgtEl>
                                          <p:spTgt spid="3">
                                            <p:txEl>
                                              <p:pRg st="4" end="4"/>
                                            </p:txEl>
                                          </p:spTgt>
                                        </p:tgtEl>
                                      </p:cBhvr>
                                    </p:animEffect>
                                    <p:anim calcmode="lin" valueType="num">
                                      <p:cBhvr>
                                        <p:cTn id="26" dur="5000"/>
                                        <p:tgtEl>
                                          <p:spTgt spid="3">
                                            <p:txEl>
                                              <p:pRg st="4" end="4"/>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7" dur="5000"/>
                                        <p:tgtEl>
                                          <p:spTgt spid="3">
                                            <p:txEl>
                                              <p:pRg st="4" end="4"/>
                                            </p:txEl>
                                          </p:spTgt>
                                        </p:tgtEl>
                                        <p:attrNameLst>
                                          <p:attrName>ppt_h</p:attrName>
                                        </p:attrNameLst>
                                      </p:cBhvr>
                                      <p:tavLst>
                                        <p:tav tm="0">
                                          <p:val>
                                            <p:strVal val="ppt_h"/>
                                          </p:val>
                                        </p:tav>
                                        <p:tav tm="100000">
                                          <p:val>
                                            <p:strVal val="ppt_h"/>
                                          </p:val>
                                        </p:tav>
                                      </p:tavLst>
                                    </p:anim>
                                    <p:set>
                                      <p:cBhvr>
                                        <p:cTn id="28" dur="1" fill="hold">
                                          <p:stCondLst>
                                            <p:cond delay="4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562074"/>
          </a:xfrm>
        </p:spPr>
        <p:txBody>
          <a:bodyPr>
            <a:normAutofit/>
          </a:bodyPr>
          <a:lstStyle/>
          <a:p>
            <a:pPr marL="457200" indent="-457200"/>
            <a:r>
              <a:rPr lang="fr-FR" b="1" dirty="0">
                <a:solidFill>
                  <a:schemeClr val="accent1">
                    <a:lumMod val="75000"/>
                  </a:schemeClr>
                </a:solidFill>
              </a:rPr>
              <a:t>Indicateurs de pauvreté: </a:t>
            </a:r>
            <a:r>
              <a:rPr lang="fr-FR" dirty="0" smtClean="0"/>
              <a:t>Axiomes </a:t>
            </a:r>
            <a:r>
              <a:rPr lang="fr-FR" dirty="0"/>
              <a:t>(1/4)</a:t>
            </a:r>
          </a:p>
        </p:txBody>
      </p:sp>
      <p:sp>
        <p:nvSpPr>
          <p:cNvPr id="3" name="Espace réservé du contenu 2"/>
          <p:cNvSpPr>
            <a:spLocks noGrp="1"/>
          </p:cNvSpPr>
          <p:nvPr>
            <p:ph sz="quarter" idx="1"/>
          </p:nvPr>
        </p:nvSpPr>
        <p:spPr>
          <a:xfrm>
            <a:off x="457200" y="764704"/>
            <a:ext cx="7467600" cy="5709248"/>
          </a:xfrm>
        </p:spPr>
        <p:txBody>
          <a:bodyPr>
            <a:normAutofit/>
          </a:bodyPr>
          <a:lstStyle/>
          <a:p>
            <a:r>
              <a:rPr lang="fr-FR" dirty="0" smtClean="0"/>
              <a:t>Une fois déterminée une mesure du bien-être telle que la consommation par personne et un seuil de pauvreté, l’étape suivante est de choisir  une ou des mesures appropriées de la pauvreté globale.</a:t>
            </a:r>
          </a:p>
          <a:p>
            <a:r>
              <a:rPr lang="fr-FR" dirty="0" smtClean="0"/>
              <a:t>Une mesure de pauvreté devrait satisfaire un certain nombre de principes.</a:t>
            </a:r>
          </a:p>
          <a:p>
            <a:pPr marL="457200" indent="-457200">
              <a:buNone/>
            </a:pPr>
            <a:r>
              <a:rPr lang="fr-FR" b="1" i="1" dirty="0" smtClean="0"/>
              <a:t>Les axiomes des mesures de la pauvreté</a:t>
            </a:r>
          </a:p>
          <a:p>
            <a:pPr marL="822960" lvl="1" indent="-457200">
              <a:buFont typeface="+mj-lt"/>
              <a:buAutoNum type="arabicParenR"/>
            </a:pPr>
            <a:r>
              <a:rPr lang="fr-FR" sz="2400" b="1" i="1" dirty="0" smtClean="0">
                <a:solidFill>
                  <a:srgbClr val="7030A0"/>
                </a:solidFill>
              </a:rPr>
              <a:t>Axiome de monotonie ou principe de Pareto</a:t>
            </a:r>
            <a:r>
              <a:rPr lang="fr-FR" sz="2400" dirty="0" smtClean="0"/>
              <a:t>: Toutes choses égales par ailleurs, une réduction du revenu (ou de toute autre mesure pertinente prise sur la population sous l’étude) d’une personne sous le seuil de pauvreté doit accroître la mesure de pauvreté</a:t>
            </a:r>
          </a:p>
          <a:p>
            <a:pPr marL="365760" lvl="1" indent="0">
              <a:buNone/>
            </a:pPr>
            <a:endParaRPr lang="fr-FR"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562074"/>
          </a:xfrm>
        </p:spPr>
        <p:txBody>
          <a:bodyPr/>
          <a:lstStyle/>
          <a:p>
            <a:r>
              <a:rPr lang="fr-FR" b="1" dirty="0">
                <a:solidFill>
                  <a:schemeClr val="accent1">
                    <a:lumMod val="75000"/>
                  </a:schemeClr>
                </a:solidFill>
              </a:rPr>
              <a:t>Indicateurs de pauvreté: </a:t>
            </a:r>
            <a:r>
              <a:rPr lang="fr-FR" dirty="0" smtClean="0"/>
              <a:t>Axiomes </a:t>
            </a:r>
            <a:r>
              <a:rPr lang="fr-FR" b="1" dirty="0" smtClean="0">
                <a:solidFill>
                  <a:schemeClr val="accent1">
                    <a:lumMod val="75000"/>
                  </a:schemeClr>
                </a:solidFill>
              </a:rPr>
              <a:t>(2/4)</a:t>
            </a:r>
            <a:endParaRPr lang="fr-FR" dirty="0"/>
          </a:p>
        </p:txBody>
      </p:sp>
      <p:sp>
        <p:nvSpPr>
          <p:cNvPr id="3" name="Espace réservé du contenu 2"/>
          <p:cNvSpPr>
            <a:spLocks noGrp="1"/>
          </p:cNvSpPr>
          <p:nvPr>
            <p:ph sz="quarter" idx="1"/>
          </p:nvPr>
        </p:nvSpPr>
        <p:spPr>
          <a:xfrm>
            <a:off x="457200" y="764704"/>
            <a:ext cx="7715200" cy="5709248"/>
          </a:xfrm>
        </p:spPr>
        <p:txBody>
          <a:bodyPr>
            <a:normAutofit/>
          </a:bodyPr>
          <a:lstStyle/>
          <a:p>
            <a:pPr marL="822960" lvl="1" indent="-457200">
              <a:buFont typeface="+mj-lt"/>
              <a:buAutoNum type="arabicParenR"/>
            </a:pPr>
            <a:r>
              <a:rPr lang="fr-FR" sz="2800" b="1" i="1" dirty="0">
                <a:solidFill>
                  <a:srgbClr val="7030A0"/>
                </a:solidFill>
              </a:rPr>
              <a:t>Axiome de monotonie ou principe de </a:t>
            </a:r>
            <a:r>
              <a:rPr lang="fr-FR" sz="2800" b="1" i="1" dirty="0" smtClean="0">
                <a:solidFill>
                  <a:srgbClr val="7030A0"/>
                </a:solidFill>
              </a:rPr>
              <a:t>Pareto</a:t>
            </a:r>
            <a:r>
              <a:rPr lang="fr-FR" sz="2800" dirty="0" smtClean="0"/>
              <a:t> (suite)</a:t>
            </a:r>
            <a:endParaRPr lang="fr-FR" sz="2400" b="1" dirty="0" smtClean="0"/>
          </a:p>
          <a:p>
            <a:pPr marL="365760" lvl="1" indent="0">
              <a:buNone/>
            </a:pPr>
            <a:r>
              <a:rPr lang="fr-FR" sz="2400" b="1" dirty="0" smtClean="0"/>
              <a:t>Impact de la pauvreté d’un changement de revenu chez les pauvres (Z=400)</a:t>
            </a:r>
          </a:p>
          <a:p>
            <a:pPr marL="365760" lvl="1" indent="0">
              <a:buNone/>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3771993666"/>
              </p:ext>
            </p:extLst>
          </p:nvPr>
        </p:nvGraphicFramePr>
        <p:xfrm>
          <a:off x="899592" y="2420888"/>
          <a:ext cx="7097216" cy="3240360"/>
        </p:xfrm>
        <a:graphic>
          <a:graphicData uri="http://schemas.openxmlformats.org/drawingml/2006/table">
            <a:tbl>
              <a:tblPr firstRow="1" bandRow="1">
                <a:tableStyleId>{5C22544A-7EE6-4342-B048-85BDC9FD1C3A}</a:tableStyleId>
              </a:tblPr>
              <a:tblGrid>
                <a:gridCol w="1774304"/>
                <a:gridCol w="1774304"/>
                <a:gridCol w="1774304"/>
                <a:gridCol w="1774304"/>
              </a:tblGrid>
              <a:tr h="810090">
                <a:tc>
                  <a:txBody>
                    <a:bodyPr/>
                    <a:lstStyle/>
                    <a:p>
                      <a:r>
                        <a:rPr lang="fr-FR" sz="3600" dirty="0" smtClean="0"/>
                        <a:t>Individu</a:t>
                      </a:r>
                      <a:endParaRPr lang="fr-FR" sz="3600" dirty="0"/>
                    </a:p>
                  </a:txBody>
                  <a:tcPr/>
                </a:tc>
                <a:tc>
                  <a:txBody>
                    <a:bodyPr/>
                    <a:lstStyle/>
                    <a:p>
                      <a:r>
                        <a:rPr lang="fr-FR" sz="3600" dirty="0" smtClean="0"/>
                        <a:t>A</a:t>
                      </a:r>
                      <a:endParaRPr lang="fr-FR" sz="3600" dirty="0"/>
                    </a:p>
                  </a:txBody>
                  <a:tcPr/>
                </a:tc>
                <a:tc>
                  <a:txBody>
                    <a:bodyPr/>
                    <a:lstStyle/>
                    <a:p>
                      <a:r>
                        <a:rPr lang="fr-FR" sz="3600" dirty="0" smtClean="0"/>
                        <a:t>B</a:t>
                      </a:r>
                      <a:endParaRPr lang="fr-FR" sz="3600" dirty="0"/>
                    </a:p>
                  </a:txBody>
                  <a:tcPr/>
                </a:tc>
                <a:tc>
                  <a:txBody>
                    <a:bodyPr/>
                    <a:lstStyle/>
                    <a:p>
                      <a:r>
                        <a:rPr lang="fr-FR" sz="3600" dirty="0" smtClean="0"/>
                        <a:t>C</a:t>
                      </a:r>
                      <a:endParaRPr lang="fr-FR" sz="3600" dirty="0"/>
                    </a:p>
                  </a:txBody>
                  <a:tcPr/>
                </a:tc>
              </a:tr>
              <a:tr h="810090">
                <a:tc>
                  <a:txBody>
                    <a:bodyPr/>
                    <a:lstStyle/>
                    <a:p>
                      <a:r>
                        <a:rPr lang="fr-FR" sz="3600" dirty="0" smtClean="0"/>
                        <a:t>1</a:t>
                      </a:r>
                      <a:endParaRPr lang="fr-FR" sz="3600" dirty="0"/>
                    </a:p>
                  </a:txBody>
                  <a:tcPr/>
                </a:tc>
                <a:tc>
                  <a:txBody>
                    <a:bodyPr/>
                    <a:lstStyle/>
                    <a:p>
                      <a:r>
                        <a:rPr lang="fr-FR" sz="3600" dirty="0" smtClean="0"/>
                        <a:t>200</a:t>
                      </a:r>
                      <a:endParaRPr lang="fr-FR" sz="3600" dirty="0"/>
                    </a:p>
                  </a:txBody>
                  <a:tcPr/>
                </a:tc>
                <a:tc>
                  <a:txBody>
                    <a:bodyPr/>
                    <a:lstStyle/>
                    <a:p>
                      <a:r>
                        <a:rPr lang="fr-FR" sz="3600" dirty="0" smtClean="0"/>
                        <a:t>200</a:t>
                      </a:r>
                      <a:endParaRPr lang="fr-FR" sz="3600" dirty="0"/>
                    </a:p>
                  </a:txBody>
                  <a:tcPr/>
                </a:tc>
                <a:tc>
                  <a:txBody>
                    <a:bodyPr/>
                    <a:lstStyle/>
                    <a:p>
                      <a:r>
                        <a:rPr lang="fr-FR" sz="3600" dirty="0" smtClean="0"/>
                        <a:t>200</a:t>
                      </a:r>
                      <a:endParaRPr lang="fr-FR" sz="3600" dirty="0"/>
                    </a:p>
                  </a:txBody>
                  <a:tcPr/>
                </a:tc>
              </a:tr>
              <a:tr h="810090">
                <a:tc>
                  <a:txBody>
                    <a:bodyPr/>
                    <a:lstStyle/>
                    <a:p>
                      <a:r>
                        <a:rPr lang="fr-FR" sz="3600" dirty="0" smtClean="0"/>
                        <a:t>2</a:t>
                      </a:r>
                      <a:endParaRPr lang="fr-FR" sz="3600" dirty="0"/>
                    </a:p>
                  </a:txBody>
                  <a:tcPr/>
                </a:tc>
                <a:tc>
                  <a:txBody>
                    <a:bodyPr/>
                    <a:lstStyle/>
                    <a:p>
                      <a:r>
                        <a:rPr lang="fr-FR" sz="3600" dirty="0" smtClean="0"/>
                        <a:t>300</a:t>
                      </a:r>
                      <a:endParaRPr lang="fr-FR" sz="3600" dirty="0"/>
                    </a:p>
                  </a:txBody>
                  <a:tcPr/>
                </a:tc>
                <a:tc>
                  <a:txBody>
                    <a:bodyPr/>
                    <a:lstStyle/>
                    <a:p>
                      <a:r>
                        <a:rPr lang="fr-FR" sz="3600" dirty="0" smtClean="0">
                          <a:solidFill>
                            <a:srgbClr val="FF0000"/>
                          </a:solidFill>
                        </a:rPr>
                        <a:t>350</a:t>
                      </a:r>
                      <a:endParaRPr lang="fr-FR" sz="3600" dirty="0">
                        <a:solidFill>
                          <a:srgbClr val="FF0000"/>
                        </a:solidFill>
                      </a:endParaRPr>
                    </a:p>
                  </a:txBody>
                  <a:tcPr/>
                </a:tc>
                <a:tc>
                  <a:txBody>
                    <a:bodyPr/>
                    <a:lstStyle/>
                    <a:p>
                      <a:r>
                        <a:rPr lang="fr-FR" sz="3600" dirty="0" smtClean="0">
                          <a:solidFill>
                            <a:srgbClr val="00B0F0"/>
                          </a:solidFill>
                        </a:rPr>
                        <a:t>375</a:t>
                      </a:r>
                      <a:endParaRPr lang="fr-FR" sz="3600" dirty="0">
                        <a:solidFill>
                          <a:srgbClr val="00B0F0"/>
                        </a:solidFill>
                      </a:endParaRPr>
                    </a:p>
                  </a:txBody>
                  <a:tcPr/>
                </a:tc>
              </a:tr>
              <a:tr h="810090">
                <a:tc>
                  <a:txBody>
                    <a:bodyPr/>
                    <a:lstStyle/>
                    <a:p>
                      <a:r>
                        <a:rPr lang="fr-FR" sz="3600" dirty="0" smtClean="0"/>
                        <a:t>3</a:t>
                      </a:r>
                      <a:endParaRPr lang="fr-FR" sz="3600" dirty="0"/>
                    </a:p>
                  </a:txBody>
                  <a:tcPr/>
                </a:tc>
                <a:tc>
                  <a:txBody>
                    <a:bodyPr/>
                    <a:lstStyle/>
                    <a:p>
                      <a:r>
                        <a:rPr lang="fr-FR" sz="3600" dirty="0" smtClean="0"/>
                        <a:t>400</a:t>
                      </a:r>
                      <a:endParaRPr lang="fr-FR" sz="3600" dirty="0"/>
                    </a:p>
                  </a:txBody>
                  <a:tcPr/>
                </a:tc>
                <a:tc>
                  <a:txBody>
                    <a:bodyPr/>
                    <a:lstStyle/>
                    <a:p>
                      <a:r>
                        <a:rPr lang="fr-FR" sz="3600" dirty="0" smtClean="0"/>
                        <a:t>400</a:t>
                      </a:r>
                      <a:endParaRPr lang="fr-FR" sz="3600" dirty="0"/>
                    </a:p>
                  </a:txBody>
                  <a:tcPr/>
                </a:tc>
                <a:tc>
                  <a:txBody>
                    <a:bodyPr/>
                    <a:lstStyle/>
                    <a:p>
                      <a:r>
                        <a:rPr lang="fr-FR" sz="3600" dirty="0" smtClean="0"/>
                        <a:t>400</a:t>
                      </a:r>
                      <a:endParaRPr lang="fr-FR" sz="3600" dirty="0"/>
                    </a:p>
                  </a:txBody>
                  <a:tcPr/>
                </a:tc>
              </a:tr>
            </a:tbl>
          </a:graphicData>
        </a:graphic>
      </p:graphicFrame>
    </p:spTree>
    <p:extLst>
      <p:ext uri="{BB962C8B-B14F-4D97-AF65-F5344CB8AC3E}">
        <p14:creationId xmlns:p14="http://schemas.microsoft.com/office/powerpoint/2010/main" val="7236161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562074"/>
          </a:xfrm>
        </p:spPr>
        <p:txBody>
          <a:bodyPr/>
          <a:lstStyle/>
          <a:p>
            <a:r>
              <a:rPr lang="fr-FR" b="1" dirty="0">
                <a:solidFill>
                  <a:schemeClr val="accent1">
                    <a:lumMod val="75000"/>
                  </a:schemeClr>
                </a:solidFill>
              </a:rPr>
              <a:t>Indicateurs de pauvreté: </a:t>
            </a:r>
            <a:r>
              <a:rPr lang="fr-FR" dirty="0" smtClean="0"/>
              <a:t>Axiomes </a:t>
            </a:r>
            <a:r>
              <a:rPr lang="fr-FR" b="1" dirty="0" smtClean="0">
                <a:solidFill>
                  <a:schemeClr val="accent1">
                    <a:lumMod val="75000"/>
                  </a:schemeClr>
                </a:solidFill>
              </a:rPr>
              <a:t>(3/4)</a:t>
            </a:r>
            <a:endParaRPr lang="fr-FR" dirty="0"/>
          </a:p>
        </p:txBody>
      </p:sp>
      <p:sp>
        <p:nvSpPr>
          <p:cNvPr id="3" name="Espace réservé du contenu 2"/>
          <p:cNvSpPr>
            <a:spLocks noGrp="1"/>
          </p:cNvSpPr>
          <p:nvPr>
            <p:ph sz="quarter" idx="1"/>
          </p:nvPr>
        </p:nvSpPr>
        <p:spPr>
          <a:xfrm>
            <a:off x="457200" y="764704"/>
            <a:ext cx="8003232" cy="5709248"/>
          </a:xfrm>
        </p:spPr>
        <p:txBody>
          <a:bodyPr>
            <a:normAutofit/>
          </a:bodyPr>
          <a:lstStyle/>
          <a:p>
            <a:pPr marL="822960" lvl="1" indent="-457200">
              <a:buFont typeface="+mj-lt"/>
              <a:buAutoNum type="arabicParenR" startAt="2"/>
            </a:pPr>
            <a:r>
              <a:rPr lang="fr-FR" b="1" i="1" dirty="0" smtClean="0">
                <a:solidFill>
                  <a:srgbClr val="7030A0"/>
                </a:solidFill>
              </a:rPr>
              <a:t>Axiome de transfert ou de Pigou-Dalton: </a:t>
            </a:r>
          </a:p>
          <a:p>
            <a:pPr marL="365760" lvl="1" indent="0">
              <a:buNone/>
            </a:pPr>
            <a:r>
              <a:rPr lang="fr-FR" sz="2800" dirty="0" smtClean="0"/>
              <a:t>Toutes choses égales par ailleurs, un transfert net d’une personne sous le seuil de pauvreté vers d’autres personnes plus riches doit accroître la mesure de pauvreté.</a:t>
            </a:r>
          </a:p>
          <a:p>
            <a:pPr marL="365760" lvl="1" indent="0">
              <a:buNone/>
            </a:pPr>
            <a:r>
              <a:rPr lang="fr-FR" b="1" i="1" dirty="0" smtClean="0">
                <a:solidFill>
                  <a:srgbClr val="7030A0"/>
                </a:solidFill>
              </a:rPr>
              <a:t>Impact </a:t>
            </a:r>
            <a:r>
              <a:rPr lang="fr-FR" b="1" i="1" dirty="0">
                <a:solidFill>
                  <a:srgbClr val="7030A0"/>
                </a:solidFill>
              </a:rPr>
              <a:t>sur la pauvreté d'un transfert de revenu d'un individu pauvre à un individu plus </a:t>
            </a:r>
            <a:r>
              <a:rPr lang="fr-FR" b="1" i="1" dirty="0" smtClean="0">
                <a:solidFill>
                  <a:srgbClr val="7030A0"/>
                </a:solidFill>
              </a:rPr>
              <a:t>pauvre(Z=400)</a:t>
            </a:r>
            <a:endParaRPr lang="fr-FR" b="1" i="1" dirty="0">
              <a:solidFill>
                <a:srgbClr val="7030A0"/>
              </a:solidFill>
            </a:endParaRPr>
          </a:p>
          <a:p>
            <a:pPr marL="365760" lvl="1" indent="0">
              <a:buNone/>
            </a:pPr>
            <a:endParaRPr lang="fr-FR" b="1" i="1" dirty="0" smtClean="0">
              <a:solidFill>
                <a:srgbClr val="7030A0"/>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384333508"/>
              </p:ext>
            </p:extLst>
          </p:nvPr>
        </p:nvGraphicFramePr>
        <p:xfrm>
          <a:off x="827584" y="3789040"/>
          <a:ext cx="7344816" cy="2718609"/>
        </p:xfrm>
        <a:graphic>
          <a:graphicData uri="http://schemas.openxmlformats.org/drawingml/2006/table">
            <a:tbl>
              <a:tblPr firstRow="1" bandRow="1">
                <a:tableStyleId>{5C22544A-7EE6-4342-B048-85BDC9FD1C3A}</a:tableStyleId>
              </a:tblPr>
              <a:tblGrid>
                <a:gridCol w="2365739"/>
                <a:gridCol w="2365739"/>
                <a:gridCol w="2613338"/>
              </a:tblGrid>
              <a:tr h="659410">
                <a:tc>
                  <a:txBody>
                    <a:bodyPr/>
                    <a:lstStyle/>
                    <a:p>
                      <a:r>
                        <a:rPr lang="fr-FR" sz="3600" dirty="0" smtClean="0"/>
                        <a:t>Individu</a:t>
                      </a:r>
                      <a:endParaRPr lang="fr-FR" sz="3600" dirty="0"/>
                    </a:p>
                  </a:txBody>
                  <a:tcPr/>
                </a:tc>
                <a:tc>
                  <a:txBody>
                    <a:bodyPr/>
                    <a:lstStyle/>
                    <a:p>
                      <a:r>
                        <a:rPr lang="fr-FR" sz="3600" dirty="0" smtClean="0"/>
                        <a:t>A</a:t>
                      </a:r>
                      <a:endParaRPr lang="fr-FR" sz="3600" dirty="0"/>
                    </a:p>
                  </a:txBody>
                  <a:tcPr/>
                </a:tc>
                <a:tc>
                  <a:txBody>
                    <a:bodyPr/>
                    <a:lstStyle/>
                    <a:p>
                      <a:r>
                        <a:rPr lang="fr-FR" sz="3600" dirty="0" smtClean="0"/>
                        <a:t>B</a:t>
                      </a:r>
                      <a:endParaRPr lang="fr-FR" sz="3600" dirty="0"/>
                    </a:p>
                  </a:txBody>
                  <a:tcPr/>
                </a:tc>
              </a:tr>
              <a:tr h="615546">
                <a:tc>
                  <a:txBody>
                    <a:bodyPr/>
                    <a:lstStyle/>
                    <a:p>
                      <a:r>
                        <a:rPr lang="fr-FR" sz="3600" dirty="0" smtClean="0"/>
                        <a:t>1</a:t>
                      </a:r>
                      <a:endParaRPr lang="fr-FR" sz="3600" dirty="0"/>
                    </a:p>
                  </a:txBody>
                  <a:tcPr/>
                </a:tc>
                <a:tc>
                  <a:txBody>
                    <a:bodyPr/>
                    <a:lstStyle/>
                    <a:p>
                      <a:r>
                        <a:rPr lang="fr-FR" sz="3600" dirty="0" smtClean="0">
                          <a:solidFill>
                            <a:srgbClr val="00B0F0"/>
                          </a:solidFill>
                        </a:rPr>
                        <a:t>200</a:t>
                      </a:r>
                      <a:endParaRPr lang="fr-FR" sz="3600" dirty="0">
                        <a:solidFill>
                          <a:srgbClr val="00B0F0"/>
                        </a:solidFill>
                      </a:endParaRPr>
                    </a:p>
                  </a:txBody>
                  <a:tcPr/>
                </a:tc>
                <a:tc>
                  <a:txBody>
                    <a:bodyPr/>
                    <a:lstStyle/>
                    <a:p>
                      <a:r>
                        <a:rPr lang="fr-FR" sz="3600" dirty="0" smtClean="0">
                          <a:solidFill>
                            <a:srgbClr val="00B0F0"/>
                          </a:solidFill>
                        </a:rPr>
                        <a:t>225</a:t>
                      </a:r>
                      <a:endParaRPr lang="fr-FR" sz="3600" dirty="0">
                        <a:solidFill>
                          <a:srgbClr val="00B0F0"/>
                        </a:solidFill>
                      </a:endParaRPr>
                    </a:p>
                  </a:txBody>
                  <a:tcPr/>
                </a:tc>
              </a:tr>
              <a:tr h="630917">
                <a:tc>
                  <a:txBody>
                    <a:bodyPr/>
                    <a:lstStyle/>
                    <a:p>
                      <a:r>
                        <a:rPr lang="fr-FR" sz="3600" dirty="0" smtClean="0"/>
                        <a:t>2</a:t>
                      </a:r>
                      <a:endParaRPr lang="fr-FR" sz="3600" dirty="0"/>
                    </a:p>
                  </a:txBody>
                  <a:tcPr/>
                </a:tc>
                <a:tc>
                  <a:txBody>
                    <a:bodyPr/>
                    <a:lstStyle/>
                    <a:p>
                      <a:r>
                        <a:rPr lang="fr-FR" sz="3600" dirty="0" smtClean="0">
                          <a:solidFill>
                            <a:srgbClr val="FF0000"/>
                          </a:solidFill>
                        </a:rPr>
                        <a:t>300</a:t>
                      </a:r>
                      <a:endParaRPr lang="fr-FR" sz="3600" dirty="0">
                        <a:solidFill>
                          <a:srgbClr val="FF0000"/>
                        </a:solidFill>
                      </a:endParaRPr>
                    </a:p>
                  </a:txBody>
                  <a:tcPr/>
                </a:tc>
                <a:tc>
                  <a:txBody>
                    <a:bodyPr/>
                    <a:lstStyle/>
                    <a:p>
                      <a:r>
                        <a:rPr lang="fr-FR" sz="3600" dirty="0" smtClean="0">
                          <a:solidFill>
                            <a:srgbClr val="FF0000"/>
                          </a:solidFill>
                        </a:rPr>
                        <a:t>275</a:t>
                      </a:r>
                      <a:endParaRPr lang="fr-FR" sz="3600" dirty="0">
                        <a:solidFill>
                          <a:srgbClr val="FF0000"/>
                        </a:solidFill>
                      </a:endParaRPr>
                    </a:p>
                  </a:txBody>
                  <a:tcPr/>
                </a:tc>
              </a:tr>
              <a:tr h="779039">
                <a:tc>
                  <a:txBody>
                    <a:bodyPr/>
                    <a:lstStyle/>
                    <a:p>
                      <a:r>
                        <a:rPr lang="fr-FR" sz="3600" dirty="0" smtClean="0"/>
                        <a:t>3</a:t>
                      </a:r>
                      <a:endParaRPr lang="fr-FR" sz="3600" dirty="0"/>
                    </a:p>
                  </a:txBody>
                  <a:tcPr/>
                </a:tc>
                <a:tc>
                  <a:txBody>
                    <a:bodyPr/>
                    <a:lstStyle/>
                    <a:p>
                      <a:r>
                        <a:rPr lang="fr-FR" sz="3600" dirty="0" smtClean="0"/>
                        <a:t>400</a:t>
                      </a:r>
                      <a:endParaRPr lang="fr-FR" sz="3600" dirty="0"/>
                    </a:p>
                  </a:txBody>
                  <a:tcPr/>
                </a:tc>
                <a:tc>
                  <a:txBody>
                    <a:bodyPr/>
                    <a:lstStyle/>
                    <a:p>
                      <a:r>
                        <a:rPr lang="fr-FR" sz="3600" dirty="0" smtClean="0"/>
                        <a:t>400</a:t>
                      </a:r>
                      <a:endParaRPr lang="fr-FR" sz="3600" dirty="0"/>
                    </a:p>
                  </a:txBody>
                  <a:tcPr/>
                </a:tc>
              </a:tr>
            </a:tbl>
          </a:graphicData>
        </a:graphic>
      </p:graphicFrame>
    </p:spTree>
    <p:extLst>
      <p:ext uri="{BB962C8B-B14F-4D97-AF65-F5344CB8AC3E}">
        <p14:creationId xmlns:p14="http://schemas.microsoft.com/office/powerpoint/2010/main" val="336980142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562074"/>
          </a:xfrm>
        </p:spPr>
        <p:txBody>
          <a:bodyPr/>
          <a:lstStyle/>
          <a:p>
            <a:r>
              <a:rPr lang="fr-FR" b="1" dirty="0">
                <a:solidFill>
                  <a:schemeClr val="accent1">
                    <a:lumMod val="75000"/>
                  </a:schemeClr>
                </a:solidFill>
              </a:rPr>
              <a:t>Indicateurs de pauvreté: </a:t>
            </a:r>
            <a:r>
              <a:rPr lang="fr-FR" dirty="0" smtClean="0"/>
              <a:t>Axiomes </a:t>
            </a:r>
            <a:r>
              <a:rPr lang="fr-FR" b="1" dirty="0" smtClean="0">
                <a:solidFill>
                  <a:schemeClr val="accent1">
                    <a:lumMod val="75000"/>
                  </a:schemeClr>
                </a:solidFill>
              </a:rPr>
              <a:t>(4/4)</a:t>
            </a:r>
            <a:endParaRPr lang="fr-FR" dirty="0"/>
          </a:p>
        </p:txBody>
      </p:sp>
      <p:sp>
        <p:nvSpPr>
          <p:cNvPr id="3" name="Espace réservé du contenu 2"/>
          <p:cNvSpPr>
            <a:spLocks noGrp="1"/>
          </p:cNvSpPr>
          <p:nvPr>
            <p:ph sz="quarter" idx="1"/>
          </p:nvPr>
        </p:nvSpPr>
        <p:spPr>
          <a:xfrm>
            <a:off x="457200" y="764704"/>
            <a:ext cx="8003232" cy="5709248"/>
          </a:xfrm>
        </p:spPr>
        <p:txBody>
          <a:bodyPr>
            <a:normAutofit/>
          </a:bodyPr>
          <a:lstStyle/>
          <a:p>
            <a:pPr marL="822960" lvl="1" indent="-457200">
              <a:buFont typeface="+mj-lt"/>
              <a:buAutoNum type="arabicParenR" startAt="3"/>
            </a:pPr>
            <a:r>
              <a:rPr lang="fr-FR" sz="2800" b="1" i="1" dirty="0" smtClean="0">
                <a:solidFill>
                  <a:srgbClr val="7030A0"/>
                </a:solidFill>
              </a:rPr>
              <a:t>Axiome de focus </a:t>
            </a:r>
            <a:r>
              <a:rPr lang="fr-FR" sz="2800" dirty="0" smtClean="0"/>
              <a:t>: </a:t>
            </a:r>
          </a:p>
          <a:p>
            <a:pPr marL="365760" lvl="1" indent="0">
              <a:buNone/>
            </a:pPr>
            <a:r>
              <a:rPr lang="fr-FR" sz="2400" dirty="0" smtClean="0"/>
              <a:t>En matière d’analyse de la pauvreté, la mesure de pauvreté reste inchangée si le revenu d’un individu situé au-dessus du seuil de pauvreté augmente. Autrement dit, en mesure de pauvreté, que les riches s’enrichissent davantage ne change en rien la pauvreté. </a:t>
            </a:r>
          </a:p>
          <a:p>
            <a:pPr marL="365760" lvl="1" indent="0">
              <a:buNone/>
            </a:pPr>
            <a:endParaRPr lang="fr-FR" sz="1200" b="1" i="1" dirty="0" smtClean="0">
              <a:solidFill>
                <a:srgbClr val="7030A0"/>
              </a:solidFill>
            </a:endParaRPr>
          </a:p>
          <a:p>
            <a:pPr marL="365760" lvl="1" indent="0">
              <a:buNone/>
            </a:pPr>
            <a:r>
              <a:rPr lang="fr-FR" b="1" i="1" dirty="0" smtClean="0">
                <a:solidFill>
                  <a:srgbClr val="7030A0"/>
                </a:solidFill>
              </a:rPr>
              <a:t>Impact </a:t>
            </a:r>
            <a:r>
              <a:rPr lang="fr-FR" b="1" i="1" dirty="0">
                <a:solidFill>
                  <a:srgbClr val="7030A0"/>
                </a:solidFill>
              </a:rPr>
              <a:t>sur la pauvreté de changements dans le revenu des non-pauvres </a:t>
            </a:r>
            <a:r>
              <a:rPr lang="fr-FR" b="1" i="1" dirty="0" smtClean="0">
                <a:solidFill>
                  <a:srgbClr val="7030A0"/>
                </a:solidFill>
              </a:rPr>
              <a:t>(Z=400)</a:t>
            </a:r>
            <a:endParaRPr lang="fr-FR" b="1" i="1" dirty="0">
              <a:solidFill>
                <a:srgbClr val="7030A0"/>
              </a:solidFill>
            </a:endParaRPr>
          </a:p>
          <a:p>
            <a:pPr marL="822960" lvl="1" indent="-457200">
              <a:buFont typeface="+mj-lt"/>
              <a:buAutoNum type="arabicParenR" startAt="3"/>
            </a:pPr>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1321497413"/>
              </p:ext>
            </p:extLst>
          </p:nvPr>
        </p:nvGraphicFramePr>
        <p:xfrm>
          <a:off x="796144" y="4149080"/>
          <a:ext cx="7128656" cy="2560320"/>
        </p:xfrm>
        <a:graphic>
          <a:graphicData uri="http://schemas.openxmlformats.org/drawingml/2006/table">
            <a:tbl>
              <a:tblPr firstRow="1" bandRow="1">
                <a:tableStyleId>{5C22544A-7EE6-4342-B048-85BDC9FD1C3A}</a:tableStyleId>
              </a:tblPr>
              <a:tblGrid>
                <a:gridCol w="1844823"/>
                <a:gridCol w="1719505"/>
                <a:gridCol w="1782164"/>
                <a:gridCol w="1782164"/>
              </a:tblGrid>
              <a:tr h="551743">
                <a:tc>
                  <a:txBody>
                    <a:bodyPr/>
                    <a:lstStyle/>
                    <a:p>
                      <a:r>
                        <a:rPr lang="fr-FR" sz="3600" dirty="0" smtClean="0"/>
                        <a:t>Individu</a:t>
                      </a:r>
                      <a:endParaRPr lang="fr-FR" sz="3600" dirty="0"/>
                    </a:p>
                  </a:txBody>
                  <a:tcPr/>
                </a:tc>
                <a:tc>
                  <a:txBody>
                    <a:bodyPr/>
                    <a:lstStyle/>
                    <a:p>
                      <a:r>
                        <a:rPr lang="fr-FR" sz="3600" dirty="0" smtClean="0"/>
                        <a:t>A</a:t>
                      </a:r>
                      <a:endParaRPr lang="fr-FR" sz="3600" dirty="0"/>
                    </a:p>
                  </a:txBody>
                  <a:tcPr/>
                </a:tc>
                <a:tc>
                  <a:txBody>
                    <a:bodyPr/>
                    <a:lstStyle/>
                    <a:p>
                      <a:r>
                        <a:rPr lang="fr-FR" sz="3600" dirty="0" smtClean="0"/>
                        <a:t>B</a:t>
                      </a:r>
                      <a:endParaRPr lang="fr-FR" sz="3600" dirty="0"/>
                    </a:p>
                  </a:txBody>
                  <a:tcPr/>
                </a:tc>
                <a:tc>
                  <a:txBody>
                    <a:bodyPr/>
                    <a:lstStyle/>
                    <a:p>
                      <a:r>
                        <a:rPr lang="fr-FR" sz="3600" dirty="0" smtClean="0"/>
                        <a:t>C</a:t>
                      </a:r>
                      <a:endParaRPr lang="fr-FR" sz="3600" dirty="0"/>
                    </a:p>
                  </a:txBody>
                  <a:tcPr/>
                </a:tc>
              </a:tr>
              <a:tr h="615546">
                <a:tc>
                  <a:txBody>
                    <a:bodyPr/>
                    <a:lstStyle/>
                    <a:p>
                      <a:r>
                        <a:rPr lang="fr-FR" sz="3600" dirty="0" smtClean="0"/>
                        <a:t>1</a:t>
                      </a:r>
                      <a:endParaRPr lang="fr-FR" sz="3600" dirty="0"/>
                    </a:p>
                  </a:txBody>
                  <a:tcPr/>
                </a:tc>
                <a:tc>
                  <a:txBody>
                    <a:bodyPr/>
                    <a:lstStyle/>
                    <a:p>
                      <a:r>
                        <a:rPr lang="fr-FR" sz="3600" dirty="0" smtClean="0"/>
                        <a:t>200</a:t>
                      </a:r>
                      <a:endParaRPr lang="fr-FR" sz="3600" dirty="0"/>
                    </a:p>
                  </a:txBody>
                  <a:tcPr/>
                </a:tc>
                <a:tc>
                  <a:txBody>
                    <a:bodyPr/>
                    <a:lstStyle/>
                    <a:p>
                      <a:r>
                        <a:rPr lang="fr-FR" sz="3600" dirty="0" smtClean="0"/>
                        <a:t>200</a:t>
                      </a:r>
                      <a:endParaRPr lang="fr-FR" sz="3600" dirty="0"/>
                    </a:p>
                  </a:txBody>
                  <a:tcPr/>
                </a:tc>
                <a:tc>
                  <a:txBody>
                    <a:bodyPr/>
                    <a:lstStyle/>
                    <a:p>
                      <a:r>
                        <a:rPr lang="fr-FR" sz="3600" dirty="0" smtClean="0"/>
                        <a:t>200</a:t>
                      </a:r>
                      <a:endParaRPr lang="fr-FR" sz="3600" dirty="0"/>
                    </a:p>
                  </a:txBody>
                  <a:tcPr/>
                </a:tc>
              </a:tr>
              <a:tr h="567727">
                <a:tc>
                  <a:txBody>
                    <a:bodyPr/>
                    <a:lstStyle/>
                    <a:p>
                      <a:r>
                        <a:rPr lang="fr-FR" sz="3600" dirty="0" smtClean="0"/>
                        <a:t>2</a:t>
                      </a:r>
                      <a:endParaRPr lang="fr-FR" sz="3600" dirty="0"/>
                    </a:p>
                  </a:txBody>
                  <a:tcPr/>
                </a:tc>
                <a:tc>
                  <a:txBody>
                    <a:bodyPr/>
                    <a:lstStyle/>
                    <a:p>
                      <a:r>
                        <a:rPr lang="fr-FR" sz="3600" dirty="0" smtClean="0"/>
                        <a:t>300</a:t>
                      </a:r>
                      <a:endParaRPr lang="fr-FR" sz="3600" dirty="0"/>
                    </a:p>
                  </a:txBody>
                  <a:tcPr/>
                </a:tc>
                <a:tc>
                  <a:txBody>
                    <a:bodyPr/>
                    <a:lstStyle/>
                    <a:p>
                      <a:r>
                        <a:rPr lang="fr-FR" sz="3600" dirty="0" smtClean="0"/>
                        <a:t>300</a:t>
                      </a:r>
                      <a:endParaRPr lang="fr-FR" sz="3600" dirty="0"/>
                    </a:p>
                  </a:txBody>
                  <a:tcPr/>
                </a:tc>
                <a:tc>
                  <a:txBody>
                    <a:bodyPr/>
                    <a:lstStyle/>
                    <a:p>
                      <a:r>
                        <a:rPr lang="fr-FR" sz="3600" dirty="0" smtClean="0"/>
                        <a:t>300</a:t>
                      </a:r>
                      <a:endParaRPr lang="fr-FR" sz="3600" dirty="0"/>
                    </a:p>
                  </a:txBody>
                  <a:tcPr/>
                </a:tc>
              </a:tr>
              <a:tr h="528032">
                <a:tc>
                  <a:txBody>
                    <a:bodyPr/>
                    <a:lstStyle/>
                    <a:p>
                      <a:r>
                        <a:rPr lang="fr-FR" sz="3600" dirty="0" smtClean="0"/>
                        <a:t>3</a:t>
                      </a:r>
                      <a:endParaRPr lang="fr-FR" sz="3600" dirty="0"/>
                    </a:p>
                  </a:txBody>
                  <a:tcPr/>
                </a:tc>
                <a:tc>
                  <a:txBody>
                    <a:bodyPr/>
                    <a:lstStyle/>
                    <a:p>
                      <a:r>
                        <a:rPr lang="fr-FR" sz="3600" dirty="0" smtClean="0"/>
                        <a:t>400</a:t>
                      </a:r>
                      <a:endParaRPr lang="fr-FR" sz="3600" dirty="0"/>
                    </a:p>
                  </a:txBody>
                  <a:tcPr/>
                </a:tc>
                <a:tc>
                  <a:txBody>
                    <a:bodyPr/>
                    <a:lstStyle/>
                    <a:p>
                      <a:r>
                        <a:rPr lang="fr-FR" sz="3600" dirty="0" smtClean="0">
                          <a:solidFill>
                            <a:srgbClr val="00B0F0"/>
                          </a:solidFill>
                        </a:rPr>
                        <a:t>450</a:t>
                      </a:r>
                      <a:endParaRPr lang="fr-FR" sz="3600" dirty="0">
                        <a:solidFill>
                          <a:srgbClr val="00B0F0"/>
                        </a:solidFill>
                      </a:endParaRPr>
                    </a:p>
                  </a:txBody>
                  <a:tcPr/>
                </a:tc>
                <a:tc>
                  <a:txBody>
                    <a:bodyPr/>
                    <a:lstStyle/>
                    <a:p>
                      <a:r>
                        <a:rPr lang="fr-FR" sz="3600" dirty="0" smtClean="0">
                          <a:solidFill>
                            <a:srgbClr val="FF0000"/>
                          </a:solidFill>
                        </a:rPr>
                        <a:t>4000</a:t>
                      </a:r>
                      <a:endParaRPr lang="fr-FR" sz="3600" dirty="0">
                        <a:solidFill>
                          <a:srgbClr val="FF0000"/>
                        </a:solidFill>
                      </a:endParaRPr>
                    </a:p>
                  </a:txBody>
                  <a:tcPr/>
                </a:tc>
              </a:tr>
            </a:tbl>
          </a:graphicData>
        </a:graphic>
      </p:graphicFrame>
    </p:spTree>
    <p:extLst>
      <p:ext uri="{BB962C8B-B14F-4D97-AF65-F5344CB8AC3E}">
        <p14:creationId xmlns:p14="http://schemas.microsoft.com/office/powerpoint/2010/main" val="179157801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b="1" dirty="0">
                <a:solidFill>
                  <a:schemeClr val="accent1">
                    <a:lumMod val="75000"/>
                  </a:schemeClr>
                </a:solidFill>
              </a:rPr>
              <a:t>Indicateurs de pauvreté: </a:t>
            </a:r>
            <a:r>
              <a:rPr lang="fr-FR" dirty="0" smtClean="0"/>
              <a:t>Mesures </a:t>
            </a:r>
            <a:r>
              <a:rPr lang="fr-FR" smtClean="0"/>
              <a:t>(1/18)</a:t>
            </a:r>
            <a:endParaRPr lang="fr-FR" dirty="0">
              <a:solidFill>
                <a:schemeClr val="accent1">
                  <a:lumMod val="75000"/>
                </a:schemeClr>
              </a:solidFill>
            </a:endParaRPr>
          </a:p>
        </p:txBody>
      </p:sp>
      <mc:AlternateContent xmlns:mc="http://schemas.openxmlformats.org/markup-compatibility/2006">
        <mc:Choice xmlns:a14="http://schemas.microsoft.com/office/drawing/2010/main" Requires="a14">
          <p:sp>
            <p:nvSpPr>
              <p:cNvPr id="3" name="Espace réservé du contenu 2"/>
              <p:cNvSpPr>
                <a:spLocks noGrp="1"/>
              </p:cNvSpPr>
              <p:nvPr>
                <p:ph sz="quarter" idx="1"/>
              </p:nvPr>
            </p:nvSpPr>
            <p:spPr>
              <a:xfrm>
                <a:off x="457200" y="980728"/>
                <a:ext cx="7467600" cy="5493224"/>
              </a:xfrm>
            </p:spPr>
            <p:txBody>
              <a:bodyPr/>
              <a:lstStyle/>
              <a:p>
                <a:pPr marL="514350" indent="-514350">
                  <a:buSzPct val="100000"/>
                  <a:buFont typeface="+mj-lt"/>
                  <a:buAutoNum type="arabicPeriod"/>
                </a:pPr>
                <a:r>
                  <a:rPr lang="fr-FR" b="1" i="1" u="sng" dirty="0" smtClean="0"/>
                  <a:t>Head Count Ratio </a:t>
                </a:r>
                <a:r>
                  <a:rPr lang="fr-FR" u="sng" dirty="0" smtClean="0"/>
                  <a:t>(indice numérique de pauvreté)</a:t>
                </a:r>
              </a:p>
              <a:p>
                <a:pPr>
                  <a:buNone/>
                </a:pPr>
                <a:r>
                  <a:rPr lang="fr-FR" dirty="0" smtClean="0"/>
                  <a:t>		H=q/N   (q=nombre de pauvres dans la population, 	c’est le nombre de personne en dessous du seuil de 	pauvreté; N est la population totale). Il est noté 	souvent P</a:t>
                </a:r>
                <a:r>
                  <a:rPr lang="fr-FR" sz="1200" dirty="0" smtClean="0"/>
                  <a:t>0 </a:t>
                </a:r>
              </a:p>
              <a:p>
                <a:pPr>
                  <a:buNone/>
                </a:pPr>
                <a14:m>
                  <m:oMathPara xmlns:m="http://schemas.openxmlformats.org/officeDocument/2006/math">
                    <m:oMathParaPr>
                      <m:jc m:val="centerGroup"/>
                    </m:oMathParaPr>
                    <m:oMath xmlns:m="http://schemas.openxmlformats.org/officeDocument/2006/math">
                      <m:sSub>
                        <m:sSubPr>
                          <m:ctrlPr>
                            <a:rPr lang="fr-FR" sz="3200" i="1" smtClean="0">
                              <a:latin typeface="Cambria Math" panose="02040503050406030204" pitchFamily="18" charset="0"/>
                            </a:rPr>
                          </m:ctrlPr>
                        </m:sSubPr>
                        <m:e>
                          <m:r>
                            <a:rPr lang="fr-FR" sz="3200" b="0" i="1" smtClean="0">
                              <a:latin typeface="Cambria Math" panose="02040503050406030204" pitchFamily="18" charset="0"/>
                            </a:rPr>
                            <m:t>𝐻</m:t>
                          </m:r>
                          <m:r>
                            <a:rPr lang="fr-FR" sz="3200" b="0" i="1" smtClean="0">
                              <a:latin typeface="Cambria Math" panose="02040503050406030204" pitchFamily="18" charset="0"/>
                            </a:rPr>
                            <m:t>=</m:t>
                          </m:r>
                          <m:r>
                            <a:rPr lang="fr-FR" sz="3200" b="0" i="1" smtClean="0">
                              <a:latin typeface="Cambria Math" panose="02040503050406030204" pitchFamily="18" charset="0"/>
                            </a:rPr>
                            <m:t>𝑃</m:t>
                          </m:r>
                        </m:e>
                        <m:sub>
                          <m:r>
                            <a:rPr lang="fr-FR" sz="3200" b="0" i="1" smtClean="0">
                              <a:latin typeface="Cambria Math" panose="02040503050406030204" pitchFamily="18" charset="0"/>
                            </a:rPr>
                            <m:t>0</m:t>
                          </m:r>
                        </m:sub>
                      </m:sSub>
                      <m:r>
                        <a:rPr lang="fr-FR" sz="3200" b="0" i="1" smtClean="0">
                          <a:latin typeface="Cambria Math" panose="02040503050406030204" pitchFamily="18" charset="0"/>
                        </a:rPr>
                        <m:t>=</m:t>
                      </m:r>
                      <m:f>
                        <m:fPr>
                          <m:ctrlPr>
                            <a:rPr lang="fr-FR" sz="3200" b="0" i="1" smtClean="0">
                              <a:latin typeface="Cambria Math" panose="02040503050406030204" pitchFamily="18" charset="0"/>
                            </a:rPr>
                          </m:ctrlPr>
                        </m:fPr>
                        <m:num>
                          <m:r>
                            <a:rPr lang="fr-FR" sz="3200" b="0" i="1" smtClean="0">
                              <a:latin typeface="Cambria Math" panose="02040503050406030204" pitchFamily="18" charset="0"/>
                            </a:rPr>
                            <m:t>1</m:t>
                          </m:r>
                        </m:num>
                        <m:den>
                          <m:r>
                            <a:rPr lang="fr-FR" sz="3200" b="0" i="1" smtClean="0">
                              <a:latin typeface="Cambria Math" panose="02040503050406030204" pitchFamily="18" charset="0"/>
                            </a:rPr>
                            <m:t>𝑁</m:t>
                          </m:r>
                        </m:den>
                      </m:f>
                      <m:nary>
                        <m:naryPr>
                          <m:chr m:val="∑"/>
                          <m:ctrlPr>
                            <a:rPr lang="fr-FR" sz="3200" b="0" i="1" smtClean="0">
                              <a:latin typeface="Cambria Math" panose="02040503050406030204" pitchFamily="18" charset="0"/>
                            </a:rPr>
                          </m:ctrlPr>
                        </m:naryPr>
                        <m:sub>
                          <m:r>
                            <m:rPr>
                              <m:brk m:alnAt="23"/>
                            </m:rPr>
                            <a:rPr lang="fr-FR" sz="3200" b="0" i="1" smtClean="0">
                              <a:latin typeface="Cambria Math" panose="02040503050406030204" pitchFamily="18" charset="0"/>
                            </a:rPr>
                            <m:t>𝑖</m:t>
                          </m:r>
                          <m:r>
                            <a:rPr lang="fr-FR" sz="3200" b="0" i="1" smtClean="0">
                              <a:latin typeface="Cambria Math" panose="02040503050406030204" pitchFamily="18" charset="0"/>
                            </a:rPr>
                            <m:t>=1</m:t>
                          </m:r>
                        </m:sub>
                        <m:sup>
                          <m:r>
                            <a:rPr lang="fr-FR" sz="3200" b="0" i="1" smtClean="0">
                              <a:latin typeface="Cambria Math" panose="02040503050406030204" pitchFamily="18" charset="0"/>
                            </a:rPr>
                            <m:t>𝑁</m:t>
                          </m:r>
                        </m:sup>
                        <m:e>
                          <m:r>
                            <a:rPr lang="fr-FR" sz="3200" b="0" i="1" smtClean="0">
                              <a:latin typeface="Cambria Math" panose="02040503050406030204" pitchFamily="18" charset="0"/>
                            </a:rPr>
                            <m:t>𝐼</m:t>
                          </m:r>
                          <m:d>
                            <m:dPr>
                              <m:ctrlPr>
                                <a:rPr lang="fr-FR" sz="3200" b="0" i="1" smtClean="0">
                                  <a:latin typeface="Cambria Math" panose="02040503050406030204" pitchFamily="18" charset="0"/>
                                </a:rPr>
                              </m:ctrlPr>
                            </m:dPr>
                            <m:e>
                              <m:sSub>
                                <m:sSubPr>
                                  <m:ctrlPr>
                                    <a:rPr lang="fr-FR" sz="3200" b="0" i="1" smtClean="0">
                                      <a:latin typeface="Cambria Math" panose="02040503050406030204" pitchFamily="18" charset="0"/>
                                    </a:rPr>
                                  </m:ctrlPr>
                                </m:sSubPr>
                                <m:e>
                                  <m:r>
                                    <a:rPr lang="fr-FR" sz="3200" b="0" i="1" smtClean="0">
                                      <a:latin typeface="Cambria Math" panose="02040503050406030204" pitchFamily="18" charset="0"/>
                                    </a:rPr>
                                    <m:t>𝑦</m:t>
                                  </m:r>
                                </m:e>
                                <m:sub>
                                  <m:r>
                                    <a:rPr lang="fr-FR" sz="3200" b="0" i="1" smtClean="0">
                                      <a:latin typeface="Cambria Math" panose="02040503050406030204" pitchFamily="18" charset="0"/>
                                    </a:rPr>
                                    <m:t>𝑖</m:t>
                                  </m:r>
                                </m:sub>
                              </m:sSub>
                              <m:r>
                                <a:rPr lang="fr-FR" sz="3200" b="0" i="1" smtClean="0">
                                  <a:latin typeface="Cambria Math" panose="02040503050406030204" pitchFamily="18" charset="0"/>
                                  <a:ea typeface="Cambria Math" panose="02040503050406030204" pitchFamily="18" charset="0"/>
                                </a:rPr>
                                <m:t>&lt;</m:t>
                              </m:r>
                              <m:r>
                                <a:rPr lang="fr-FR" sz="3200" b="0" i="1" smtClean="0">
                                  <a:latin typeface="Cambria Math" panose="02040503050406030204" pitchFamily="18" charset="0"/>
                                  <a:ea typeface="Cambria Math" panose="02040503050406030204" pitchFamily="18" charset="0"/>
                                </a:rPr>
                                <m:t>𝑍</m:t>
                              </m:r>
                            </m:e>
                          </m:d>
                        </m:e>
                      </m:nary>
                    </m:oMath>
                  </m:oMathPara>
                </a14:m>
                <a:endParaRPr lang="fr-FR" sz="3200" dirty="0" smtClean="0"/>
              </a:p>
              <a:p>
                <a:pPr>
                  <a:buNone/>
                </a:pPr>
                <a14:m>
                  <m:oMathPara xmlns:m="http://schemas.openxmlformats.org/officeDocument/2006/math">
                    <m:oMathParaPr>
                      <m:jc m:val="centerGroup"/>
                    </m:oMathParaPr>
                    <m:oMath xmlns:m="http://schemas.openxmlformats.org/officeDocument/2006/math">
                      <m:r>
                        <a:rPr lang="fr-FR" sz="3200" i="1">
                          <a:latin typeface="Cambria Math" panose="02040503050406030204" pitchFamily="18" charset="0"/>
                        </a:rPr>
                        <m:t>𝐼</m:t>
                      </m:r>
                      <m:d>
                        <m:dPr>
                          <m:ctrlPr>
                            <a:rPr lang="fr-FR" sz="3200" i="1">
                              <a:latin typeface="Cambria Math" panose="02040503050406030204" pitchFamily="18" charset="0"/>
                            </a:rPr>
                          </m:ctrlPr>
                        </m:dPr>
                        <m:e>
                          <m:sSub>
                            <m:sSubPr>
                              <m:ctrlPr>
                                <a:rPr lang="fr-FR" sz="3200" i="1">
                                  <a:latin typeface="Cambria Math" panose="02040503050406030204" pitchFamily="18" charset="0"/>
                                </a:rPr>
                              </m:ctrlPr>
                            </m:sSubPr>
                            <m:e>
                              <m:r>
                                <a:rPr lang="fr-FR" sz="3200" i="1">
                                  <a:latin typeface="Cambria Math" panose="02040503050406030204" pitchFamily="18" charset="0"/>
                                </a:rPr>
                                <m:t>𝑦</m:t>
                              </m:r>
                            </m:e>
                            <m:sub>
                              <m:r>
                                <a:rPr lang="fr-FR" sz="3200" i="1">
                                  <a:latin typeface="Cambria Math" panose="02040503050406030204" pitchFamily="18" charset="0"/>
                                </a:rPr>
                                <m:t>𝑖</m:t>
                              </m:r>
                            </m:sub>
                          </m:sSub>
                          <m:r>
                            <a:rPr lang="fr-FR" sz="3200" i="1">
                              <a:latin typeface="Cambria Math" panose="02040503050406030204" pitchFamily="18" charset="0"/>
                              <a:ea typeface="Cambria Math" panose="02040503050406030204" pitchFamily="18" charset="0"/>
                            </a:rPr>
                            <m:t>&lt;</m:t>
                          </m:r>
                          <m:r>
                            <a:rPr lang="fr-FR" sz="3200" i="1">
                              <a:latin typeface="Cambria Math" panose="02040503050406030204" pitchFamily="18" charset="0"/>
                              <a:ea typeface="Cambria Math" panose="02040503050406030204" pitchFamily="18" charset="0"/>
                            </a:rPr>
                            <m:t>𝑍</m:t>
                          </m:r>
                        </m:e>
                      </m:d>
                      <m:r>
                        <a:rPr lang="fr-FR" sz="3200" b="0" i="1" smtClean="0">
                          <a:latin typeface="Cambria Math" panose="02040503050406030204" pitchFamily="18" charset="0"/>
                          <a:ea typeface="Cambria Math" panose="02040503050406030204" pitchFamily="18" charset="0"/>
                        </a:rPr>
                        <m:t>=</m:t>
                      </m:r>
                      <m:d>
                        <m:dPr>
                          <m:begChr m:val="{"/>
                          <m:endChr m:val=""/>
                          <m:ctrlPr>
                            <a:rPr lang="fr-FR" sz="3200" b="0" i="1" smtClean="0">
                              <a:latin typeface="Cambria Math" panose="02040503050406030204" pitchFamily="18" charset="0"/>
                              <a:ea typeface="Cambria Math" panose="02040503050406030204" pitchFamily="18" charset="0"/>
                            </a:rPr>
                          </m:ctrlPr>
                        </m:dPr>
                        <m:e>
                          <m:eqArr>
                            <m:eqArrPr>
                              <m:ctrlPr>
                                <a:rPr lang="fr-FR" sz="3200" b="0" i="1" smtClean="0">
                                  <a:latin typeface="Cambria Math" panose="02040503050406030204" pitchFamily="18" charset="0"/>
                                  <a:ea typeface="Cambria Math" panose="02040503050406030204" pitchFamily="18" charset="0"/>
                                </a:rPr>
                              </m:ctrlPr>
                            </m:eqArrPr>
                            <m:e>
                              <m:r>
                                <a:rPr lang="fr-FR" sz="3200" i="1">
                                  <a:latin typeface="Cambria Math" panose="02040503050406030204" pitchFamily="18" charset="0"/>
                                  <a:ea typeface="Cambria Math" panose="02040503050406030204" pitchFamily="18" charset="0"/>
                                </a:rPr>
                                <m:t>1 </m:t>
                              </m:r>
                              <m:r>
                                <a:rPr lang="fr-FR" sz="3200" i="1">
                                  <a:latin typeface="Cambria Math" panose="02040503050406030204" pitchFamily="18" charset="0"/>
                                  <a:ea typeface="Cambria Math" panose="02040503050406030204" pitchFamily="18" charset="0"/>
                                </a:rPr>
                                <m:t>𝑠𝑖</m:t>
                              </m:r>
                              <m:sSub>
                                <m:sSubPr>
                                  <m:ctrlPr>
                                    <a:rPr lang="fr-FR" sz="3200" i="1">
                                      <a:latin typeface="Cambria Math" panose="02040503050406030204" pitchFamily="18" charset="0"/>
                                    </a:rPr>
                                  </m:ctrlPr>
                                </m:sSubPr>
                                <m:e>
                                  <m:r>
                                    <a:rPr lang="fr-FR" sz="3200" i="1">
                                      <a:latin typeface="Cambria Math" panose="02040503050406030204" pitchFamily="18" charset="0"/>
                                    </a:rPr>
                                    <m:t> </m:t>
                                  </m:r>
                                  <m:r>
                                    <a:rPr lang="fr-FR" sz="3200" i="1">
                                      <a:latin typeface="Cambria Math" panose="02040503050406030204" pitchFamily="18" charset="0"/>
                                    </a:rPr>
                                    <m:t>𝑦</m:t>
                                  </m:r>
                                </m:e>
                                <m:sub>
                                  <m:r>
                                    <a:rPr lang="fr-FR" sz="3200" i="1">
                                      <a:latin typeface="Cambria Math" panose="02040503050406030204" pitchFamily="18" charset="0"/>
                                    </a:rPr>
                                    <m:t>𝑖</m:t>
                                  </m:r>
                                </m:sub>
                              </m:sSub>
                              <m:r>
                                <a:rPr lang="fr-FR" sz="3200" i="1">
                                  <a:latin typeface="Cambria Math" panose="02040503050406030204" pitchFamily="18" charset="0"/>
                                  <a:ea typeface="Cambria Math" panose="02040503050406030204" pitchFamily="18" charset="0"/>
                                </a:rPr>
                                <m:t>&lt;</m:t>
                              </m:r>
                              <m:r>
                                <a:rPr lang="fr-FR" sz="3200" i="1">
                                  <a:latin typeface="Cambria Math" panose="02040503050406030204" pitchFamily="18" charset="0"/>
                                  <a:ea typeface="Cambria Math" panose="02040503050406030204" pitchFamily="18" charset="0"/>
                                </a:rPr>
                                <m:t>𝑍</m:t>
                              </m:r>
                            </m:e>
                            <m:e>
                              <m:r>
                                <a:rPr lang="fr-FR" sz="3200" b="0" i="1" smtClean="0">
                                  <a:latin typeface="Cambria Math" panose="02040503050406030204" pitchFamily="18" charset="0"/>
                                  <a:ea typeface="Cambria Math" panose="02040503050406030204" pitchFamily="18" charset="0"/>
                                </a:rPr>
                                <m:t>0 </m:t>
                              </m:r>
                              <m:r>
                                <a:rPr lang="fr-FR" sz="3200" b="0" i="1" smtClean="0">
                                  <a:latin typeface="Cambria Math" panose="02040503050406030204" pitchFamily="18" charset="0"/>
                                  <a:ea typeface="Cambria Math" panose="02040503050406030204" pitchFamily="18" charset="0"/>
                                </a:rPr>
                                <m:t>𝑠𝑖</m:t>
                              </m:r>
                              <m:sSub>
                                <m:sSubPr>
                                  <m:ctrlPr>
                                    <a:rPr lang="fr-FR" sz="3200" i="1">
                                      <a:latin typeface="Cambria Math" panose="02040503050406030204" pitchFamily="18" charset="0"/>
                                    </a:rPr>
                                  </m:ctrlPr>
                                </m:sSubPr>
                                <m:e>
                                  <m:r>
                                    <a:rPr lang="fr-FR" sz="3200" b="0" i="1" smtClean="0">
                                      <a:latin typeface="Cambria Math" panose="02040503050406030204" pitchFamily="18" charset="0"/>
                                    </a:rPr>
                                    <m:t> </m:t>
                                  </m:r>
                                  <m:r>
                                    <a:rPr lang="fr-FR" sz="3200" i="1">
                                      <a:latin typeface="Cambria Math" panose="02040503050406030204" pitchFamily="18" charset="0"/>
                                    </a:rPr>
                                    <m:t>𝑦</m:t>
                                  </m:r>
                                </m:e>
                                <m:sub>
                                  <m:r>
                                    <a:rPr lang="fr-FR" sz="3200" i="1">
                                      <a:latin typeface="Cambria Math" panose="02040503050406030204" pitchFamily="18" charset="0"/>
                                    </a:rPr>
                                    <m:t>𝑖</m:t>
                                  </m:r>
                                </m:sub>
                              </m:sSub>
                              <m:r>
                                <a:rPr lang="fr-FR" sz="3200" i="1" smtClean="0">
                                  <a:latin typeface="Cambria Math" panose="02040503050406030204" pitchFamily="18" charset="0"/>
                                  <a:ea typeface="Cambria Math" panose="02040503050406030204" pitchFamily="18" charset="0"/>
                                </a:rPr>
                                <m:t>≥</m:t>
                              </m:r>
                              <m:r>
                                <a:rPr lang="fr-FR" sz="3200" i="1">
                                  <a:latin typeface="Cambria Math" panose="02040503050406030204" pitchFamily="18" charset="0"/>
                                  <a:ea typeface="Cambria Math" panose="02040503050406030204" pitchFamily="18" charset="0"/>
                                </a:rPr>
                                <m:t>𝑍</m:t>
                              </m:r>
                            </m:e>
                          </m:eqArr>
                        </m:e>
                      </m:d>
                    </m:oMath>
                  </m:oMathPara>
                </a14:m>
                <a:endParaRPr lang="fr-FR" sz="3200" b="0" dirty="0" smtClean="0">
                  <a:ea typeface="Cambria Math" panose="02040503050406030204" pitchFamily="18" charset="0"/>
                </a:endParaRPr>
              </a:p>
              <a:p>
                <a:pPr>
                  <a:buNone/>
                </a:pPr>
                <a:endParaRPr lang="fr-FR" sz="3200" dirty="0" smtClean="0"/>
              </a:p>
              <a:p>
                <a:endParaRPr lang="fr-FR" dirty="0"/>
              </a:p>
            </p:txBody>
          </p:sp>
        </mc:Choice>
        <mc:Fallback>
          <p:sp>
            <p:nvSpPr>
              <p:cNvPr id="3" name="Espace réservé du contenu 2"/>
              <p:cNvSpPr>
                <a:spLocks noGrp="1" noRot="1" noChangeAspect="1" noMove="1" noResize="1" noEditPoints="1" noAdjustHandles="1" noChangeArrowheads="1" noChangeShapeType="1" noTextEdit="1"/>
              </p:cNvSpPr>
              <p:nvPr>
                <p:ph sz="quarter" idx="1"/>
              </p:nvPr>
            </p:nvSpPr>
            <p:spPr>
              <a:xfrm>
                <a:off x="457200" y="980728"/>
                <a:ext cx="7467600" cy="5493224"/>
              </a:xfrm>
              <a:blipFill rotWithShape="0">
                <a:blip r:embed="rId3"/>
                <a:stretch>
                  <a:fillRect l="-1306" t="-999" r="-1959"/>
                </a:stretch>
              </a:blipFill>
            </p:spPr>
            <p:txBody>
              <a:bodyPr/>
              <a:lstStyle/>
              <a:p>
                <a:r>
                  <a:rPr lang="fr-FR">
                    <a:noFill/>
                  </a:rPr>
                  <a:t> </a:t>
                </a:r>
              </a:p>
            </p:txBody>
          </p:sp>
        </mc:Fallback>
      </mc:AlternateContent>
      <p:graphicFrame>
        <p:nvGraphicFramePr>
          <p:cNvPr id="4" name="Objet 3"/>
          <p:cNvGraphicFramePr>
            <a:graphicFrameLocks noChangeAspect="1"/>
          </p:cNvGraphicFramePr>
          <p:nvPr>
            <p:extLst>
              <p:ext uri="{D42A27DB-BD31-4B8C-83A1-F6EECF244321}">
                <p14:modId xmlns:p14="http://schemas.microsoft.com/office/powerpoint/2010/main" val="3571942564"/>
              </p:ext>
            </p:extLst>
          </p:nvPr>
        </p:nvGraphicFramePr>
        <p:xfrm>
          <a:off x="1691680" y="3933056"/>
          <a:ext cx="914400" cy="215900"/>
        </p:xfrm>
        <a:graphic>
          <a:graphicData uri="http://schemas.openxmlformats.org/presentationml/2006/ole">
            <mc:AlternateContent xmlns:mc="http://schemas.openxmlformats.org/markup-compatibility/2006">
              <mc:Choice xmlns:v="urn:schemas-microsoft-com:vml" Requires="v">
                <p:oleObj spid="_x0000_s4334" name="Équation" r:id="rId4" imgW="914400" imgH="215640" progId="Equation.3">
                  <p:embed/>
                </p:oleObj>
              </mc:Choice>
              <mc:Fallback>
                <p:oleObj name="Équation" r:id="rId4" imgW="914400" imgH="215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680" y="3933056"/>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b="1" dirty="0">
                <a:solidFill>
                  <a:schemeClr val="accent1">
                    <a:lumMod val="75000"/>
                  </a:schemeClr>
                </a:solidFill>
              </a:rPr>
              <a:t>Indicateurs de pauvreté: </a:t>
            </a:r>
            <a:r>
              <a:rPr lang="fr-FR" dirty="0"/>
              <a:t>Mesures </a:t>
            </a:r>
            <a:r>
              <a:rPr lang="fr-FR" dirty="0" smtClean="0"/>
              <a:t>(2/18)</a:t>
            </a:r>
            <a:endParaRPr lang="fr-FR" dirty="0"/>
          </a:p>
        </p:txBody>
      </p:sp>
      <p:sp>
        <p:nvSpPr>
          <p:cNvPr id="3" name="Espace réservé du contenu 2"/>
          <p:cNvSpPr>
            <a:spLocks noGrp="1"/>
          </p:cNvSpPr>
          <p:nvPr>
            <p:ph sz="quarter" idx="1"/>
          </p:nvPr>
        </p:nvSpPr>
        <p:spPr>
          <a:xfrm>
            <a:off x="457200" y="980728"/>
            <a:ext cx="7467600" cy="5493224"/>
          </a:xfrm>
        </p:spPr>
        <p:txBody>
          <a:bodyPr>
            <a:normAutofit fontScale="55000" lnSpcReduction="20000"/>
          </a:bodyPr>
          <a:lstStyle/>
          <a:p>
            <a:pPr marL="742950" indent="-742950">
              <a:buSzPct val="100000"/>
              <a:buFont typeface="+mj-lt"/>
              <a:buAutoNum type="arabicPeriod"/>
            </a:pPr>
            <a:r>
              <a:rPr lang="fr-FR" sz="4400" b="1" i="1" u="sng" dirty="0" smtClean="0">
                <a:latin typeface="+mj-lt"/>
              </a:rPr>
              <a:t>Head Count Ratio </a:t>
            </a:r>
            <a:r>
              <a:rPr lang="fr-FR" sz="4400" u="sng" dirty="0" smtClean="0">
                <a:latin typeface="+mj-lt"/>
              </a:rPr>
              <a:t>(indice numérique de pauvreté)</a:t>
            </a:r>
          </a:p>
          <a:p>
            <a:pPr marL="514350" indent="-514350">
              <a:buSzPct val="100000"/>
              <a:buFont typeface="+mj-lt"/>
              <a:buAutoNum type="arabicPeriod"/>
            </a:pPr>
            <a:endParaRPr lang="fr-FR" sz="4400" u="sng" dirty="0">
              <a:latin typeface="+mj-lt"/>
            </a:endParaRPr>
          </a:p>
          <a:p>
            <a:pPr>
              <a:buSzPct val="100000"/>
              <a:buFont typeface="Courier New" panose="02070309020205020404" pitchFamily="49" charset="0"/>
              <a:buChar char="o"/>
            </a:pPr>
            <a:r>
              <a:rPr lang="fr-FR" sz="5100" b="1" dirty="0" smtClean="0">
                <a:latin typeface="+mj-lt"/>
              </a:rPr>
              <a:t>Avantages de H</a:t>
            </a:r>
          </a:p>
          <a:p>
            <a:pPr>
              <a:buSzPct val="100000"/>
              <a:buFont typeface="Courier New" panose="02070309020205020404" pitchFamily="49" charset="0"/>
              <a:buChar char="o"/>
            </a:pPr>
            <a:endParaRPr lang="fr-FR" sz="5100" dirty="0">
              <a:latin typeface="+mj-lt"/>
            </a:endParaRPr>
          </a:p>
          <a:p>
            <a:pPr>
              <a:buNone/>
            </a:pPr>
            <a:r>
              <a:rPr lang="fr-FR" altLang="fr-FR" sz="5100" dirty="0">
                <a:solidFill>
                  <a:srgbClr val="FF3300"/>
                </a:solidFill>
                <a:latin typeface="+mj-lt"/>
                <a:cs typeface="Times New Roman" panose="02020603050405020304" pitchFamily="18" charset="0"/>
              </a:rPr>
              <a:t>(+)</a:t>
            </a:r>
            <a:r>
              <a:rPr lang="fr-FR" altLang="fr-FR" sz="5100" dirty="0">
                <a:latin typeface="+mj-lt"/>
                <a:cs typeface="Times New Roman" panose="02020603050405020304" pitchFamily="18" charset="0"/>
              </a:rPr>
              <a:t> simple à construire </a:t>
            </a:r>
            <a:endParaRPr lang="fr-FR" altLang="fr-FR" sz="5100" dirty="0" smtClean="0">
              <a:latin typeface="+mj-lt"/>
              <a:cs typeface="Times New Roman" panose="02020603050405020304" pitchFamily="18" charset="0"/>
            </a:endParaRPr>
          </a:p>
          <a:p>
            <a:pPr>
              <a:buNone/>
            </a:pPr>
            <a:endParaRPr lang="fr-FR" altLang="fr-FR" sz="5100" dirty="0">
              <a:latin typeface="+mj-lt"/>
              <a:cs typeface="Times New Roman" panose="02020603050405020304" pitchFamily="18" charset="0"/>
            </a:endParaRPr>
          </a:p>
          <a:p>
            <a:pPr>
              <a:buNone/>
            </a:pPr>
            <a:r>
              <a:rPr lang="fr-FR" altLang="fr-FR" sz="5100" dirty="0">
                <a:solidFill>
                  <a:srgbClr val="FF3300"/>
                </a:solidFill>
                <a:latin typeface="+mj-lt"/>
                <a:cs typeface="Times New Roman" panose="02020603050405020304" pitchFamily="18" charset="0"/>
              </a:rPr>
              <a:t>(+)</a:t>
            </a:r>
            <a:r>
              <a:rPr lang="fr-FR" altLang="fr-FR" sz="5100" dirty="0">
                <a:latin typeface="+mj-lt"/>
                <a:cs typeface="Times New Roman" panose="02020603050405020304" pitchFamily="18" charset="0"/>
              </a:rPr>
              <a:t> Facile à comprendre. </a:t>
            </a:r>
            <a:endParaRPr lang="fr-FR" altLang="fr-FR" sz="5100" dirty="0" smtClean="0">
              <a:latin typeface="+mj-lt"/>
              <a:cs typeface="Times New Roman" panose="02020603050405020304" pitchFamily="18" charset="0"/>
            </a:endParaRPr>
          </a:p>
          <a:p>
            <a:pPr>
              <a:buNone/>
            </a:pPr>
            <a:endParaRPr lang="fr-FR" altLang="fr-FR" sz="5100" dirty="0" smtClean="0">
              <a:latin typeface="+mj-lt"/>
              <a:cs typeface="Times New Roman" panose="02020603050405020304" pitchFamily="18" charset="0"/>
            </a:endParaRPr>
          </a:p>
          <a:p>
            <a:pPr>
              <a:buSzPct val="100000"/>
              <a:buFont typeface="Courier New" panose="02070309020205020404" pitchFamily="49" charset="0"/>
              <a:buChar char="o"/>
            </a:pPr>
            <a:r>
              <a:rPr lang="fr-FR" sz="5100" b="1" dirty="0">
                <a:latin typeface="+mj-lt"/>
              </a:rPr>
              <a:t>Inconvénients de H</a:t>
            </a:r>
          </a:p>
          <a:p>
            <a:pPr>
              <a:buNone/>
            </a:pPr>
            <a:endParaRPr lang="fr-FR" altLang="fr-FR" sz="5100" dirty="0">
              <a:latin typeface="+mj-lt"/>
              <a:cs typeface="Times New Roman" panose="02020603050405020304" pitchFamily="18" charset="0"/>
            </a:endParaRPr>
          </a:p>
          <a:p>
            <a:pPr>
              <a:buNone/>
            </a:pPr>
            <a:r>
              <a:rPr lang="fr-FR" altLang="fr-FR" sz="5100" dirty="0">
                <a:solidFill>
                  <a:srgbClr val="FF3300"/>
                </a:solidFill>
                <a:latin typeface="+mj-lt"/>
                <a:cs typeface="Times New Roman" panose="02020603050405020304" pitchFamily="18" charset="0"/>
              </a:rPr>
              <a:t>(-) </a:t>
            </a:r>
            <a:r>
              <a:rPr lang="fr-FR" altLang="fr-FR" sz="5100" dirty="0">
                <a:latin typeface="+mj-lt"/>
                <a:cs typeface="Times New Roman" panose="02020603050405020304" pitchFamily="18" charset="0"/>
              </a:rPr>
              <a:t>L ’indice numérique implique qu’il y ait un saut de bien-être au niveau du seuil de pauvreté. En réalité, un tel saut n ’est pas observé. </a:t>
            </a:r>
          </a:p>
        </p:txBody>
      </p:sp>
      <p:graphicFrame>
        <p:nvGraphicFramePr>
          <p:cNvPr id="4" name="Objet 3"/>
          <p:cNvGraphicFramePr>
            <a:graphicFrameLocks noChangeAspect="1"/>
          </p:cNvGraphicFramePr>
          <p:nvPr>
            <p:extLst>
              <p:ext uri="{D42A27DB-BD31-4B8C-83A1-F6EECF244321}">
                <p14:modId xmlns:p14="http://schemas.microsoft.com/office/powerpoint/2010/main" val="3571942564"/>
              </p:ext>
            </p:extLst>
          </p:nvPr>
        </p:nvGraphicFramePr>
        <p:xfrm>
          <a:off x="1691680" y="3933056"/>
          <a:ext cx="914400" cy="215900"/>
        </p:xfrm>
        <a:graphic>
          <a:graphicData uri="http://schemas.openxmlformats.org/presentationml/2006/ole">
            <mc:AlternateContent xmlns:mc="http://schemas.openxmlformats.org/markup-compatibility/2006">
              <mc:Choice xmlns:v="urn:schemas-microsoft-com:vml" Requires="v">
                <p:oleObj spid="_x0000_s42049" name="Équation" r:id="rId3" imgW="914400" imgH="215640" progId="Equation.3">
                  <p:embed/>
                </p:oleObj>
              </mc:Choice>
              <mc:Fallback>
                <p:oleObj name="Équation" r:id="rId3" imgW="91440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3933056"/>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75829456"/>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3858</TotalTime>
  <Words>1700</Words>
  <Application>Microsoft Office PowerPoint</Application>
  <PresentationFormat>Affichage à l'écran (4:3)</PresentationFormat>
  <Paragraphs>444</Paragraphs>
  <Slides>35</Slides>
  <Notes>0</Notes>
  <HiddenSlides>0</HiddenSlides>
  <MMClips>0</MMClips>
  <ScaleCrop>false</ScaleCrop>
  <HeadingPairs>
    <vt:vector size="8" baseType="variant">
      <vt:variant>
        <vt:lpstr>Polices utilisées</vt:lpstr>
      </vt:variant>
      <vt:variant>
        <vt:i4>9</vt:i4>
      </vt:variant>
      <vt:variant>
        <vt:lpstr>Thème</vt:lpstr>
      </vt:variant>
      <vt:variant>
        <vt:i4>1</vt:i4>
      </vt:variant>
      <vt:variant>
        <vt:lpstr>Serveurs OLE incorporés</vt:lpstr>
      </vt:variant>
      <vt:variant>
        <vt:i4>3</vt:i4>
      </vt:variant>
      <vt:variant>
        <vt:lpstr>Titres des diapositives</vt:lpstr>
      </vt:variant>
      <vt:variant>
        <vt:i4>35</vt:i4>
      </vt:variant>
    </vt:vector>
  </HeadingPairs>
  <TitlesOfParts>
    <vt:vector size="48" baseType="lpstr">
      <vt:lpstr>Arial</vt:lpstr>
      <vt:lpstr>Calibri</vt:lpstr>
      <vt:lpstr>Cambria Math</vt:lpstr>
      <vt:lpstr>Courier New</vt:lpstr>
      <vt:lpstr>Lucida Calligraphy</vt:lpstr>
      <vt:lpstr>Rockwell Condensed</vt:lpstr>
      <vt:lpstr>Times New Roman</vt:lpstr>
      <vt:lpstr>Wingdings</vt:lpstr>
      <vt:lpstr>Wingdings 2</vt:lpstr>
      <vt:lpstr>Oriel</vt:lpstr>
      <vt:lpstr>Picture</vt:lpstr>
      <vt:lpstr>Équation</vt:lpstr>
      <vt:lpstr>Equation</vt:lpstr>
      <vt:lpstr>Module 3: Mesures de la pauvreté Nouakchott, 07-10 mai 2018    </vt:lpstr>
      <vt:lpstr>Objectifs du module</vt:lpstr>
      <vt:lpstr>Résultats attendus</vt:lpstr>
      <vt:lpstr>Indicateurs de pauvreté: Axiomes (1/4)</vt:lpstr>
      <vt:lpstr>Indicateurs de pauvreté: Axiomes (2/4)</vt:lpstr>
      <vt:lpstr>Indicateurs de pauvreté: Axiomes (3/4)</vt:lpstr>
      <vt:lpstr>Indicateurs de pauvreté: Axiomes (4/4)</vt:lpstr>
      <vt:lpstr>Indicateurs de pauvreté: Mesures (1/18)</vt:lpstr>
      <vt:lpstr>Indicateurs de pauvreté: Mesures (2/18)</vt:lpstr>
      <vt:lpstr>Indicateurs de pauvreté: Mesures (3/18)</vt:lpstr>
      <vt:lpstr>Indicateurs de pauvreté: Mesures (4/18)</vt:lpstr>
      <vt:lpstr>Indicateurs de pauvreté: Mesures (5/18)</vt:lpstr>
      <vt:lpstr>Indicateurs de pauvreté: Mesures (6/18)</vt:lpstr>
      <vt:lpstr>Indicateurs de pauvreté: Mesures (7/18)</vt:lpstr>
      <vt:lpstr>Indicateurs de pauvreté: Mesures (8/18)</vt:lpstr>
      <vt:lpstr>Indicateurs de pauvreté: Mesures (9/18)</vt:lpstr>
      <vt:lpstr>Indicateurs de pauvreté: Mesures (10/18)</vt:lpstr>
      <vt:lpstr>Indicateurs de pauvreté: Mesures (11/18)</vt:lpstr>
      <vt:lpstr>Indicateurs de pauvreté: Mesures (12/18)</vt:lpstr>
      <vt:lpstr>Indicateurs de pauvreté: Mesures (13/18)</vt:lpstr>
      <vt:lpstr>Indicateurs de pauvreté: Mesures (14/18)</vt:lpstr>
      <vt:lpstr>Indicateurs de pauvreté: Mesures (15/18)</vt:lpstr>
      <vt:lpstr>Indicateurs de pauvreté: Mesures (16/18)</vt:lpstr>
      <vt:lpstr>Indicateurs de pauvreté: Mesures (17/18)</vt:lpstr>
      <vt:lpstr>Indicateurs de pauvreté: Mesures (18/18)</vt:lpstr>
      <vt:lpstr>Indicateurs de pauvreté: Décomposition (1/</vt:lpstr>
      <vt:lpstr>Indicateurs de pauvreté: Décomposition (2/</vt:lpstr>
      <vt:lpstr>Indicateurs de pauvreté: Décomposition (3/</vt:lpstr>
      <vt:lpstr>Indicateurs de pauvreté: Décomposition (4/</vt:lpstr>
      <vt:lpstr>Indicateurs de pauvreté: Décomposition (5/</vt:lpstr>
      <vt:lpstr>Indicateurs de pauvreté: Décomposition (6/</vt:lpstr>
      <vt:lpstr>Indicateurs de pauvreté: Décomposition (7/</vt:lpstr>
      <vt:lpstr>Indicateurs de pauvreté: Décomposition (8/8)</vt:lpstr>
      <vt:lpstr>Indicateurs de pauvreté: Comparaison</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SUR STATA      (SEPTEMBRE 2009)</dc:title>
  <dc:creator>HONKOUNNE</dc:creator>
  <cp:lastModifiedBy>Sansan Honkounne KAMBOU</cp:lastModifiedBy>
  <cp:revision>470</cp:revision>
  <dcterms:created xsi:type="dcterms:W3CDTF">2009-09-06T20:00:53Z</dcterms:created>
  <dcterms:modified xsi:type="dcterms:W3CDTF">2018-05-10T00:13:36Z</dcterms:modified>
</cp:coreProperties>
</file>