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6" r:id="rId2"/>
    <p:sldId id="258" r:id="rId3"/>
    <p:sldId id="294" r:id="rId4"/>
    <p:sldId id="308" r:id="rId5"/>
    <p:sldId id="317" r:id="rId6"/>
    <p:sldId id="318" r:id="rId7"/>
    <p:sldId id="319" r:id="rId8"/>
    <p:sldId id="330" r:id="rId9"/>
    <p:sldId id="306" r:id="rId10"/>
    <p:sldId id="312" r:id="rId11"/>
    <p:sldId id="321" r:id="rId12"/>
    <p:sldId id="322" r:id="rId13"/>
    <p:sldId id="323" r:id="rId14"/>
    <p:sldId id="324" r:id="rId15"/>
    <p:sldId id="325" r:id="rId16"/>
    <p:sldId id="331" r:id="rId17"/>
    <p:sldId id="334" r:id="rId18"/>
    <p:sldId id="329" r:id="rId19"/>
    <p:sldId id="26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p:scale>
          <a:sx n="75" d="100"/>
          <a:sy n="75" d="100"/>
        </p:scale>
        <p:origin x="-118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29716-640E-444F-85DB-3DFF1FE9ABB0}" type="datetimeFigureOut">
              <a:rPr lang="fr-FR" smtClean="0"/>
              <a:pPr/>
              <a:t>24/07/2016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48EF91-9771-42B3-B291-66F17F0324AF}"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ftr" sz="quarter" idx="4"/>
          </p:nvPr>
        </p:nvSpPr>
        <p:spPr>
          <a:noFill/>
        </p:spPr>
        <p:txBody>
          <a:bodyPr/>
          <a:lstStyle/>
          <a:p>
            <a:r>
              <a:rPr lang="en-GB" smtClean="0"/>
              <a:t>HTD</a:t>
            </a: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685004" y="4345073"/>
            <a:ext cx="5487993" cy="4113782"/>
          </a:xfrm>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B7DD766-B95D-4E92-BD7D-0DEC419FB9EA}" type="datetimeFigureOut">
              <a:rPr lang="fr-FR" smtClean="0"/>
              <a:pPr/>
              <a:t>24/07/2016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6C2C8DD-0DCC-4F80-9814-336B0DE4323A}"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DD766-B95D-4E92-BD7D-0DEC419FB9EA}" type="datetimeFigureOut">
              <a:rPr lang="fr-FR" smtClean="0"/>
              <a:pPr/>
              <a:t>24/07/2016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2C8DD-0DCC-4F80-9814-336B0DE4323A}"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25.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27.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29.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Espace réservé du numéro de diapositive 6"/>
          <p:cNvSpPr txBox="1">
            <a:spLocks noGrp="1"/>
          </p:cNvSpPr>
          <p:nvPr/>
        </p:nvSpPr>
        <p:spPr bwMode="auto">
          <a:xfrm>
            <a:off x="6553650" y="6248400"/>
            <a:ext cx="1904669" cy="457200"/>
          </a:xfrm>
          <a:prstGeom prst="rect">
            <a:avLst/>
          </a:prstGeom>
          <a:noFill/>
          <a:ln>
            <a:miter lim="800000"/>
            <a:headEnd/>
            <a:tailEnd/>
          </a:ln>
        </p:spPr>
        <p:txBody>
          <a:bodyPr/>
          <a:lstStyle/>
          <a:p>
            <a:pPr algn="r" eaLnBrk="0" hangingPunct="0">
              <a:defRPr/>
            </a:pPr>
            <a:fld id="{5A9E9476-E25C-44BB-9316-A7ED80BF4FBE}" type="slidenum">
              <a:rPr lang="en-US" sz="1400">
                <a:latin typeface="+mn-lt"/>
                <a:cs typeface="+mn-cs"/>
              </a:rPr>
              <a:pPr algn="r" eaLnBrk="0" hangingPunct="0">
                <a:defRPr/>
              </a:pPr>
              <a:t>1</a:t>
            </a:fld>
            <a:endParaRPr lang="en-US" sz="1400" dirty="0">
              <a:latin typeface="+mn-lt"/>
              <a:cs typeface="+mn-cs"/>
            </a:endParaRPr>
          </a:p>
        </p:txBody>
      </p:sp>
      <p:sp>
        <p:nvSpPr>
          <p:cNvPr id="1028" name="Rectangle 8"/>
          <p:cNvSpPr>
            <a:spLocks noChangeArrowheads="1"/>
          </p:cNvSpPr>
          <p:nvPr/>
        </p:nvSpPr>
        <p:spPr bwMode="auto">
          <a:xfrm>
            <a:off x="500034" y="2571744"/>
            <a:ext cx="8098019" cy="714380"/>
          </a:xfrm>
          <a:prstGeom prst="rect">
            <a:avLst/>
          </a:prstGeom>
          <a:noFill/>
          <a:ln w="9525">
            <a:noFill/>
            <a:miter lim="800000"/>
            <a:headEnd/>
            <a:tailEnd/>
          </a:ln>
        </p:spPr>
        <p:txBody>
          <a:bodyPr/>
          <a:lstStyle/>
          <a:p>
            <a:pPr algn="ctr"/>
            <a:r>
              <a:rPr lang="en-GB" sz="3200" b="1" dirty="0" err="1" smtClean="0">
                <a:solidFill>
                  <a:srgbClr val="FF0000"/>
                </a:solidFill>
                <a:latin typeface="Times New Roman" pitchFamily="18" charset="0"/>
                <a:cs typeface="Times New Roman" pitchFamily="18" charset="0"/>
              </a:rPr>
              <a:t>Théories</a:t>
            </a:r>
            <a:r>
              <a:rPr lang="en-GB" sz="3200" b="1" dirty="0" smtClean="0">
                <a:solidFill>
                  <a:srgbClr val="FF0000"/>
                </a:solidFill>
                <a:latin typeface="Times New Roman" pitchFamily="18" charset="0"/>
                <a:cs typeface="Times New Roman" pitchFamily="18" charset="0"/>
              </a:rPr>
              <a:t> et </a:t>
            </a:r>
            <a:r>
              <a:rPr lang="en-GB" sz="3200" b="1" dirty="0" err="1" smtClean="0">
                <a:solidFill>
                  <a:srgbClr val="FF0000"/>
                </a:solidFill>
                <a:latin typeface="Times New Roman" pitchFamily="18" charset="0"/>
                <a:cs typeface="Times New Roman" pitchFamily="18" charset="0"/>
              </a:rPr>
              <a:t>pratiques</a:t>
            </a:r>
            <a:r>
              <a:rPr lang="en-GB" sz="3200" b="1" dirty="0" smtClean="0">
                <a:solidFill>
                  <a:srgbClr val="FF0000"/>
                </a:solidFill>
                <a:latin typeface="Times New Roman" pitchFamily="18" charset="0"/>
                <a:cs typeface="Times New Roman" pitchFamily="18" charset="0"/>
              </a:rPr>
              <a:t> de </a:t>
            </a:r>
            <a:r>
              <a:rPr lang="en-GB" sz="3200" b="1" dirty="0" err="1" smtClean="0">
                <a:solidFill>
                  <a:srgbClr val="FF0000"/>
                </a:solidFill>
                <a:latin typeface="Times New Roman" pitchFamily="18" charset="0"/>
                <a:cs typeface="Times New Roman" pitchFamily="18" charset="0"/>
              </a:rPr>
              <a:t>sondage</a:t>
            </a:r>
            <a:endParaRPr lang="en-GB" sz="3200" b="1" dirty="0">
              <a:solidFill>
                <a:srgbClr val="FF0000"/>
              </a:solidFill>
              <a:latin typeface="Times New Roman" pitchFamily="18" charset="0"/>
              <a:cs typeface="Times New Roman" pitchFamily="18" charset="0"/>
            </a:endParaRPr>
          </a:p>
        </p:txBody>
      </p:sp>
      <p:graphicFrame>
        <p:nvGraphicFramePr>
          <p:cNvPr id="1026" name="Object 7"/>
          <p:cNvGraphicFramePr>
            <a:graphicFrameLocks noChangeAspect="1"/>
          </p:cNvGraphicFramePr>
          <p:nvPr/>
        </p:nvGraphicFramePr>
        <p:xfrm>
          <a:off x="7786710" y="285728"/>
          <a:ext cx="1133316" cy="630238"/>
        </p:xfrm>
        <a:graphic>
          <a:graphicData uri="http://schemas.openxmlformats.org/presentationml/2006/ole">
            <p:oleObj spid="_x0000_s2050" name="Picture" r:id="rId4" imgW="1463040" imgH="1188720" progId="Word.Picture.8">
              <p:embed/>
            </p:oleObj>
          </a:graphicData>
        </a:graphic>
      </p:graphicFrame>
      <p:sp>
        <p:nvSpPr>
          <p:cNvPr id="14" name="Text Box 10"/>
          <p:cNvSpPr txBox="1">
            <a:spLocks noChangeArrowheads="1"/>
          </p:cNvSpPr>
          <p:nvPr/>
        </p:nvSpPr>
        <p:spPr bwMode="auto">
          <a:xfrm>
            <a:off x="6155257" y="5680076"/>
            <a:ext cx="2758596" cy="830263"/>
          </a:xfrm>
          <a:prstGeom prst="rect">
            <a:avLst/>
          </a:prstGeom>
          <a:noFill/>
          <a:ln w="9525">
            <a:noFill/>
            <a:miter lim="800000"/>
            <a:headEnd/>
            <a:tailEnd/>
          </a:ln>
        </p:spPr>
        <p:txBody>
          <a:bodyPr>
            <a:spAutoFit/>
          </a:bodyPr>
          <a:lstStyle/>
          <a:p>
            <a:pPr>
              <a:defRPr/>
            </a:pPr>
            <a:r>
              <a:rPr lang="fr-FR" sz="2400" b="1" dirty="0" err="1">
                <a:solidFill>
                  <a:schemeClr val="tx2">
                    <a:lumMod val="60000"/>
                    <a:lumOff val="40000"/>
                  </a:schemeClr>
                </a:solidFill>
                <a:latin typeface="Arial Narrow" pitchFamily="34" charset="0"/>
                <a:cs typeface="Arial" pitchFamily="34" charset="0"/>
              </a:rPr>
              <a:t>Ousman</a:t>
            </a:r>
            <a:r>
              <a:rPr lang="fr-FR" sz="2400" b="1" dirty="0">
                <a:solidFill>
                  <a:schemeClr val="tx2">
                    <a:lumMod val="60000"/>
                    <a:lumOff val="40000"/>
                  </a:schemeClr>
                </a:solidFill>
                <a:latin typeface="Arial Narrow" pitchFamily="34" charset="0"/>
                <a:cs typeface="Arial" pitchFamily="34" charset="0"/>
              </a:rPr>
              <a:t> KORIKO     AFRISTAT</a:t>
            </a:r>
          </a:p>
        </p:txBody>
      </p:sp>
      <p:sp>
        <p:nvSpPr>
          <p:cNvPr id="8" name="ZoneTexte 7"/>
          <p:cNvSpPr txBox="1"/>
          <p:nvPr/>
        </p:nvSpPr>
        <p:spPr>
          <a:xfrm>
            <a:off x="857224" y="4143380"/>
            <a:ext cx="7715304" cy="523220"/>
          </a:xfrm>
          <a:prstGeom prst="rect">
            <a:avLst/>
          </a:prstGeom>
          <a:noFill/>
        </p:spPr>
        <p:txBody>
          <a:bodyPr wrap="square" rtlCol="0">
            <a:spAutoFit/>
          </a:bodyPr>
          <a:lstStyle/>
          <a:p>
            <a:r>
              <a:rPr lang="fr-FR" sz="2800" b="1" dirty="0" smtClean="0">
                <a:latin typeface="Tahoma" pitchFamily="34" charset="0"/>
                <a:ea typeface="Tahoma" pitchFamily="34" charset="0"/>
                <a:cs typeface="Tahoma" pitchFamily="34" charset="0"/>
              </a:rPr>
              <a:t>Cours 4 : Sondage à plusieurs degrés</a:t>
            </a:r>
            <a:endParaRPr lang="fr-FR" sz="2800" b="1" dirty="0">
              <a:latin typeface="Tahoma" pitchFamily="34" charset="0"/>
              <a:ea typeface="Tahoma" pitchFamily="34" charset="0"/>
              <a:cs typeface="Tahoma"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25470"/>
          </a:xfrm>
        </p:spPr>
        <p:txBody>
          <a:bodyPr>
            <a:normAutofit fontScale="90000"/>
          </a:bodyPr>
          <a:lstStyle/>
          <a:p>
            <a:pPr lvl="0"/>
            <a:r>
              <a:rPr lang="fr-FR" sz="3200" b="1" dirty="0" smtClean="0">
                <a:solidFill>
                  <a:srgbClr val="FF0000"/>
                </a:solidFill>
              </a:rPr>
              <a:t>Sondage à probabilités inégales au premier degré</a:t>
            </a:r>
            <a:endParaRPr lang="fr-FR" sz="3200" dirty="0">
              <a:solidFill>
                <a:srgbClr val="FF0000"/>
              </a:solidFill>
            </a:endParaRPr>
          </a:p>
        </p:txBody>
      </p:sp>
      <p:sp>
        <p:nvSpPr>
          <p:cNvPr id="3" name="ZoneTexte 2"/>
          <p:cNvSpPr txBox="1"/>
          <p:nvPr/>
        </p:nvSpPr>
        <p:spPr>
          <a:xfrm>
            <a:off x="785786" y="1285860"/>
            <a:ext cx="7358114" cy="4924425"/>
          </a:xfrm>
          <a:prstGeom prst="rect">
            <a:avLst/>
          </a:prstGeom>
          <a:noFill/>
        </p:spPr>
        <p:txBody>
          <a:bodyPr wrap="square" rtlCol="0">
            <a:spAutoFit/>
          </a:bodyPr>
          <a:lstStyle/>
          <a:p>
            <a:pPr marL="444500" indent="-444500">
              <a:spcBef>
                <a:spcPts val="600"/>
              </a:spcBef>
              <a:spcAft>
                <a:spcPts val="1200"/>
              </a:spcAft>
              <a:buFont typeface="Arial" pitchFamily="34" charset="0"/>
              <a:buChar char="•"/>
            </a:pPr>
            <a:r>
              <a:rPr lang="fr-FR" sz="2400" dirty="0" smtClean="0">
                <a:latin typeface="Tahoma" pitchFamily="34" charset="0"/>
                <a:ea typeface="Tahoma" pitchFamily="34" charset="0"/>
                <a:cs typeface="Tahoma" pitchFamily="34" charset="0"/>
              </a:rPr>
              <a:t>Dans le cas d’un tirage d’une unité i avec une probabilité proportionnelle à sa taille notée X</a:t>
            </a:r>
            <a:r>
              <a:rPr lang="fr-FR" sz="2400" baseline="-25000" dirty="0" smtClean="0">
                <a:latin typeface="Tahoma" pitchFamily="34" charset="0"/>
                <a:ea typeface="Tahoma" pitchFamily="34" charset="0"/>
                <a:cs typeface="Tahoma" pitchFamily="34" charset="0"/>
              </a:rPr>
              <a:t>i</a:t>
            </a:r>
            <a:r>
              <a:rPr lang="fr-FR" sz="2400" dirty="0" smtClean="0">
                <a:latin typeface="Tahoma" pitchFamily="34" charset="0"/>
                <a:ea typeface="Tahoma" pitchFamily="34" charset="0"/>
                <a:cs typeface="Tahoma" pitchFamily="34" charset="0"/>
              </a:rPr>
              <a:t>, on écrit  : </a:t>
            </a:r>
          </a:p>
          <a:p>
            <a:pPr>
              <a:spcAft>
                <a:spcPts val="1200"/>
              </a:spcAft>
            </a:pPr>
            <a:endParaRPr lang="fr-FR" sz="2400" dirty="0" smtClean="0">
              <a:latin typeface="Tahoma" pitchFamily="34" charset="0"/>
              <a:ea typeface="Tahoma" pitchFamily="34" charset="0"/>
              <a:cs typeface="Tahoma" pitchFamily="34" charset="0"/>
            </a:endParaRPr>
          </a:p>
          <a:p>
            <a:pPr marL="444500" indent="-444500">
              <a:spcAft>
                <a:spcPts val="1200"/>
              </a:spcAft>
              <a:buFont typeface="Arial" pitchFamily="34" charset="0"/>
              <a:buChar char="•"/>
            </a:pPr>
            <a:r>
              <a:rPr lang="fr-FR" sz="2400" dirty="0" smtClean="0">
                <a:latin typeface="Tahoma" pitchFamily="34" charset="0"/>
                <a:ea typeface="Tahoma" pitchFamily="34" charset="0"/>
                <a:cs typeface="Tahoma" pitchFamily="34" charset="0"/>
              </a:rPr>
              <a:t>Soient :</a:t>
            </a:r>
          </a:p>
          <a:p>
            <a:pPr marL="444500" indent="-444500">
              <a:spcAft>
                <a:spcPts val="1200"/>
              </a:spcAft>
              <a:buFont typeface="Arial" pitchFamily="34" charset="0"/>
              <a:buChar char="•"/>
            </a:pPr>
            <a:r>
              <a:rPr lang="fr-FR" sz="2400" dirty="0" smtClean="0">
                <a:latin typeface="Tahoma" pitchFamily="34" charset="0"/>
                <a:ea typeface="Tahoma" pitchFamily="34" charset="0"/>
                <a:cs typeface="Tahoma" pitchFamily="34" charset="0"/>
              </a:rPr>
              <a:t>N</a:t>
            </a:r>
            <a:r>
              <a:rPr lang="fr-FR" sz="2400" baseline="-25000" dirty="0" smtClean="0">
                <a:latin typeface="Tahoma" pitchFamily="34" charset="0"/>
                <a:ea typeface="Tahoma" pitchFamily="34" charset="0"/>
                <a:cs typeface="Tahoma" pitchFamily="34" charset="0"/>
              </a:rPr>
              <a:t>i</a:t>
            </a:r>
            <a:r>
              <a:rPr lang="fr-FR" sz="2400" dirty="0" smtClean="0">
                <a:latin typeface="Tahoma" pitchFamily="34" charset="0"/>
                <a:ea typeface="Tahoma" pitchFamily="34" charset="0"/>
                <a:cs typeface="Tahoma" pitchFamily="34" charset="0"/>
              </a:rPr>
              <a:t> : </a:t>
            </a:r>
            <a:r>
              <a:rPr lang="fr-FR" sz="2400" dirty="0" err="1" smtClean="0">
                <a:latin typeface="Tahoma" pitchFamily="34" charset="0"/>
                <a:ea typeface="Tahoma" pitchFamily="34" charset="0"/>
                <a:cs typeface="Tahoma" pitchFamily="34" charset="0"/>
              </a:rPr>
              <a:t>nbre</a:t>
            </a:r>
            <a:r>
              <a:rPr lang="fr-FR" sz="2400" dirty="0" smtClean="0">
                <a:latin typeface="Tahoma" pitchFamily="34" charset="0"/>
                <a:ea typeface="Tahoma" pitchFamily="34" charset="0"/>
                <a:cs typeface="Tahoma" pitchFamily="34" charset="0"/>
              </a:rPr>
              <a:t> total d’unités secondaires dénombrées dans l’UP i sélectionnée au premier degré</a:t>
            </a:r>
          </a:p>
          <a:p>
            <a:pPr marL="444500" indent="-444500">
              <a:spcAft>
                <a:spcPts val="1200"/>
              </a:spcAft>
              <a:buFont typeface="Arial" pitchFamily="34" charset="0"/>
              <a:buChar char="•"/>
            </a:pPr>
            <a:r>
              <a:rPr lang="fr-FR" sz="2400" dirty="0" smtClean="0">
                <a:latin typeface="Tahoma" pitchFamily="34" charset="0"/>
                <a:ea typeface="Tahoma" pitchFamily="34" charset="0"/>
                <a:cs typeface="Tahoma" pitchFamily="34" charset="0"/>
              </a:rPr>
              <a:t>n</a:t>
            </a:r>
            <a:r>
              <a:rPr lang="fr-FR" sz="2400" baseline="-25000" dirty="0" smtClean="0">
                <a:latin typeface="Tahoma" pitchFamily="34" charset="0"/>
                <a:ea typeface="Tahoma" pitchFamily="34" charset="0"/>
                <a:cs typeface="Tahoma" pitchFamily="34" charset="0"/>
              </a:rPr>
              <a:t>i</a:t>
            </a:r>
            <a:r>
              <a:rPr lang="fr-FR" sz="2400" dirty="0" smtClean="0">
                <a:latin typeface="Tahoma" pitchFamily="34" charset="0"/>
                <a:ea typeface="Tahoma" pitchFamily="34" charset="0"/>
                <a:cs typeface="Tahoma" pitchFamily="34" charset="0"/>
              </a:rPr>
              <a:t> : </a:t>
            </a:r>
            <a:r>
              <a:rPr lang="fr-FR" sz="2400" dirty="0" err="1" smtClean="0">
                <a:latin typeface="Tahoma" pitchFamily="34" charset="0"/>
                <a:ea typeface="Tahoma" pitchFamily="34" charset="0"/>
                <a:cs typeface="Tahoma" pitchFamily="34" charset="0"/>
              </a:rPr>
              <a:t>nbre</a:t>
            </a:r>
            <a:r>
              <a:rPr lang="fr-FR" sz="2400" dirty="0" smtClean="0">
                <a:latin typeface="Tahoma" pitchFamily="34" charset="0"/>
                <a:ea typeface="Tahoma" pitchFamily="34" charset="0"/>
                <a:cs typeface="Tahoma" pitchFamily="34" charset="0"/>
              </a:rPr>
              <a:t> d’unités secondaires tirées dans l’UPI i.</a:t>
            </a:r>
          </a:p>
          <a:p>
            <a:pPr marL="444500" indent="-444500">
              <a:spcAft>
                <a:spcPts val="1200"/>
              </a:spcAft>
              <a:buFont typeface="Arial" pitchFamily="34" charset="0"/>
              <a:buChar char="•"/>
            </a:pPr>
            <a:r>
              <a:rPr lang="fr-FR" sz="2400" dirty="0" err="1" smtClean="0">
                <a:latin typeface="Tahoma" pitchFamily="34" charset="0"/>
                <a:ea typeface="Tahoma" pitchFamily="34" charset="0"/>
                <a:cs typeface="Tahoma" pitchFamily="34" charset="0"/>
              </a:rPr>
              <a:t>y</a:t>
            </a:r>
            <a:r>
              <a:rPr lang="fr-FR" sz="2400" baseline="-25000" dirty="0" err="1" smtClean="0">
                <a:latin typeface="Tahoma" pitchFamily="34" charset="0"/>
                <a:ea typeface="Tahoma" pitchFamily="34" charset="0"/>
                <a:cs typeface="Tahoma" pitchFamily="34" charset="0"/>
              </a:rPr>
              <a:t>ij</a:t>
            </a:r>
            <a:r>
              <a:rPr lang="fr-FR" sz="2400" dirty="0" smtClean="0">
                <a:latin typeface="Tahoma" pitchFamily="34" charset="0"/>
                <a:ea typeface="Tahoma" pitchFamily="34" charset="0"/>
                <a:cs typeface="Tahoma" pitchFamily="34" charset="0"/>
              </a:rPr>
              <a:t> = valeur de la variable Y observée ou calculée pour l’unité secondaire j située dans l’unité primaire i.</a:t>
            </a:r>
          </a:p>
        </p:txBody>
      </p:sp>
      <p:graphicFrame>
        <p:nvGraphicFramePr>
          <p:cNvPr id="4" name="Objet 3"/>
          <p:cNvGraphicFramePr>
            <a:graphicFrameLocks noChangeAspect="1"/>
          </p:cNvGraphicFramePr>
          <p:nvPr/>
        </p:nvGraphicFramePr>
        <p:xfrm>
          <a:off x="2500298" y="2143116"/>
          <a:ext cx="1571636" cy="1022510"/>
        </p:xfrm>
        <a:graphic>
          <a:graphicData uri="http://schemas.openxmlformats.org/presentationml/2006/ole">
            <p:oleObj spid="_x0000_s39938" name="Équation" r:id="rId3" imgW="1054080" imgH="6858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25470"/>
          </a:xfrm>
        </p:spPr>
        <p:txBody>
          <a:bodyPr>
            <a:normAutofit fontScale="90000"/>
          </a:bodyPr>
          <a:lstStyle/>
          <a:p>
            <a:pPr lvl="0"/>
            <a:r>
              <a:rPr lang="fr-FR" sz="3200" b="1" dirty="0" smtClean="0">
                <a:solidFill>
                  <a:srgbClr val="FF0000"/>
                </a:solidFill>
              </a:rPr>
              <a:t>Sondage à probabilités inégales au premier degré</a:t>
            </a:r>
            <a:endParaRPr lang="fr-FR" sz="3200" dirty="0">
              <a:solidFill>
                <a:srgbClr val="FF0000"/>
              </a:solidFill>
            </a:endParaRPr>
          </a:p>
        </p:txBody>
      </p:sp>
      <p:sp>
        <p:nvSpPr>
          <p:cNvPr id="3" name="ZoneTexte 2"/>
          <p:cNvSpPr txBox="1"/>
          <p:nvPr/>
        </p:nvSpPr>
        <p:spPr>
          <a:xfrm>
            <a:off x="785786" y="1285860"/>
            <a:ext cx="7358114" cy="4478149"/>
          </a:xfrm>
          <a:prstGeom prst="rect">
            <a:avLst/>
          </a:prstGeom>
          <a:noFill/>
        </p:spPr>
        <p:txBody>
          <a:bodyPr wrap="square" rtlCol="0">
            <a:spAutoFit/>
          </a:bodyPr>
          <a:lstStyle/>
          <a:p>
            <a:pPr marL="444500" indent="-444500">
              <a:spcAft>
                <a:spcPts val="1800"/>
              </a:spcAft>
              <a:buFont typeface="Arial" pitchFamily="34" charset="0"/>
              <a:buChar char="•"/>
            </a:pPr>
            <a:r>
              <a:rPr lang="fr-FR" sz="2400" dirty="0" smtClean="0">
                <a:latin typeface="Tahoma" pitchFamily="34" charset="0"/>
                <a:ea typeface="Tahoma" pitchFamily="34" charset="0"/>
                <a:cs typeface="Tahoma" pitchFamily="34" charset="0"/>
              </a:rPr>
              <a:t>Si le tirage des unités secondaires est équiprobable, alors la probabilité finale d’inclusion d’une unité secondaire dans l’échantillon s’écrit :</a:t>
            </a: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r>
              <a:rPr lang="fr-FR" sz="2400" dirty="0" smtClean="0">
                <a:latin typeface="Tahoma" pitchFamily="34" charset="0"/>
                <a:ea typeface="Tahoma" pitchFamily="34" charset="0"/>
                <a:cs typeface="Tahoma" pitchFamily="34" charset="0"/>
              </a:rPr>
              <a:t>En pratique, les Xi désignent généralement la taille des UP dans la base de sondage avant leur tirage. Tandis que les Ni représentent les effectifs des unités secondaires dénombrées dans les unités primaires qui ont été sélectionnées. </a:t>
            </a:r>
          </a:p>
        </p:txBody>
      </p:sp>
      <p:graphicFrame>
        <p:nvGraphicFramePr>
          <p:cNvPr id="5" name="Objet 4"/>
          <p:cNvGraphicFramePr>
            <a:graphicFrameLocks noChangeAspect="1"/>
          </p:cNvGraphicFramePr>
          <p:nvPr/>
        </p:nvGraphicFramePr>
        <p:xfrm>
          <a:off x="2357422" y="2500306"/>
          <a:ext cx="2849582" cy="1251036"/>
        </p:xfrm>
        <a:graphic>
          <a:graphicData uri="http://schemas.openxmlformats.org/presentationml/2006/ole">
            <p:oleObj spid="_x0000_s40963" name="Équation" r:id="rId3" imgW="1562040" imgH="68580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25470"/>
          </a:xfrm>
        </p:spPr>
        <p:txBody>
          <a:bodyPr>
            <a:normAutofit fontScale="90000"/>
          </a:bodyPr>
          <a:lstStyle/>
          <a:p>
            <a:pPr lvl="0"/>
            <a:r>
              <a:rPr lang="fr-FR" sz="3200" b="1" dirty="0" smtClean="0">
                <a:solidFill>
                  <a:srgbClr val="FF0000"/>
                </a:solidFill>
              </a:rPr>
              <a:t>Sondage à probabilités inégales au premier degré</a:t>
            </a:r>
            <a:endParaRPr lang="fr-FR" sz="3200" dirty="0">
              <a:solidFill>
                <a:srgbClr val="FF0000"/>
              </a:solidFill>
            </a:endParaRPr>
          </a:p>
        </p:txBody>
      </p:sp>
      <p:sp>
        <p:nvSpPr>
          <p:cNvPr id="3" name="ZoneTexte 2"/>
          <p:cNvSpPr txBox="1"/>
          <p:nvPr/>
        </p:nvSpPr>
        <p:spPr>
          <a:xfrm>
            <a:off x="785786" y="1285861"/>
            <a:ext cx="7358114" cy="5355312"/>
          </a:xfrm>
          <a:prstGeom prst="rect">
            <a:avLst/>
          </a:prstGeom>
          <a:noFill/>
        </p:spPr>
        <p:txBody>
          <a:bodyPr wrap="square" rtlCol="0">
            <a:spAutoFit/>
          </a:bodyPr>
          <a:lstStyle/>
          <a:p>
            <a:r>
              <a:rPr lang="fr-FR" sz="2400" dirty="0" smtClean="0">
                <a:latin typeface="Tahoma" pitchFamily="34" charset="0"/>
                <a:ea typeface="Tahoma" pitchFamily="34" charset="0"/>
                <a:cs typeface="Tahoma" pitchFamily="34" charset="0"/>
              </a:rPr>
              <a:t>Les X</a:t>
            </a:r>
            <a:r>
              <a:rPr lang="fr-FR" sz="2400" baseline="-25000" dirty="0" smtClean="0">
                <a:latin typeface="Tahoma" pitchFamily="34" charset="0"/>
                <a:ea typeface="Tahoma" pitchFamily="34" charset="0"/>
                <a:cs typeface="Tahoma" pitchFamily="34" charset="0"/>
              </a:rPr>
              <a:t>i</a:t>
            </a:r>
            <a:r>
              <a:rPr lang="fr-FR" sz="2400" dirty="0" smtClean="0">
                <a:latin typeface="Tahoma" pitchFamily="34" charset="0"/>
                <a:ea typeface="Tahoma" pitchFamily="34" charset="0"/>
                <a:cs typeface="Tahoma" pitchFamily="34" charset="0"/>
              </a:rPr>
              <a:t> et les N</a:t>
            </a:r>
            <a:r>
              <a:rPr lang="fr-FR" sz="2400" baseline="-25000" dirty="0" smtClean="0">
                <a:latin typeface="Tahoma" pitchFamily="34" charset="0"/>
                <a:ea typeface="Tahoma" pitchFamily="34" charset="0"/>
                <a:cs typeface="Tahoma" pitchFamily="34" charset="0"/>
              </a:rPr>
              <a:t>i</a:t>
            </a:r>
            <a:r>
              <a:rPr lang="fr-FR" sz="2400" dirty="0" smtClean="0">
                <a:latin typeface="Tahoma" pitchFamily="34" charset="0"/>
                <a:ea typeface="Tahoma" pitchFamily="34" charset="0"/>
                <a:cs typeface="Tahoma" pitchFamily="34" charset="0"/>
              </a:rPr>
              <a:t> ne sont pas souvent égaux.</a:t>
            </a:r>
          </a:p>
          <a:p>
            <a:endParaRPr lang="fr-FR" sz="2400" dirty="0" smtClean="0">
              <a:latin typeface="Tahoma" pitchFamily="34" charset="0"/>
              <a:ea typeface="Tahoma" pitchFamily="34" charset="0"/>
              <a:cs typeface="Tahoma" pitchFamily="34" charset="0"/>
            </a:endParaRPr>
          </a:p>
          <a:p>
            <a:r>
              <a:rPr lang="fr-FR" sz="2400" dirty="0" smtClean="0">
                <a:latin typeface="Tahoma" pitchFamily="34" charset="0"/>
                <a:ea typeface="Tahoma" pitchFamily="34" charset="0"/>
                <a:cs typeface="Tahoma" pitchFamily="34" charset="0"/>
              </a:rPr>
              <a:t>Ils peuvent cependant s’égaliser si la base de sondage des UP vient nouvellement d’être constituée.</a:t>
            </a:r>
          </a:p>
          <a:p>
            <a:endParaRPr lang="fr-FR" sz="2400" dirty="0" smtClean="0">
              <a:latin typeface="Tahoma" pitchFamily="34" charset="0"/>
              <a:ea typeface="Tahoma" pitchFamily="34" charset="0"/>
              <a:cs typeface="Tahoma" pitchFamily="34" charset="0"/>
            </a:endParaRPr>
          </a:p>
          <a:p>
            <a:r>
              <a:rPr lang="fr-FR" sz="2400" dirty="0" smtClean="0">
                <a:latin typeface="Tahoma" pitchFamily="34" charset="0"/>
                <a:ea typeface="Tahoma" pitchFamily="34" charset="0"/>
                <a:cs typeface="Tahoma" pitchFamily="34" charset="0"/>
              </a:rPr>
              <a:t> Dans ce cas, le dénombrement des UP sélectionnées ne semble plus nécessaire. On a alors :</a:t>
            </a:r>
          </a:p>
          <a:p>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p:txBody>
      </p:sp>
      <p:graphicFrame>
        <p:nvGraphicFramePr>
          <p:cNvPr id="6" name="Objet 5"/>
          <p:cNvGraphicFramePr>
            <a:graphicFrameLocks noChangeAspect="1"/>
          </p:cNvGraphicFramePr>
          <p:nvPr/>
        </p:nvGraphicFramePr>
        <p:xfrm>
          <a:off x="4143372" y="4500570"/>
          <a:ext cx="2503513" cy="1485601"/>
        </p:xfrm>
        <a:graphic>
          <a:graphicData uri="http://schemas.openxmlformats.org/presentationml/2006/ole">
            <p:oleObj spid="_x0000_s41987" name="Équation" r:id="rId3" imgW="1155600" imgH="68580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25470"/>
          </a:xfrm>
        </p:spPr>
        <p:txBody>
          <a:bodyPr>
            <a:normAutofit fontScale="90000"/>
          </a:bodyPr>
          <a:lstStyle/>
          <a:p>
            <a:pPr lvl="0"/>
            <a:r>
              <a:rPr lang="fr-FR" sz="3200" b="1" dirty="0" smtClean="0">
                <a:solidFill>
                  <a:srgbClr val="FF0000"/>
                </a:solidFill>
              </a:rPr>
              <a:t>Sondage à probabilités inégales au premier degré</a:t>
            </a:r>
            <a:endParaRPr lang="fr-FR" sz="3200" dirty="0">
              <a:solidFill>
                <a:srgbClr val="FF0000"/>
              </a:solidFill>
            </a:endParaRPr>
          </a:p>
        </p:txBody>
      </p:sp>
      <p:sp>
        <p:nvSpPr>
          <p:cNvPr id="3" name="ZoneTexte 2"/>
          <p:cNvSpPr txBox="1"/>
          <p:nvPr/>
        </p:nvSpPr>
        <p:spPr>
          <a:xfrm>
            <a:off x="785786" y="1285861"/>
            <a:ext cx="7358114" cy="4801314"/>
          </a:xfrm>
          <a:prstGeom prst="rect">
            <a:avLst/>
          </a:prstGeom>
          <a:noFill/>
        </p:spPr>
        <p:txBody>
          <a:bodyPr wrap="square" rtlCol="0">
            <a:spAutoFit/>
          </a:bodyPr>
          <a:lstStyle/>
          <a:p>
            <a:r>
              <a:rPr lang="fr-FR" sz="2400" dirty="0" smtClean="0">
                <a:latin typeface="Tahoma" pitchFamily="34" charset="0"/>
                <a:ea typeface="Tahoma" pitchFamily="34" charset="0"/>
                <a:cs typeface="Tahoma" pitchFamily="34" charset="0"/>
              </a:rPr>
              <a:t>La formule de l’estimateur du total (la formule de </a:t>
            </a:r>
            <a:r>
              <a:rPr lang="fr-FR" sz="2400" dirty="0" err="1" smtClean="0"/>
              <a:t>Horvitz</a:t>
            </a:r>
            <a:r>
              <a:rPr lang="fr-FR" sz="2400" dirty="0" smtClean="0"/>
              <a:t> Thompson) s’écrit : </a:t>
            </a: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r>
              <a:rPr lang="fr-FR" sz="2400" dirty="0" smtClean="0">
                <a:latin typeface="Tahoma" pitchFamily="34" charset="0"/>
                <a:ea typeface="Tahoma" pitchFamily="34" charset="0"/>
                <a:cs typeface="Tahoma" pitchFamily="34" charset="0"/>
              </a:rPr>
              <a:t>Avec                       et </a:t>
            </a: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r>
              <a:rPr lang="fr-FR" sz="2400" dirty="0" smtClean="0">
                <a:latin typeface="Tahoma" pitchFamily="34" charset="0"/>
                <a:ea typeface="Tahoma" pitchFamily="34" charset="0"/>
                <a:cs typeface="Tahoma" pitchFamily="34" charset="0"/>
              </a:rPr>
              <a:t> Notons                      alors K est une constante. </a:t>
            </a: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r>
              <a:rPr lang="fr-FR" sz="2400" dirty="0" smtClean="0">
                <a:latin typeface="Tahoma" pitchFamily="34" charset="0"/>
                <a:ea typeface="Tahoma" pitchFamily="34" charset="0"/>
                <a:cs typeface="Tahoma" pitchFamily="34" charset="0"/>
              </a:rPr>
              <a:t>En considérant aussi que </a:t>
            </a:r>
          </a:p>
        </p:txBody>
      </p:sp>
      <p:graphicFrame>
        <p:nvGraphicFramePr>
          <p:cNvPr id="6" name="Objet 5"/>
          <p:cNvGraphicFramePr>
            <a:graphicFrameLocks noChangeAspect="1"/>
          </p:cNvGraphicFramePr>
          <p:nvPr/>
        </p:nvGraphicFramePr>
        <p:xfrm>
          <a:off x="2000232" y="2857496"/>
          <a:ext cx="1843087" cy="1485900"/>
        </p:xfrm>
        <a:graphic>
          <a:graphicData uri="http://schemas.openxmlformats.org/presentationml/2006/ole">
            <p:oleObj spid="_x0000_s43010" name="Équation" r:id="rId3" imgW="850680" imgH="685800" progId="Equation.3">
              <p:embed/>
            </p:oleObj>
          </a:graphicData>
        </a:graphic>
      </p:graphicFrame>
      <p:graphicFrame>
        <p:nvGraphicFramePr>
          <p:cNvPr id="5" name="Objet 4"/>
          <p:cNvGraphicFramePr>
            <a:graphicFrameLocks noChangeAspect="1"/>
          </p:cNvGraphicFramePr>
          <p:nvPr/>
        </p:nvGraphicFramePr>
        <p:xfrm>
          <a:off x="5357818" y="1785926"/>
          <a:ext cx="1898650" cy="928687"/>
        </p:xfrm>
        <a:graphic>
          <a:graphicData uri="http://schemas.openxmlformats.org/presentationml/2006/ole">
            <p:oleObj spid="_x0000_s43011" name="Équation" r:id="rId4" imgW="1193760" imgH="583920" progId="Equation.3">
              <p:embed/>
            </p:oleObj>
          </a:graphicData>
        </a:graphic>
      </p:graphicFrame>
      <p:graphicFrame>
        <p:nvGraphicFramePr>
          <p:cNvPr id="43012" name="Object 4"/>
          <p:cNvGraphicFramePr>
            <a:graphicFrameLocks noChangeAspect="1"/>
          </p:cNvGraphicFramePr>
          <p:nvPr/>
        </p:nvGraphicFramePr>
        <p:xfrm>
          <a:off x="5143504" y="2928934"/>
          <a:ext cx="2770762" cy="1195398"/>
        </p:xfrm>
        <a:graphic>
          <a:graphicData uri="http://schemas.openxmlformats.org/presentationml/2006/ole">
            <p:oleObj spid="_x0000_s43012" name="Équation" r:id="rId5" imgW="1295280" imgH="558720" progId="Equation.3">
              <p:embed/>
            </p:oleObj>
          </a:graphicData>
        </a:graphic>
      </p:graphicFrame>
      <p:graphicFrame>
        <p:nvGraphicFramePr>
          <p:cNvPr id="43013" name="Object 3"/>
          <p:cNvGraphicFramePr>
            <a:graphicFrameLocks noChangeAspect="1"/>
          </p:cNvGraphicFramePr>
          <p:nvPr/>
        </p:nvGraphicFramePr>
        <p:xfrm>
          <a:off x="2500298" y="4286256"/>
          <a:ext cx="1760537" cy="936625"/>
        </p:xfrm>
        <a:graphic>
          <a:graphicData uri="http://schemas.openxmlformats.org/presentationml/2006/ole">
            <p:oleObj spid="_x0000_s43013" name="Équation" r:id="rId6" imgW="812520" imgH="431640" progId="Equation.3">
              <p:embed/>
            </p:oleObj>
          </a:graphicData>
        </a:graphic>
      </p:graphicFrame>
      <p:graphicFrame>
        <p:nvGraphicFramePr>
          <p:cNvPr id="43014" name="Object 6"/>
          <p:cNvGraphicFramePr>
            <a:graphicFrameLocks noChangeAspect="1"/>
          </p:cNvGraphicFramePr>
          <p:nvPr/>
        </p:nvGraphicFramePr>
        <p:xfrm>
          <a:off x="4786314" y="5500702"/>
          <a:ext cx="1844399" cy="571504"/>
        </p:xfrm>
        <a:graphic>
          <a:graphicData uri="http://schemas.openxmlformats.org/presentationml/2006/ole">
            <p:oleObj spid="_x0000_s43014" name="Équation" r:id="rId7" imgW="901440" imgH="27936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25470"/>
          </a:xfrm>
        </p:spPr>
        <p:txBody>
          <a:bodyPr>
            <a:normAutofit fontScale="90000"/>
          </a:bodyPr>
          <a:lstStyle/>
          <a:p>
            <a:pPr lvl="0"/>
            <a:r>
              <a:rPr lang="fr-FR" sz="3200" b="1" dirty="0" smtClean="0">
                <a:solidFill>
                  <a:srgbClr val="FF0000"/>
                </a:solidFill>
              </a:rPr>
              <a:t>Sondage à probabilités inégales au premier degré</a:t>
            </a:r>
            <a:endParaRPr lang="fr-FR" sz="3200" dirty="0">
              <a:solidFill>
                <a:srgbClr val="FF0000"/>
              </a:solidFill>
            </a:endParaRPr>
          </a:p>
        </p:txBody>
      </p:sp>
      <p:sp>
        <p:nvSpPr>
          <p:cNvPr id="3" name="ZoneTexte 2"/>
          <p:cNvSpPr txBox="1"/>
          <p:nvPr/>
        </p:nvSpPr>
        <p:spPr>
          <a:xfrm>
            <a:off x="785786" y="1285861"/>
            <a:ext cx="7358114" cy="4939814"/>
          </a:xfrm>
          <a:prstGeom prst="rect">
            <a:avLst/>
          </a:prstGeom>
          <a:noFill/>
        </p:spPr>
        <p:txBody>
          <a:bodyPr wrap="square" rtlCol="0">
            <a:spAutoFit/>
          </a:bodyPr>
          <a:lstStyle/>
          <a:p>
            <a:r>
              <a:rPr lang="fr-FR" sz="2400" dirty="0" smtClean="0">
                <a:latin typeface="Tahoma" pitchFamily="34" charset="0"/>
                <a:ea typeface="Tahoma" pitchFamily="34" charset="0"/>
                <a:cs typeface="Tahoma" pitchFamily="34" charset="0"/>
              </a:rPr>
              <a:t>L’estimateur du total </a:t>
            </a:r>
            <a:r>
              <a:rPr lang="fr-FR" sz="2400" dirty="0" smtClean="0"/>
              <a:t>s’écrit : </a:t>
            </a: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r>
              <a:rPr lang="fr-FR" sz="2400" b="1" dirty="0" smtClean="0"/>
              <a:t>Conseils pratiques </a:t>
            </a:r>
            <a:r>
              <a:rPr lang="fr-FR" sz="2400" dirty="0" smtClean="0"/>
              <a:t>: Il faut s’assurer que X</a:t>
            </a:r>
            <a:r>
              <a:rPr lang="fr-FR" sz="2400" baseline="-25000" dirty="0" smtClean="0"/>
              <a:t>i</a:t>
            </a:r>
            <a:r>
              <a:rPr lang="fr-FR" sz="2400" dirty="0" smtClean="0"/>
              <a:t> et N</a:t>
            </a:r>
            <a:r>
              <a:rPr lang="fr-FR" sz="2400" baseline="-25000" dirty="0" smtClean="0"/>
              <a:t>i</a:t>
            </a:r>
            <a:r>
              <a:rPr lang="fr-FR" sz="2400" dirty="0" smtClean="0"/>
              <a:t> s’équivalent à priori. Si les rapports           </a:t>
            </a:r>
          </a:p>
          <a:p>
            <a:pPr marL="444500" indent="-444500">
              <a:spcAft>
                <a:spcPts val="1800"/>
              </a:spcAft>
              <a:buFont typeface="Arial" pitchFamily="34" charset="0"/>
              <a:buChar char="•"/>
            </a:pPr>
            <a:endParaRPr lang="fr-FR" sz="2400" dirty="0" smtClean="0"/>
          </a:p>
          <a:p>
            <a:pPr marL="444500" indent="-444500">
              <a:spcAft>
                <a:spcPts val="1800"/>
              </a:spcAft>
              <a:buFont typeface="Arial" pitchFamily="34" charset="0"/>
              <a:buChar char="•"/>
            </a:pPr>
            <a:r>
              <a:rPr lang="fr-FR" sz="2400" dirty="0" smtClean="0"/>
              <a:t>sont compris dans la fourchette 1 à 3, l’on peut tirer sans crainte un nombre constant n</a:t>
            </a:r>
            <a:r>
              <a:rPr lang="fr-FR" sz="2400" baseline="-25000" dirty="0" smtClean="0"/>
              <a:t>0</a:t>
            </a:r>
            <a:r>
              <a:rPr lang="fr-FR" sz="2400" dirty="0" smtClean="0"/>
              <a:t> d’unités secondaires dans chaque UP. </a:t>
            </a:r>
            <a:r>
              <a:rPr lang="fr-FR" sz="2400" dirty="0" smtClean="0">
                <a:latin typeface="Tahoma" pitchFamily="34" charset="0"/>
                <a:ea typeface="Tahoma" pitchFamily="34" charset="0"/>
                <a:cs typeface="Tahoma" pitchFamily="34" charset="0"/>
              </a:rPr>
              <a:t> </a:t>
            </a: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p:txBody>
      </p:sp>
      <p:graphicFrame>
        <p:nvGraphicFramePr>
          <p:cNvPr id="5" name="Objet 4"/>
          <p:cNvGraphicFramePr>
            <a:graphicFrameLocks noChangeAspect="1"/>
          </p:cNvGraphicFramePr>
          <p:nvPr/>
        </p:nvGraphicFramePr>
        <p:xfrm>
          <a:off x="2208213" y="1876425"/>
          <a:ext cx="2484437" cy="889000"/>
        </p:xfrm>
        <a:graphic>
          <a:graphicData uri="http://schemas.openxmlformats.org/presentationml/2006/ole">
            <p:oleObj spid="_x0000_s44035" name="Équation" r:id="rId3" imgW="1562040" imgH="558720" progId="Equation.3">
              <p:embed/>
            </p:oleObj>
          </a:graphicData>
        </a:graphic>
      </p:graphicFrame>
      <p:graphicFrame>
        <p:nvGraphicFramePr>
          <p:cNvPr id="44039" name="Object 7"/>
          <p:cNvGraphicFramePr>
            <a:graphicFrameLocks noChangeAspect="1"/>
          </p:cNvGraphicFramePr>
          <p:nvPr/>
        </p:nvGraphicFramePr>
        <p:xfrm>
          <a:off x="5857884" y="3286124"/>
          <a:ext cx="500066" cy="1000132"/>
        </p:xfrm>
        <a:graphic>
          <a:graphicData uri="http://schemas.openxmlformats.org/presentationml/2006/ole">
            <p:oleObj spid="_x0000_s44039" name="Équation" r:id="rId4" imgW="279360" imgH="55872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25470"/>
          </a:xfrm>
        </p:spPr>
        <p:txBody>
          <a:bodyPr>
            <a:normAutofit fontScale="90000"/>
          </a:bodyPr>
          <a:lstStyle/>
          <a:p>
            <a:pPr lvl="0"/>
            <a:r>
              <a:rPr lang="fr-FR" sz="3200" b="1" dirty="0" smtClean="0">
                <a:solidFill>
                  <a:srgbClr val="FF0000"/>
                </a:solidFill>
              </a:rPr>
              <a:t>Sondage à probabilités inégales au premier degré</a:t>
            </a:r>
            <a:endParaRPr lang="fr-FR" sz="3200" dirty="0">
              <a:solidFill>
                <a:srgbClr val="FF0000"/>
              </a:solidFill>
            </a:endParaRPr>
          </a:p>
        </p:txBody>
      </p:sp>
      <p:sp>
        <p:nvSpPr>
          <p:cNvPr id="3" name="ZoneTexte 2"/>
          <p:cNvSpPr txBox="1"/>
          <p:nvPr/>
        </p:nvSpPr>
        <p:spPr>
          <a:xfrm>
            <a:off x="785786" y="1285861"/>
            <a:ext cx="7358114" cy="4708981"/>
          </a:xfrm>
          <a:prstGeom prst="rect">
            <a:avLst/>
          </a:prstGeom>
          <a:noFill/>
        </p:spPr>
        <p:txBody>
          <a:bodyPr wrap="square" rtlCol="0">
            <a:spAutoFit/>
          </a:bodyPr>
          <a:lstStyle/>
          <a:p>
            <a:r>
              <a:rPr lang="fr-FR" sz="2400" dirty="0" smtClean="0">
                <a:latin typeface="Tahoma" pitchFamily="34" charset="0"/>
                <a:ea typeface="Tahoma" pitchFamily="34" charset="0"/>
                <a:cs typeface="Tahoma" pitchFamily="34" charset="0"/>
              </a:rPr>
              <a:t>Dans ce cas, l’estimateur du total </a:t>
            </a:r>
            <a:r>
              <a:rPr lang="fr-FR" sz="2400" dirty="0" smtClean="0"/>
              <a:t>s’écrit : </a:t>
            </a: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r>
              <a:rPr lang="fr-FR" sz="2400" dirty="0" smtClean="0"/>
              <a:t>Il s’agit d’un sondage </a:t>
            </a:r>
            <a:r>
              <a:rPr lang="fr-FR" sz="2400" dirty="0" err="1" smtClean="0"/>
              <a:t>autopondéré</a:t>
            </a:r>
            <a:r>
              <a:rPr lang="fr-FR" sz="2400" dirty="0" smtClean="0"/>
              <a:t>. Les données sont dépouillées comme dans une opération de recensement.          </a:t>
            </a:r>
          </a:p>
          <a:p>
            <a:pPr marL="444500" indent="-444500">
              <a:spcAft>
                <a:spcPts val="1800"/>
              </a:spcAft>
              <a:buFont typeface="Arial" pitchFamily="34" charset="0"/>
              <a:buChar char="•"/>
            </a:pPr>
            <a:r>
              <a:rPr lang="fr-FR" sz="2400" dirty="0" smtClean="0"/>
              <a:t>Dans le cas contraire, on tire les unités secondaires à probabilité proportionnelle à la taille avec un taux de sondage constant:  </a:t>
            </a:r>
            <a:endParaRPr lang="fr-FR" sz="2400" dirty="0" smtClean="0">
              <a:latin typeface="Tahoma" pitchFamily="34" charset="0"/>
              <a:ea typeface="Tahoma" pitchFamily="34" charset="0"/>
              <a:cs typeface="Tahoma" pitchFamily="34" charset="0"/>
            </a:endParaRPr>
          </a:p>
          <a:p>
            <a:pPr marL="444500" indent="-444500">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p:txBody>
      </p:sp>
      <p:graphicFrame>
        <p:nvGraphicFramePr>
          <p:cNvPr id="5" name="Objet 4"/>
          <p:cNvGraphicFramePr>
            <a:graphicFrameLocks noChangeAspect="1"/>
          </p:cNvGraphicFramePr>
          <p:nvPr/>
        </p:nvGraphicFramePr>
        <p:xfrm>
          <a:off x="2420938" y="1876425"/>
          <a:ext cx="2058987" cy="889000"/>
        </p:xfrm>
        <a:graphic>
          <a:graphicData uri="http://schemas.openxmlformats.org/presentationml/2006/ole">
            <p:oleObj spid="_x0000_s45058" name="Équation" r:id="rId3" imgW="1295280" imgH="558720" progId="Equation.3">
              <p:embed/>
            </p:oleObj>
          </a:graphicData>
        </a:graphic>
      </p:graphicFrame>
      <p:graphicFrame>
        <p:nvGraphicFramePr>
          <p:cNvPr id="6" name="Objet 5"/>
          <p:cNvGraphicFramePr>
            <a:graphicFrameLocks noChangeAspect="1"/>
          </p:cNvGraphicFramePr>
          <p:nvPr/>
        </p:nvGraphicFramePr>
        <p:xfrm>
          <a:off x="4000496" y="5000636"/>
          <a:ext cx="2136646" cy="1000132"/>
        </p:xfrm>
        <a:graphic>
          <a:graphicData uri="http://schemas.openxmlformats.org/presentationml/2006/ole">
            <p:oleObj spid="_x0000_s45060" name="Équation" r:id="rId4" imgW="1193760" imgH="55872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fontScale="90000"/>
          </a:bodyPr>
          <a:lstStyle/>
          <a:p>
            <a:pPr lvl="0"/>
            <a:r>
              <a:rPr lang="fr-FR" sz="3200" b="1" dirty="0" smtClean="0">
                <a:solidFill>
                  <a:srgbClr val="FF0000"/>
                </a:solidFill>
              </a:rPr>
              <a:t>Sondage à deux degrés à probabilités inégales au premier degré</a:t>
            </a:r>
            <a:endParaRPr lang="fr-FR" sz="3200" dirty="0">
              <a:solidFill>
                <a:srgbClr val="FF0000"/>
              </a:solidFill>
            </a:endParaRPr>
          </a:p>
        </p:txBody>
      </p:sp>
      <p:sp>
        <p:nvSpPr>
          <p:cNvPr id="3" name="Espace réservé du contenu 2"/>
          <p:cNvSpPr>
            <a:spLocks noGrp="1"/>
          </p:cNvSpPr>
          <p:nvPr>
            <p:ph idx="1"/>
          </p:nvPr>
        </p:nvSpPr>
        <p:spPr>
          <a:xfrm>
            <a:off x="457200" y="1285860"/>
            <a:ext cx="8229600" cy="5072098"/>
          </a:xfrm>
        </p:spPr>
        <p:txBody>
          <a:bodyPr>
            <a:noAutofit/>
          </a:bodyPr>
          <a:lstStyle/>
          <a:p>
            <a:pPr lvl="0">
              <a:spcBef>
                <a:spcPts val="1200"/>
              </a:spcBef>
              <a:spcAft>
                <a:spcPts val="1200"/>
              </a:spcAft>
              <a:defRPr/>
            </a:pPr>
            <a:r>
              <a:rPr lang="fr-FR" sz="2400" dirty="0" smtClean="0">
                <a:latin typeface="Tahoma" pitchFamily="34" charset="0"/>
                <a:ea typeface="Tahoma" pitchFamily="34" charset="0"/>
                <a:cs typeface="Tahoma" pitchFamily="34" charset="0"/>
              </a:rPr>
              <a:t>Estimateur de la variance de l’estimateur du total: </a:t>
            </a:r>
          </a:p>
          <a:p>
            <a:pPr lvl="0">
              <a:spcBef>
                <a:spcPts val="1200"/>
              </a:spcBef>
              <a:spcAft>
                <a:spcPts val="1200"/>
              </a:spcAft>
              <a:buNone/>
              <a:defRPr/>
            </a:pPr>
            <a:r>
              <a:rPr lang="fr-FR" sz="2400" dirty="0" smtClean="0">
                <a:latin typeface="Tahoma" pitchFamily="34" charset="0"/>
                <a:ea typeface="Tahoma" pitchFamily="34" charset="0"/>
                <a:cs typeface="Tahoma" pitchFamily="34" charset="0"/>
              </a:rPr>
              <a:t>       </a:t>
            </a:r>
          </a:p>
          <a:p>
            <a:pPr lvl="0">
              <a:spcBef>
                <a:spcPts val="1200"/>
              </a:spcBef>
              <a:spcAft>
                <a:spcPts val="1200"/>
              </a:spcAft>
            </a:pPr>
            <a:endParaRPr lang="fr-FR" sz="2400" dirty="0" smtClean="0">
              <a:latin typeface="Tahoma" pitchFamily="34" charset="0"/>
              <a:ea typeface="Tahoma" pitchFamily="34" charset="0"/>
              <a:cs typeface="Tahoma" pitchFamily="34" charset="0"/>
            </a:endParaRPr>
          </a:p>
          <a:p>
            <a:pPr lvl="0">
              <a:spcBef>
                <a:spcPts val="1200"/>
              </a:spcBef>
              <a:spcAft>
                <a:spcPts val="1200"/>
              </a:spcAft>
            </a:pPr>
            <a:r>
              <a:rPr lang="fr-FR" sz="2400" dirty="0" smtClean="0">
                <a:latin typeface="Tahoma" pitchFamily="34" charset="0"/>
                <a:ea typeface="Tahoma" pitchFamily="34" charset="0"/>
                <a:cs typeface="Tahoma" pitchFamily="34" charset="0"/>
              </a:rPr>
              <a:t>Estimateur de la variance de l’estimateur de la moyenne:</a:t>
            </a:r>
          </a:p>
          <a:p>
            <a:pPr>
              <a:spcBef>
                <a:spcPts val="1200"/>
              </a:spcBef>
              <a:spcAft>
                <a:spcPts val="1200"/>
              </a:spcAft>
            </a:pPr>
            <a:endParaRPr lang="fr-FR" sz="2400" dirty="0" smtClean="0">
              <a:latin typeface="Tahoma" pitchFamily="34" charset="0"/>
              <a:ea typeface="Tahoma" pitchFamily="34" charset="0"/>
              <a:cs typeface="Tahoma" pitchFamily="34" charset="0"/>
            </a:endParaRPr>
          </a:p>
          <a:p>
            <a:pPr>
              <a:spcBef>
                <a:spcPts val="1200"/>
              </a:spcBef>
              <a:spcAft>
                <a:spcPts val="1200"/>
              </a:spcAft>
            </a:pPr>
            <a:endParaRPr lang="fr-FR" sz="2400" dirty="0">
              <a:solidFill>
                <a:schemeClr val="accent2"/>
              </a:solidFill>
              <a:latin typeface="Tahoma" pitchFamily="34" charset="0"/>
              <a:ea typeface="Tahoma" pitchFamily="34" charset="0"/>
              <a:cs typeface="Tahoma" pitchFamily="34" charset="0"/>
            </a:endParaRPr>
          </a:p>
          <a:p>
            <a:pPr>
              <a:spcBef>
                <a:spcPts val="1200"/>
              </a:spcBef>
            </a:pPr>
            <a:endParaRPr lang="fr-FR" sz="2400" dirty="0">
              <a:latin typeface="Tahoma" pitchFamily="34" charset="0"/>
              <a:ea typeface="Tahoma" pitchFamily="34" charset="0"/>
              <a:cs typeface="Tahoma" pitchFamily="34" charset="0"/>
            </a:endParaRPr>
          </a:p>
        </p:txBody>
      </p:sp>
      <p:graphicFrame>
        <p:nvGraphicFramePr>
          <p:cNvPr id="46098" name="Object 18"/>
          <p:cNvGraphicFramePr>
            <a:graphicFrameLocks noChangeAspect="1"/>
          </p:cNvGraphicFramePr>
          <p:nvPr/>
        </p:nvGraphicFramePr>
        <p:xfrm>
          <a:off x="1000100" y="1928802"/>
          <a:ext cx="5461745" cy="1143008"/>
        </p:xfrm>
        <a:graphic>
          <a:graphicData uri="http://schemas.openxmlformats.org/presentationml/2006/ole">
            <p:oleObj spid="_x0000_s50181" name="Équation" r:id="rId3" imgW="2286000" imgH="583920" progId="Equation.3">
              <p:embed/>
            </p:oleObj>
          </a:graphicData>
        </a:graphic>
      </p:graphicFrame>
      <p:graphicFrame>
        <p:nvGraphicFramePr>
          <p:cNvPr id="50182" name="Object 6"/>
          <p:cNvGraphicFramePr>
            <a:graphicFrameLocks noChangeAspect="1"/>
          </p:cNvGraphicFramePr>
          <p:nvPr/>
        </p:nvGraphicFramePr>
        <p:xfrm>
          <a:off x="2195513" y="4121150"/>
          <a:ext cx="2640012" cy="1042988"/>
        </p:xfrm>
        <a:graphic>
          <a:graphicData uri="http://schemas.openxmlformats.org/presentationml/2006/ole">
            <p:oleObj spid="_x0000_s50182" name="Équation" r:id="rId4" imgW="1104840" imgH="53316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25470"/>
          </a:xfrm>
        </p:spPr>
        <p:txBody>
          <a:bodyPr>
            <a:normAutofit/>
          </a:bodyPr>
          <a:lstStyle/>
          <a:p>
            <a:pPr lvl="0"/>
            <a:r>
              <a:rPr lang="fr-FR" sz="3200" b="1" dirty="0" smtClean="0">
                <a:solidFill>
                  <a:srgbClr val="FF0000"/>
                </a:solidFill>
              </a:rPr>
              <a:t>Exercice 1</a:t>
            </a:r>
            <a:endParaRPr lang="fr-FR" sz="3200" dirty="0">
              <a:solidFill>
                <a:srgbClr val="FF0000"/>
              </a:solidFill>
            </a:endParaRPr>
          </a:p>
        </p:txBody>
      </p:sp>
      <p:sp>
        <p:nvSpPr>
          <p:cNvPr id="3" name="ZoneTexte 2"/>
          <p:cNvSpPr txBox="1"/>
          <p:nvPr/>
        </p:nvSpPr>
        <p:spPr>
          <a:xfrm>
            <a:off x="785786" y="1285860"/>
            <a:ext cx="7358114" cy="2677656"/>
          </a:xfrm>
          <a:prstGeom prst="rect">
            <a:avLst/>
          </a:prstGeom>
          <a:noFill/>
        </p:spPr>
        <p:txBody>
          <a:bodyPr wrap="square" rtlCol="0">
            <a:spAutoFit/>
          </a:bodyPr>
          <a:lstStyle/>
          <a:p>
            <a:pPr marL="444500" indent="-444500">
              <a:buFont typeface="Arial" pitchFamily="34" charset="0"/>
              <a:buChar char="•"/>
            </a:pPr>
            <a:r>
              <a:rPr lang="fr-FR" sz="2400" dirty="0" smtClean="0"/>
              <a:t>Le tirage est fait de la manière suivante :</a:t>
            </a:r>
          </a:p>
          <a:p>
            <a:pPr marL="444500" indent="-444500"/>
            <a:endParaRPr lang="fr-FR" sz="2400" dirty="0" smtClean="0"/>
          </a:p>
          <a:p>
            <a:pPr marL="444500" lvl="0" indent="-444500">
              <a:buFont typeface="Arial" pitchFamily="34" charset="0"/>
              <a:buChar char="•"/>
            </a:pPr>
            <a:r>
              <a:rPr lang="fr-FR" sz="2400" dirty="0" smtClean="0"/>
              <a:t>1</a:t>
            </a:r>
            <a:r>
              <a:rPr lang="fr-FR" sz="2400" baseline="30000" dirty="0" smtClean="0"/>
              <a:t>er</a:t>
            </a:r>
            <a:r>
              <a:rPr lang="fr-FR" sz="2400" dirty="0" smtClean="0"/>
              <a:t> degré, tirage de 10 grappes proportionnellement à leur taille exprimée en nombre de ménages parmi 100 grappes</a:t>
            </a:r>
          </a:p>
          <a:p>
            <a:pPr marL="444500" lvl="0" indent="-444500"/>
            <a:endParaRPr lang="fr-FR" sz="2400" dirty="0" smtClean="0"/>
          </a:p>
          <a:p>
            <a:pPr marL="444500" lvl="0" indent="-444500">
              <a:buFont typeface="Arial" pitchFamily="34" charset="0"/>
              <a:buChar char="•"/>
            </a:pPr>
            <a:r>
              <a:rPr lang="fr-FR" sz="2400" dirty="0" smtClean="0"/>
              <a:t>2</a:t>
            </a:r>
            <a:r>
              <a:rPr lang="fr-FR" sz="2400" baseline="30000" dirty="0" smtClean="0"/>
              <a:t>ème</a:t>
            </a:r>
            <a:r>
              <a:rPr lang="fr-FR" sz="2400" dirty="0" smtClean="0"/>
              <a:t> degré, tirage de 22 ménages par grappe</a:t>
            </a:r>
            <a:endParaRPr lang="fr-F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25470"/>
          </a:xfrm>
        </p:spPr>
        <p:txBody>
          <a:bodyPr>
            <a:normAutofit/>
          </a:bodyPr>
          <a:lstStyle/>
          <a:p>
            <a:pPr lvl="0"/>
            <a:r>
              <a:rPr lang="fr-FR" sz="3200" b="1" dirty="0" smtClean="0">
                <a:solidFill>
                  <a:srgbClr val="FF0000"/>
                </a:solidFill>
              </a:rPr>
              <a:t>Exercice 1</a:t>
            </a:r>
            <a:endParaRPr lang="fr-FR" sz="3200" dirty="0">
              <a:solidFill>
                <a:srgbClr val="FF0000"/>
              </a:solidFill>
            </a:endParaRPr>
          </a:p>
        </p:txBody>
      </p:sp>
      <p:sp>
        <p:nvSpPr>
          <p:cNvPr id="3" name="ZoneTexte 2"/>
          <p:cNvSpPr txBox="1"/>
          <p:nvPr/>
        </p:nvSpPr>
        <p:spPr>
          <a:xfrm>
            <a:off x="785786" y="1285860"/>
            <a:ext cx="7358114" cy="4924425"/>
          </a:xfrm>
          <a:prstGeom prst="rect">
            <a:avLst/>
          </a:prstGeom>
          <a:noFill/>
        </p:spPr>
        <p:txBody>
          <a:bodyPr wrap="square" rtlCol="0">
            <a:spAutoFit/>
          </a:bodyPr>
          <a:lstStyle/>
          <a:p>
            <a:pPr marL="355600" lvl="0" indent="-355600">
              <a:spcAft>
                <a:spcPts val="1200"/>
              </a:spcAft>
              <a:buFont typeface="Arial" pitchFamily="34" charset="0"/>
              <a:buChar char="•"/>
            </a:pPr>
            <a:r>
              <a:rPr lang="fr-FR" sz="2200" dirty="0" smtClean="0">
                <a:latin typeface="Tahoma" pitchFamily="34" charset="0"/>
                <a:ea typeface="Tahoma" pitchFamily="34" charset="0"/>
                <a:cs typeface="Tahoma" pitchFamily="34" charset="0"/>
              </a:rPr>
              <a:t>Pourquoi a-t-on décidé de tirer un nombre constant de ménages par grappe ?</a:t>
            </a:r>
          </a:p>
          <a:p>
            <a:pPr marL="355600" lvl="0" indent="-355600">
              <a:spcAft>
                <a:spcPts val="1200"/>
              </a:spcAft>
              <a:buFont typeface="Arial" pitchFamily="34" charset="0"/>
              <a:buChar char="•"/>
            </a:pPr>
            <a:r>
              <a:rPr lang="fr-FR" sz="2200" dirty="0" smtClean="0">
                <a:latin typeface="Tahoma" pitchFamily="34" charset="0"/>
                <a:ea typeface="Tahoma" pitchFamily="34" charset="0"/>
                <a:cs typeface="Tahoma" pitchFamily="34" charset="0"/>
              </a:rPr>
              <a:t>Quelles précautions faut-il prendre pour assurer un sondage auto pondéré ?</a:t>
            </a:r>
          </a:p>
          <a:p>
            <a:pPr marL="355600" lvl="0" indent="-355600">
              <a:spcAft>
                <a:spcPts val="1200"/>
              </a:spcAft>
              <a:buFont typeface="Arial" pitchFamily="34" charset="0"/>
              <a:buChar char="•"/>
            </a:pPr>
            <a:r>
              <a:rPr lang="fr-FR" sz="2200" dirty="0" smtClean="0">
                <a:latin typeface="Tahoma" pitchFamily="34" charset="0"/>
                <a:ea typeface="Tahoma" pitchFamily="34" charset="0"/>
                <a:cs typeface="Tahoma" pitchFamily="34" charset="0"/>
              </a:rPr>
              <a:t>Calculer le coefficient de pondération des ménages sélectionnés ?</a:t>
            </a:r>
          </a:p>
          <a:p>
            <a:pPr marL="355600" lvl="0" indent="-355600">
              <a:spcAft>
                <a:spcPts val="1200"/>
              </a:spcAft>
              <a:buFont typeface="Arial" pitchFamily="34" charset="0"/>
              <a:buChar char="•"/>
            </a:pPr>
            <a:r>
              <a:rPr lang="fr-FR" sz="2200" dirty="0" smtClean="0">
                <a:latin typeface="Tahoma" pitchFamily="34" charset="0"/>
                <a:ea typeface="Tahoma" pitchFamily="34" charset="0"/>
                <a:cs typeface="Tahoma" pitchFamily="34" charset="0"/>
              </a:rPr>
              <a:t>Donner l’expression de l’estimateur du nombre de naissances vivantes dans la ville au cours des 12 derniers mois.</a:t>
            </a:r>
          </a:p>
          <a:p>
            <a:pPr marL="355600" lvl="0" indent="-355600">
              <a:spcAft>
                <a:spcPts val="1200"/>
              </a:spcAft>
              <a:buFont typeface="Arial" pitchFamily="34" charset="0"/>
              <a:buChar char="•"/>
            </a:pPr>
            <a:r>
              <a:rPr lang="fr-FR" sz="2200" dirty="0" smtClean="0">
                <a:latin typeface="Tahoma" pitchFamily="34" charset="0"/>
                <a:ea typeface="Tahoma" pitchFamily="34" charset="0"/>
                <a:cs typeface="Tahoma" pitchFamily="34" charset="0"/>
              </a:rPr>
              <a:t>Donner l’expression de la variance de l’estimateur du total. </a:t>
            </a:r>
          </a:p>
          <a:p>
            <a:pPr marL="355600" lvl="0" indent="-355600">
              <a:spcAft>
                <a:spcPts val="1200"/>
              </a:spcAft>
              <a:buFont typeface="Arial" pitchFamily="34" charset="0"/>
              <a:buChar char="•"/>
            </a:pPr>
            <a:r>
              <a:rPr lang="fr-FR" sz="2200" dirty="0" smtClean="0">
                <a:latin typeface="Tahoma" pitchFamily="34" charset="0"/>
                <a:ea typeface="Tahoma" pitchFamily="34" charset="0"/>
                <a:cs typeface="Tahoma" pitchFamily="34" charset="0"/>
              </a:rPr>
              <a:t>Donner l’expression de l’estimateur de la variance.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17681"/>
            <a:ext cx="8229600" cy="4525963"/>
          </a:xfrm>
        </p:spPr>
        <p:txBody>
          <a:bodyPr>
            <a:noAutofit/>
          </a:bodyPr>
          <a:lstStyle/>
          <a:p>
            <a:pPr>
              <a:spcAft>
                <a:spcPts val="1200"/>
              </a:spcAft>
            </a:pPr>
            <a:endParaRPr lang="fr-FR" sz="2400" dirty="0">
              <a:solidFill>
                <a:schemeClr val="accent2"/>
              </a:solidFill>
            </a:endParaRPr>
          </a:p>
          <a:p>
            <a:endParaRPr lang="fr-FR" sz="2400" dirty="0"/>
          </a:p>
        </p:txBody>
      </p:sp>
      <p:sp>
        <p:nvSpPr>
          <p:cNvPr id="4" name="Titre 3"/>
          <p:cNvSpPr>
            <a:spLocks noGrp="1"/>
          </p:cNvSpPr>
          <p:nvPr>
            <p:ph type="title"/>
          </p:nvPr>
        </p:nvSpPr>
        <p:spPr>
          <a:xfrm>
            <a:off x="857224" y="2357430"/>
            <a:ext cx="7429552" cy="1143000"/>
          </a:xfrm>
        </p:spPr>
        <p:txBody>
          <a:bodyPr>
            <a:normAutofit/>
          </a:bodyPr>
          <a:lstStyle/>
          <a:p>
            <a:r>
              <a:rPr lang="fr-FR" sz="3200" b="1" dirty="0" smtClean="0">
                <a:solidFill>
                  <a:srgbClr val="FF0000"/>
                </a:solidFill>
              </a:rPr>
              <a:t>MERCI DE VOTRE AIMABLE ATTENTION</a:t>
            </a:r>
            <a:endParaRPr lang="fr-FR" sz="32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sz="3200" b="1" dirty="0" smtClean="0">
                <a:solidFill>
                  <a:srgbClr val="FF0000"/>
                </a:solidFill>
              </a:rPr>
              <a:t>Introduction</a:t>
            </a:r>
            <a:endParaRPr lang="fr-FR" sz="3200" b="1" dirty="0">
              <a:solidFill>
                <a:srgbClr val="FF0000"/>
              </a:solidFill>
            </a:endParaRPr>
          </a:p>
        </p:txBody>
      </p:sp>
      <p:sp>
        <p:nvSpPr>
          <p:cNvPr id="3" name="Espace réservé du contenu 2"/>
          <p:cNvSpPr>
            <a:spLocks noGrp="1"/>
          </p:cNvSpPr>
          <p:nvPr>
            <p:ph idx="1"/>
          </p:nvPr>
        </p:nvSpPr>
        <p:spPr>
          <a:xfrm>
            <a:off x="571472" y="1214422"/>
            <a:ext cx="8229600" cy="5000660"/>
          </a:xfrm>
        </p:spPr>
        <p:txBody>
          <a:bodyPr>
            <a:noAutofit/>
          </a:bodyPr>
          <a:lstStyle/>
          <a:p>
            <a:pPr>
              <a:spcAft>
                <a:spcPts val="1800"/>
              </a:spcAft>
            </a:pPr>
            <a:r>
              <a:rPr lang="fr-FR" sz="2400" dirty="0" smtClean="0">
                <a:latin typeface="Tahoma" pitchFamily="34" charset="0"/>
                <a:ea typeface="Tahoma" pitchFamily="34" charset="0"/>
                <a:cs typeface="Tahoma" pitchFamily="34" charset="0"/>
              </a:rPr>
              <a:t>Il est généralement attribué au sondage aléatoire simple deux principaux inconvénients :</a:t>
            </a:r>
          </a:p>
          <a:p>
            <a:pPr lvl="0">
              <a:spcAft>
                <a:spcPts val="1800"/>
              </a:spcAft>
            </a:pPr>
            <a:r>
              <a:rPr lang="fr-FR" sz="2400" dirty="0" smtClean="0">
                <a:latin typeface="Tahoma" pitchFamily="34" charset="0"/>
                <a:ea typeface="Tahoma" pitchFamily="34" charset="0"/>
                <a:cs typeface="Tahoma" pitchFamily="34" charset="0"/>
              </a:rPr>
              <a:t>Le coût prohibitif de la collecte des données lorsque les unités sélectionnées sont suffisamment dispersées</a:t>
            </a:r>
          </a:p>
          <a:p>
            <a:pPr lvl="0">
              <a:spcAft>
                <a:spcPts val="1800"/>
              </a:spcAft>
            </a:pPr>
            <a:r>
              <a:rPr lang="fr-FR" sz="2400" dirty="0" smtClean="0">
                <a:latin typeface="Tahoma" pitchFamily="34" charset="0"/>
                <a:ea typeface="Tahoma" pitchFamily="34" charset="0"/>
                <a:cs typeface="Tahoma" pitchFamily="34" charset="0"/>
              </a:rPr>
              <a:t>La mise à jour au préalable de la base de sondage comprenant tous les individus de l’univers étudié</a:t>
            </a:r>
          </a:p>
          <a:p>
            <a:pPr>
              <a:spcAft>
                <a:spcPts val="1800"/>
              </a:spcAft>
            </a:pPr>
            <a:r>
              <a:rPr lang="fr-FR" sz="2400" b="1" dirty="0" smtClean="0">
                <a:latin typeface="Tahoma" pitchFamily="34" charset="0"/>
                <a:ea typeface="Tahoma" pitchFamily="34" charset="0"/>
                <a:cs typeface="Tahoma" pitchFamily="34" charset="0"/>
              </a:rPr>
              <a:t>Avantages :</a:t>
            </a:r>
            <a:r>
              <a:rPr lang="fr-FR" sz="2400" dirty="0" smtClean="0">
                <a:latin typeface="Tahoma" pitchFamily="34" charset="0"/>
                <a:ea typeface="Tahoma" pitchFamily="34" charset="0"/>
                <a:cs typeface="Tahoma" pitchFamily="34" charset="0"/>
              </a:rPr>
              <a:t> Coût moins onéreux pour la mise à jour de la base de sondage. </a:t>
            </a:r>
          </a:p>
          <a:p>
            <a:pPr>
              <a:spcAft>
                <a:spcPts val="1800"/>
              </a:spcAft>
            </a:pPr>
            <a:r>
              <a:rPr lang="fr-FR" sz="2400" b="1" dirty="0" smtClean="0">
                <a:latin typeface="Tahoma" pitchFamily="34" charset="0"/>
                <a:ea typeface="Tahoma" pitchFamily="34" charset="0"/>
                <a:cs typeface="Tahoma" pitchFamily="34" charset="0"/>
              </a:rPr>
              <a:t>Inconvénients</a:t>
            </a:r>
            <a:r>
              <a:rPr lang="fr-FR" sz="2400" dirty="0" smtClean="0">
                <a:latin typeface="Tahoma" pitchFamily="34" charset="0"/>
                <a:ea typeface="Tahoma" pitchFamily="34" charset="0"/>
                <a:cs typeface="Tahoma" pitchFamily="34" charset="0"/>
              </a:rPr>
              <a:t> : risque d’homogénéité à l’intérieur des unités primaires (effet de grappe). </a:t>
            </a:r>
          </a:p>
          <a:p>
            <a:pPr>
              <a:spcAft>
                <a:spcPts val="1800"/>
              </a:spcAft>
            </a:pPr>
            <a:endParaRPr lang="fr-FR" sz="2400" dirty="0" smtClean="0">
              <a:latin typeface="Tahoma" pitchFamily="34" charset="0"/>
              <a:ea typeface="Tahoma" pitchFamily="34" charset="0"/>
              <a:cs typeface="Tahoma" pitchFamily="34" charset="0"/>
            </a:endParaRPr>
          </a:p>
          <a:p>
            <a:pPr>
              <a:spcAft>
                <a:spcPts val="1800"/>
              </a:spcAft>
              <a:buNone/>
            </a:pPr>
            <a:endParaRPr lang="fr-FR" sz="2400" dirty="0" smtClean="0">
              <a:latin typeface="Tahoma" pitchFamily="34" charset="0"/>
              <a:ea typeface="Tahoma" pitchFamily="34" charset="0"/>
              <a:cs typeface="Tahoma" pitchFamily="34" charset="0"/>
            </a:endParaRPr>
          </a:p>
          <a:p>
            <a:pPr>
              <a:spcAft>
                <a:spcPts val="1800"/>
              </a:spcAft>
            </a:pPr>
            <a:endParaRPr lang="fr-F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a:bodyPr>
          <a:lstStyle/>
          <a:p>
            <a:r>
              <a:rPr lang="fr-FR" sz="3200" b="1" dirty="0" smtClean="0">
                <a:solidFill>
                  <a:srgbClr val="FF0000"/>
                </a:solidFill>
              </a:rPr>
              <a:t>Introduction</a:t>
            </a:r>
            <a:endParaRPr lang="fr-FR" sz="3200" b="1" dirty="0">
              <a:solidFill>
                <a:srgbClr val="FF0000"/>
              </a:solidFill>
            </a:endParaRPr>
          </a:p>
        </p:txBody>
      </p:sp>
      <p:sp>
        <p:nvSpPr>
          <p:cNvPr id="3" name="Espace réservé du contenu 2"/>
          <p:cNvSpPr>
            <a:spLocks noGrp="1"/>
          </p:cNvSpPr>
          <p:nvPr>
            <p:ph idx="1"/>
          </p:nvPr>
        </p:nvSpPr>
        <p:spPr>
          <a:xfrm>
            <a:off x="500034" y="1357298"/>
            <a:ext cx="8229600" cy="4525963"/>
          </a:xfrm>
        </p:spPr>
        <p:txBody>
          <a:bodyPr>
            <a:noAutofit/>
          </a:bodyPr>
          <a:lstStyle/>
          <a:p>
            <a:pPr>
              <a:buNone/>
            </a:pPr>
            <a:endParaRPr lang="fr-FR" sz="2400" dirty="0" smtClean="0"/>
          </a:p>
          <a:p>
            <a:endParaRPr lang="fr-FR" sz="2400" dirty="0">
              <a:latin typeface="Tahoma" pitchFamily="34" charset="0"/>
              <a:ea typeface="Tahoma" pitchFamily="34" charset="0"/>
              <a:cs typeface="Tahoma" pitchFamily="34" charset="0"/>
            </a:endParaRPr>
          </a:p>
        </p:txBody>
      </p:sp>
      <p:grpSp>
        <p:nvGrpSpPr>
          <p:cNvPr id="107" name="Groupe 106"/>
          <p:cNvGrpSpPr/>
          <p:nvPr/>
        </p:nvGrpSpPr>
        <p:grpSpPr>
          <a:xfrm>
            <a:off x="1000100" y="1214422"/>
            <a:ext cx="7358114" cy="3286148"/>
            <a:chOff x="928662" y="1714488"/>
            <a:chExt cx="7358114" cy="4071966"/>
          </a:xfrm>
        </p:grpSpPr>
        <p:grpSp>
          <p:nvGrpSpPr>
            <p:cNvPr id="26625" name="Group 1"/>
            <p:cNvGrpSpPr>
              <a:grpSpLocks/>
            </p:cNvGrpSpPr>
            <p:nvPr/>
          </p:nvGrpSpPr>
          <p:grpSpPr bwMode="auto">
            <a:xfrm>
              <a:off x="1428728" y="1714488"/>
              <a:ext cx="6858048" cy="4071966"/>
              <a:chOff x="1910" y="749"/>
              <a:chExt cx="6190" cy="6429"/>
            </a:xfrm>
          </p:grpSpPr>
          <p:grpSp>
            <p:nvGrpSpPr>
              <p:cNvPr id="26626" name="Group 2"/>
              <p:cNvGrpSpPr>
                <a:grpSpLocks/>
              </p:cNvGrpSpPr>
              <p:nvPr/>
            </p:nvGrpSpPr>
            <p:grpSpPr bwMode="auto">
              <a:xfrm>
                <a:off x="1910" y="749"/>
                <a:ext cx="6190" cy="1970"/>
                <a:chOff x="1990" y="1289"/>
                <a:chExt cx="6190" cy="1970"/>
              </a:xfrm>
            </p:grpSpPr>
            <p:sp>
              <p:nvSpPr>
                <p:cNvPr id="26627" name="Rectangle 3"/>
                <p:cNvSpPr>
                  <a:spLocks noChangeArrowheads="1"/>
                </p:cNvSpPr>
                <p:nvPr/>
              </p:nvSpPr>
              <p:spPr bwMode="auto">
                <a:xfrm>
                  <a:off x="1990" y="1289"/>
                  <a:ext cx="6190" cy="19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cxnSp>
              <p:nvCxnSpPr>
                <p:cNvPr id="26628" name="AutoShape 4"/>
                <p:cNvCxnSpPr>
                  <a:cxnSpLocks noChangeShapeType="1"/>
                </p:cNvCxnSpPr>
                <p:nvPr/>
              </p:nvCxnSpPr>
              <p:spPr bwMode="auto">
                <a:xfrm flipH="1">
                  <a:off x="3260" y="1289"/>
                  <a:ext cx="50" cy="1970"/>
                </a:xfrm>
                <a:prstGeom prst="straightConnector1">
                  <a:avLst/>
                </a:prstGeom>
                <a:noFill/>
                <a:ln w="9525">
                  <a:solidFill>
                    <a:srgbClr val="000000"/>
                  </a:solidFill>
                  <a:round/>
                  <a:headEnd/>
                  <a:tailEnd/>
                </a:ln>
              </p:spPr>
            </p:cxnSp>
            <p:cxnSp>
              <p:nvCxnSpPr>
                <p:cNvPr id="26629" name="AutoShape 5"/>
                <p:cNvCxnSpPr>
                  <a:cxnSpLocks noChangeShapeType="1"/>
                </p:cNvCxnSpPr>
                <p:nvPr/>
              </p:nvCxnSpPr>
              <p:spPr bwMode="auto">
                <a:xfrm>
                  <a:off x="5560" y="1289"/>
                  <a:ext cx="40" cy="1920"/>
                </a:xfrm>
                <a:prstGeom prst="straightConnector1">
                  <a:avLst/>
                </a:prstGeom>
                <a:noFill/>
                <a:ln w="9525">
                  <a:solidFill>
                    <a:srgbClr val="000000"/>
                  </a:solidFill>
                  <a:round/>
                  <a:headEnd/>
                  <a:tailEnd/>
                </a:ln>
              </p:spPr>
            </p:cxnSp>
            <p:cxnSp>
              <p:nvCxnSpPr>
                <p:cNvPr id="26630" name="AutoShape 6"/>
                <p:cNvCxnSpPr>
                  <a:cxnSpLocks noChangeShapeType="1"/>
                </p:cNvCxnSpPr>
                <p:nvPr/>
              </p:nvCxnSpPr>
              <p:spPr bwMode="auto">
                <a:xfrm flipV="1">
                  <a:off x="7150" y="1289"/>
                  <a:ext cx="0" cy="1970"/>
                </a:xfrm>
                <a:prstGeom prst="straightConnector1">
                  <a:avLst/>
                </a:prstGeom>
                <a:noFill/>
                <a:ln w="9525">
                  <a:solidFill>
                    <a:srgbClr val="000000"/>
                  </a:solidFill>
                  <a:round/>
                  <a:headEnd/>
                  <a:tailEnd/>
                </a:ln>
              </p:spPr>
            </p:cxnSp>
            <p:sp>
              <p:nvSpPr>
                <p:cNvPr id="26631" name="AutoShape 7"/>
                <p:cNvSpPr>
                  <a:spLocks noChangeArrowheads="1"/>
                </p:cNvSpPr>
                <p:nvPr/>
              </p:nvSpPr>
              <p:spPr bwMode="auto">
                <a:xfrm>
                  <a:off x="2540" y="177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32" name="AutoShape 8"/>
                <p:cNvSpPr>
                  <a:spLocks noChangeArrowheads="1"/>
                </p:cNvSpPr>
                <p:nvPr/>
              </p:nvSpPr>
              <p:spPr bwMode="auto">
                <a:xfrm>
                  <a:off x="2780" y="201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33" name="AutoShape 9"/>
                <p:cNvSpPr>
                  <a:spLocks noChangeArrowheads="1"/>
                </p:cNvSpPr>
                <p:nvPr/>
              </p:nvSpPr>
              <p:spPr bwMode="auto">
                <a:xfrm>
                  <a:off x="3020" y="225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34" name="AutoShape 10"/>
                <p:cNvSpPr>
                  <a:spLocks noChangeArrowheads="1"/>
                </p:cNvSpPr>
                <p:nvPr/>
              </p:nvSpPr>
              <p:spPr bwMode="auto">
                <a:xfrm>
                  <a:off x="4580" y="211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35" name="AutoShape 11"/>
                <p:cNvSpPr>
                  <a:spLocks noChangeArrowheads="1"/>
                </p:cNvSpPr>
                <p:nvPr/>
              </p:nvSpPr>
              <p:spPr bwMode="auto">
                <a:xfrm>
                  <a:off x="4580" y="157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36" name="AutoShape 12"/>
                <p:cNvSpPr>
                  <a:spLocks noChangeArrowheads="1"/>
                </p:cNvSpPr>
                <p:nvPr/>
              </p:nvSpPr>
              <p:spPr bwMode="auto">
                <a:xfrm>
                  <a:off x="4820" y="235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37" name="AutoShape 13"/>
                <p:cNvSpPr>
                  <a:spLocks noChangeArrowheads="1"/>
                </p:cNvSpPr>
                <p:nvPr/>
              </p:nvSpPr>
              <p:spPr bwMode="auto">
                <a:xfrm>
                  <a:off x="5060" y="259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38" name="AutoShape 14"/>
                <p:cNvSpPr>
                  <a:spLocks noChangeArrowheads="1"/>
                </p:cNvSpPr>
                <p:nvPr/>
              </p:nvSpPr>
              <p:spPr bwMode="auto">
                <a:xfrm>
                  <a:off x="5300" y="283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39" name="AutoShape 15"/>
                <p:cNvSpPr>
                  <a:spLocks noChangeArrowheads="1"/>
                </p:cNvSpPr>
                <p:nvPr/>
              </p:nvSpPr>
              <p:spPr bwMode="auto">
                <a:xfrm>
                  <a:off x="4030" y="163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40" name="AutoShape 16"/>
                <p:cNvSpPr>
                  <a:spLocks noChangeArrowheads="1"/>
                </p:cNvSpPr>
                <p:nvPr/>
              </p:nvSpPr>
              <p:spPr bwMode="auto">
                <a:xfrm>
                  <a:off x="4270" y="187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41" name="AutoShape 17"/>
                <p:cNvSpPr>
                  <a:spLocks noChangeArrowheads="1"/>
                </p:cNvSpPr>
                <p:nvPr/>
              </p:nvSpPr>
              <p:spPr bwMode="auto">
                <a:xfrm>
                  <a:off x="3540" y="225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42" name="AutoShape 18"/>
                <p:cNvSpPr>
                  <a:spLocks noChangeArrowheads="1"/>
                </p:cNvSpPr>
                <p:nvPr/>
              </p:nvSpPr>
              <p:spPr bwMode="auto">
                <a:xfrm>
                  <a:off x="3780" y="201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43" name="AutoShape 19"/>
                <p:cNvSpPr>
                  <a:spLocks noChangeArrowheads="1"/>
                </p:cNvSpPr>
                <p:nvPr/>
              </p:nvSpPr>
              <p:spPr bwMode="auto">
                <a:xfrm>
                  <a:off x="4510" y="2693"/>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44" name="AutoShape 20"/>
                <p:cNvSpPr>
                  <a:spLocks noChangeArrowheads="1"/>
                </p:cNvSpPr>
                <p:nvPr/>
              </p:nvSpPr>
              <p:spPr bwMode="auto">
                <a:xfrm>
                  <a:off x="4750" y="2933"/>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45" name="AutoShape 21"/>
                <p:cNvSpPr>
                  <a:spLocks noChangeArrowheads="1"/>
                </p:cNvSpPr>
                <p:nvPr/>
              </p:nvSpPr>
              <p:spPr bwMode="auto">
                <a:xfrm>
                  <a:off x="3780" y="249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46" name="AutoShape 22"/>
                <p:cNvSpPr>
                  <a:spLocks noChangeArrowheads="1"/>
                </p:cNvSpPr>
                <p:nvPr/>
              </p:nvSpPr>
              <p:spPr bwMode="auto">
                <a:xfrm>
                  <a:off x="4020" y="273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47" name="AutoShape 23"/>
                <p:cNvSpPr>
                  <a:spLocks noChangeArrowheads="1"/>
                </p:cNvSpPr>
                <p:nvPr/>
              </p:nvSpPr>
              <p:spPr bwMode="auto">
                <a:xfrm>
                  <a:off x="2990" y="1433"/>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48" name="AutoShape 24"/>
                <p:cNvSpPr>
                  <a:spLocks noChangeArrowheads="1"/>
                </p:cNvSpPr>
                <p:nvPr/>
              </p:nvSpPr>
              <p:spPr bwMode="auto">
                <a:xfrm>
                  <a:off x="3470" y="1733"/>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49" name="AutoShape 25"/>
                <p:cNvSpPr>
                  <a:spLocks noChangeArrowheads="1"/>
                </p:cNvSpPr>
                <p:nvPr/>
              </p:nvSpPr>
              <p:spPr bwMode="auto">
                <a:xfrm>
                  <a:off x="2240" y="211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50" name="AutoShape 26"/>
                <p:cNvSpPr>
                  <a:spLocks noChangeArrowheads="1"/>
                </p:cNvSpPr>
                <p:nvPr/>
              </p:nvSpPr>
              <p:spPr bwMode="auto">
                <a:xfrm>
                  <a:off x="2480" y="235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51" name="AutoShape 27"/>
                <p:cNvSpPr>
                  <a:spLocks noChangeArrowheads="1"/>
                </p:cNvSpPr>
                <p:nvPr/>
              </p:nvSpPr>
              <p:spPr bwMode="auto">
                <a:xfrm>
                  <a:off x="2720" y="259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52" name="AutoShape 28"/>
                <p:cNvSpPr>
                  <a:spLocks noChangeArrowheads="1"/>
                </p:cNvSpPr>
                <p:nvPr/>
              </p:nvSpPr>
              <p:spPr bwMode="auto">
                <a:xfrm>
                  <a:off x="2960" y="283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53" name="AutoShape 29"/>
                <p:cNvSpPr>
                  <a:spLocks noChangeArrowheads="1"/>
                </p:cNvSpPr>
                <p:nvPr/>
              </p:nvSpPr>
              <p:spPr bwMode="auto">
                <a:xfrm>
                  <a:off x="4820" y="181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cxnSp>
              <p:nvCxnSpPr>
                <p:cNvPr id="26654" name="AutoShape 30"/>
                <p:cNvCxnSpPr>
                  <a:cxnSpLocks noChangeShapeType="1"/>
                </p:cNvCxnSpPr>
                <p:nvPr/>
              </p:nvCxnSpPr>
              <p:spPr bwMode="auto">
                <a:xfrm>
                  <a:off x="4510" y="1289"/>
                  <a:ext cx="1" cy="1970"/>
                </a:xfrm>
                <a:prstGeom prst="straightConnector1">
                  <a:avLst/>
                </a:prstGeom>
                <a:noFill/>
                <a:ln w="9525">
                  <a:solidFill>
                    <a:srgbClr val="000000"/>
                  </a:solidFill>
                  <a:round/>
                  <a:headEnd/>
                  <a:tailEnd/>
                </a:ln>
              </p:spPr>
            </p:cxnSp>
            <p:sp>
              <p:nvSpPr>
                <p:cNvPr id="26655" name="AutoShape 31"/>
                <p:cNvSpPr>
                  <a:spLocks noChangeArrowheads="1"/>
                </p:cNvSpPr>
                <p:nvPr/>
              </p:nvSpPr>
              <p:spPr bwMode="auto">
                <a:xfrm>
                  <a:off x="5770" y="1433"/>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56" name="AutoShape 32"/>
                <p:cNvSpPr>
                  <a:spLocks noChangeArrowheads="1"/>
                </p:cNvSpPr>
                <p:nvPr/>
              </p:nvSpPr>
              <p:spPr bwMode="auto">
                <a:xfrm>
                  <a:off x="6010" y="1673"/>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57" name="AutoShape 33"/>
                <p:cNvSpPr>
                  <a:spLocks noChangeArrowheads="1"/>
                </p:cNvSpPr>
                <p:nvPr/>
              </p:nvSpPr>
              <p:spPr bwMode="auto">
                <a:xfrm>
                  <a:off x="6250" y="1913"/>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58" name="AutoShape 34"/>
                <p:cNvSpPr>
                  <a:spLocks noChangeArrowheads="1"/>
                </p:cNvSpPr>
                <p:nvPr/>
              </p:nvSpPr>
              <p:spPr bwMode="auto">
                <a:xfrm>
                  <a:off x="6490" y="2153"/>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59" name="AutoShape 35"/>
                <p:cNvSpPr>
                  <a:spLocks noChangeArrowheads="1"/>
                </p:cNvSpPr>
                <p:nvPr/>
              </p:nvSpPr>
              <p:spPr bwMode="auto">
                <a:xfrm>
                  <a:off x="6430" y="136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60" name="AutoShape 36"/>
                <p:cNvSpPr>
                  <a:spLocks noChangeArrowheads="1"/>
                </p:cNvSpPr>
                <p:nvPr/>
              </p:nvSpPr>
              <p:spPr bwMode="auto">
                <a:xfrm>
                  <a:off x="6670" y="160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61" name="AutoShape 37"/>
                <p:cNvSpPr>
                  <a:spLocks noChangeArrowheads="1"/>
                </p:cNvSpPr>
                <p:nvPr/>
              </p:nvSpPr>
              <p:spPr bwMode="auto">
                <a:xfrm>
                  <a:off x="6810" y="192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62" name="AutoShape 38"/>
                <p:cNvSpPr>
                  <a:spLocks noChangeArrowheads="1"/>
                </p:cNvSpPr>
                <p:nvPr/>
              </p:nvSpPr>
              <p:spPr bwMode="auto">
                <a:xfrm>
                  <a:off x="7150" y="1433"/>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63" name="AutoShape 39"/>
                <p:cNvSpPr>
                  <a:spLocks noChangeArrowheads="1"/>
                </p:cNvSpPr>
                <p:nvPr/>
              </p:nvSpPr>
              <p:spPr bwMode="auto">
                <a:xfrm>
                  <a:off x="7390" y="1673"/>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64" name="AutoShape 40"/>
                <p:cNvSpPr>
                  <a:spLocks noChangeArrowheads="1"/>
                </p:cNvSpPr>
                <p:nvPr/>
              </p:nvSpPr>
              <p:spPr bwMode="auto">
                <a:xfrm>
                  <a:off x="5600" y="187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65" name="AutoShape 41"/>
                <p:cNvSpPr>
                  <a:spLocks noChangeArrowheads="1"/>
                </p:cNvSpPr>
                <p:nvPr/>
              </p:nvSpPr>
              <p:spPr bwMode="auto">
                <a:xfrm>
                  <a:off x="5840" y="211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66" name="AutoShape 42"/>
                <p:cNvSpPr>
                  <a:spLocks noChangeArrowheads="1"/>
                </p:cNvSpPr>
                <p:nvPr/>
              </p:nvSpPr>
              <p:spPr bwMode="auto">
                <a:xfrm>
                  <a:off x="5840" y="273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67" name="AutoShape 43"/>
                <p:cNvSpPr>
                  <a:spLocks noChangeArrowheads="1"/>
                </p:cNvSpPr>
                <p:nvPr/>
              </p:nvSpPr>
              <p:spPr bwMode="auto">
                <a:xfrm>
                  <a:off x="6080" y="297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68" name="AutoShape 44"/>
                <p:cNvSpPr>
                  <a:spLocks noChangeArrowheads="1"/>
                </p:cNvSpPr>
                <p:nvPr/>
              </p:nvSpPr>
              <p:spPr bwMode="auto">
                <a:xfrm>
                  <a:off x="6430" y="259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69" name="AutoShape 45"/>
                <p:cNvSpPr>
                  <a:spLocks noChangeArrowheads="1"/>
                </p:cNvSpPr>
                <p:nvPr/>
              </p:nvSpPr>
              <p:spPr bwMode="auto">
                <a:xfrm>
                  <a:off x="6430" y="288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70" name="AutoShape 46"/>
                <p:cNvSpPr>
                  <a:spLocks noChangeArrowheads="1"/>
                </p:cNvSpPr>
                <p:nvPr/>
              </p:nvSpPr>
              <p:spPr bwMode="auto">
                <a:xfrm>
                  <a:off x="6670" y="283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71" name="AutoShape 47"/>
                <p:cNvSpPr>
                  <a:spLocks noChangeArrowheads="1"/>
                </p:cNvSpPr>
                <p:nvPr/>
              </p:nvSpPr>
              <p:spPr bwMode="auto">
                <a:xfrm>
                  <a:off x="6910" y="307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72" name="AutoShape 48"/>
                <p:cNvSpPr>
                  <a:spLocks noChangeArrowheads="1"/>
                </p:cNvSpPr>
                <p:nvPr/>
              </p:nvSpPr>
              <p:spPr bwMode="auto">
                <a:xfrm>
                  <a:off x="6730" y="240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73" name="AutoShape 49"/>
                <p:cNvSpPr>
                  <a:spLocks noChangeArrowheads="1"/>
                </p:cNvSpPr>
                <p:nvPr/>
              </p:nvSpPr>
              <p:spPr bwMode="auto">
                <a:xfrm>
                  <a:off x="7150" y="264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74" name="AutoShape 50"/>
                <p:cNvSpPr>
                  <a:spLocks noChangeArrowheads="1"/>
                </p:cNvSpPr>
                <p:nvPr/>
              </p:nvSpPr>
              <p:spPr bwMode="auto">
                <a:xfrm>
                  <a:off x="7390" y="288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75" name="AutoShape 51"/>
                <p:cNvSpPr>
                  <a:spLocks noChangeArrowheads="1"/>
                </p:cNvSpPr>
                <p:nvPr/>
              </p:nvSpPr>
              <p:spPr bwMode="auto">
                <a:xfrm>
                  <a:off x="7250" y="229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76" name="AutoShape 52"/>
                <p:cNvSpPr>
                  <a:spLocks noChangeArrowheads="1"/>
                </p:cNvSpPr>
                <p:nvPr/>
              </p:nvSpPr>
              <p:spPr bwMode="auto">
                <a:xfrm>
                  <a:off x="7490" y="253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77" name="AutoShape 53"/>
                <p:cNvSpPr>
                  <a:spLocks noChangeArrowheads="1"/>
                </p:cNvSpPr>
                <p:nvPr/>
              </p:nvSpPr>
              <p:spPr bwMode="auto">
                <a:xfrm>
                  <a:off x="7730" y="277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78" name="AutoShape 54"/>
                <p:cNvSpPr>
                  <a:spLocks noChangeArrowheads="1"/>
                </p:cNvSpPr>
                <p:nvPr/>
              </p:nvSpPr>
              <p:spPr bwMode="auto">
                <a:xfrm>
                  <a:off x="2060" y="264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grpSp>
          <p:grpSp>
            <p:nvGrpSpPr>
              <p:cNvPr id="26679" name="Group 55"/>
              <p:cNvGrpSpPr>
                <a:grpSpLocks/>
              </p:cNvGrpSpPr>
              <p:nvPr/>
            </p:nvGrpSpPr>
            <p:grpSpPr bwMode="auto">
              <a:xfrm>
                <a:off x="2180" y="3385"/>
                <a:ext cx="4670" cy="1510"/>
                <a:chOff x="2240" y="4209"/>
                <a:chExt cx="4670" cy="1510"/>
              </a:xfrm>
            </p:grpSpPr>
            <p:grpSp>
              <p:nvGrpSpPr>
                <p:cNvPr id="26680" name="Group 56"/>
                <p:cNvGrpSpPr>
                  <a:grpSpLocks/>
                </p:cNvGrpSpPr>
                <p:nvPr/>
              </p:nvGrpSpPr>
              <p:grpSpPr bwMode="auto">
                <a:xfrm>
                  <a:off x="2240" y="4209"/>
                  <a:ext cx="4670" cy="1510"/>
                  <a:chOff x="2240" y="3700"/>
                  <a:chExt cx="4670" cy="1510"/>
                </a:xfrm>
              </p:grpSpPr>
              <p:sp>
                <p:nvSpPr>
                  <p:cNvPr id="26681" name="Rectangle 57"/>
                  <p:cNvSpPr>
                    <a:spLocks noChangeArrowheads="1"/>
                  </p:cNvSpPr>
                  <p:nvPr/>
                </p:nvSpPr>
                <p:spPr bwMode="auto">
                  <a:xfrm>
                    <a:off x="2240" y="3700"/>
                    <a:ext cx="900" cy="150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82" name="Rectangle 58"/>
                  <p:cNvSpPr>
                    <a:spLocks noChangeArrowheads="1"/>
                  </p:cNvSpPr>
                  <p:nvPr/>
                </p:nvSpPr>
                <p:spPr bwMode="auto">
                  <a:xfrm>
                    <a:off x="4160" y="3700"/>
                    <a:ext cx="900" cy="15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83" name="Rectangle 59"/>
                  <p:cNvSpPr>
                    <a:spLocks noChangeArrowheads="1"/>
                  </p:cNvSpPr>
                  <p:nvPr/>
                </p:nvSpPr>
                <p:spPr bwMode="auto">
                  <a:xfrm>
                    <a:off x="6010" y="3700"/>
                    <a:ext cx="900" cy="14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grpSp>
            <p:sp>
              <p:nvSpPr>
                <p:cNvPr id="26684" name="AutoShape 60"/>
                <p:cNvSpPr>
                  <a:spLocks noChangeArrowheads="1"/>
                </p:cNvSpPr>
                <p:nvPr/>
              </p:nvSpPr>
              <p:spPr bwMode="auto">
                <a:xfrm>
                  <a:off x="2360" y="436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85" name="AutoShape 61"/>
                <p:cNvSpPr>
                  <a:spLocks noChangeArrowheads="1"/>
                </p:cNvSpPr>
                <p:nvPr/>
              </p:nvSpPr>
              <p:spPr bwMode="auto">
                <a:xfrm>
                  <a:off x="2600" y="460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86" name="AutoShape 62"/>
                <p:cNvSpPr>
                  <a:spLocks noChangeArrowheads="1"/>
                </p:cNvSpPr>
                <p:nvPr/>
              </p:nvSpPr>
              <p:spPr bwMode="auto">
                <a:xfrm>
                  <a:off x="2300" y="484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87" name="AutoShape 63"/>
                <p:cNvSpPr>
                  <a:spLocks noChangeArrowheads="1"/>
                </p:cNvSpPr>
                <p:nvPr/>
              </p:nvSpPr>
              <p:spPr bwMode="auto">
                <a:xfrm>
                  <a:off x="2720" y="436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88" name="AutoShape 64"/>
                <p:cNvSpPr>
                  <a:spLocks noChangeArrowheads="1"/>
                </p:cNvSpPr>
                <p:nvPr/>
              </p:nvSpPr>
              <p:spPr bwMode="auto">
                <a:xfrm>
                  <a:off x="4271" y="436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89" name="AutoShape 65"/>
                <p:cNvSpPr>
                  <a:spLocks noChangeArrowheads="1"/>
                </p:cNvSpPr>
                <p:nvPr/>
              </p:nvSpPr>
              <p:spPr bwMode="auto">
                <a:xfrm>
                  <a:off x="4681" y="436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90" name="AutoShape 66"/>
                <p:cNvSpPr>
                  <a:spLocks noChangeArrowheads="1"/>
                </p:cNvSpPr>
                <p:nvPr/>
              </p:nvSpPr>
              <p:spPr bwMode="auto">
                <a:xfrm>
                  <a:off x="4511" y="4895"/>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91" name="AutoShape 67"/>
                <p:cNvSpPr>
                  <a:spLocks noChangeArrowheads="1"/>
                </p:cNvSpPr>
                <p:nvPr/>
              </p:nvSpPr>
              <p:spPr bwMode="auto">
                <a:xfrm>
                  <a:off x="4260" y="470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92" name="AutoShape 68"/>
                <p:cNvSpPr>
                  <a:spLocks noChangeArrowheads="1"/>
                </p:cNvSpPr>
                <p:nvPr/>
              </p:nvSpPr>
              <p:spPr bwMode="auto">
                <a:xfrm>
                  <a:off x="4400" y="517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93" name="AutoShape 69"/>
                <p:cNvSpPr>
                  <a:spLocks noChangeArrowheads="1"/>
                </p:cNvSpPr>
                <p:nvPr/>
              </p:nvSpPr>
              <p:spPr bwMode="auto">
                <a:xfrm>
                  <a:off x="4511" y="460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94" name="AutoShape 70"/>
                <p:cNvSpPr>
                  <a:spLocks noChangeArrowheads="1"/>
                </p:cNvSpPr>
                <p:nvPr/>
              </p:nvSpPr>
              <p:spPr bwMode="auto">
                <a:xfrm>
                  <a:off x="6371" y="446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95" name="AutoShape 71"/>
                <p:cNvSpPr>
                  <a:spLocks noChangeArrowheads="1"/>
                </p:cNvSpPr>
                <p:nvPr/>
              </p:nvSpPr>
              <p:spPr bwMode="auto">
                <a:xfrm>
                  <a:off x="6490" y="499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96" name="AutoShape 72"/>
                <p:cNvSpPr>
                  <a:spLocks noChangeArrowheads="1"/>
                </p:cNvSpPr>
                <p:nvPr/>
              </p:nvSpPr>
              <p:spPr bwMode="auto">
                <a:xfrm>
                  <a:off x="6131" y="451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97" name="AutoShape 73"/>
                <p:cNvSpPr>
                  <a:spLocks noChangeArrowheads="1"/>
                </p:cNvSpPr>
                <p:nvPr/>
              </p:nvSpPr>
              <p:spPr bwMode="auto">
                <a:xfrm>
                  <a:off x="6570" y="532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98" name="AutoShape 74"/>
                <p:cNvSpPr>
                  <a:spLocks noChangeArrowheads="1"/>
                </p:cNvSpPr>
                <p:nvPr/>
              </p:nvSpPr>
              <p:spPr bwMode="auto">
                <a:xfrm>
                  <a:off x="6080" y="503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699" name="AutoShape 75"/>
                <p:cNvSpPr>
                  <a:spLocks noChangeArrowheads="1"/>
                </p:cNvSpPr>
                <p:nvPr/>
              </p:nvSpPr>
              <p:spPr bwMode="auto">
                <a:xfrm>
                  <a:off x="6131" y="532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00" name="AutoShape 76"/>
                <p:cNvSpPr>
                  <a:spLocks noChangeArrowheads="1"/>
                </p:cNvSpPr>
                <p:nvPr/>
              </p:nvSpPr>
              <p:spPr bwMode="auto">
                <a:xfrm>
                  <a:off x="6670" y="451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01" name="AutoShape 77"/>
                <p:cNvSpPr>
                  <a:spLocks noChangeArrowheads="1"/>
                </p:cNvSpPr>
                <p:nvPr/>
              </p:nvSpPr>
              <p:spPr bwMode="auto">
                <a:xfrm>
                  <a:off x="2240" y="523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02" name="AutoShape 78"/>
                <p:cNvSpPr>
                  <a:spLocks noChangeArrowheads="1"/>
                </p:cNvSpPr>
                <p:nvPr/>
              </p:nvSpPr>
              <p:spPr bwMode="auto">
                <a:xfrm>
                  <a:off x="2600" y="532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03" name="AutoShape 79"/>
                <p:cNvSpPr>
                  <a:spLocks noChangeArrowheads="1"/>
                </p:cNvSpPr>
                <p:nvPr/>
              </p:nvSpPr>
              <p:spPr bwMode="auto">
                <a:xfrm>
                  <a:off x="2840" y="5089"/>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04" name="AutoShape 80"/>
                <p:cNvSpPr>
                  <a:spLocks noChangeArrowheads="1"/>
                </p:cNvSpPr>
                <p:nvPr/>
              </p:nvSpPr>
              <p:spPr bwMode="auto">
                <a:xfrm>
                  <a:off x="2540" y="494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05" name="AutoShape 81"/>
                <p:cNvSpPr>
                  <a:spLocks noChangeArrowheads="1"/>
                </p:cNvSpPr>
                <p:nvPr/>
              </p:nvSpPr>
              <p:spPr bwMode="auto">
                <a:xfrm>
                  <a:off x="4740" y="5186"/>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06" name="AutoShape 82"/>
                <p:cNvSpPr>
                  <a:spLocks noChangeArrowheads="1"/>
                </p:cNvSpPr>
                <p:nvPr/>
              </p:nvSpPr>
              <p:spPr bwMode="auto">
                <a:xfrm>
                  <a:off x="4160" y="547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grpSp>
          <p:grpSp>
            <p:nvGrpSpPr>
              <p:cNvPr id="26707" name="Group 83"/>
              <p:cNvGrpSpPr>
                <a:grpSpLocks/>
              </p:cNvGrpSpPr>
              <p:nvPr/>
            </p:nvGrpSpPr>
            <p:grpSpPr bwMode="auto">
              <a:xfrm>
                <a:off x="2060" y="5668"/>
                <a:ext cx="4670" cy="1510"/>
                <a:chOff x="2060" y="6181"/>
                <a:chExt cx="4670" cy="1510"/>
              </a:xfrm>
            </p:grpSpPr>
            <p:sp>
              <p:nvSpPr>
                <p:cNvPr id="26708" name="Rectangle 84"/>
                <p:cNvSpPr>
                  <a:spLocks noChangeArrowheads="1"/>
                </p:cNvSpPr>
                <p:nvPr/>
              </p:nvSpPr>
              <p:spPr bwMode="auto">
                <a:xfrm>
                  <a:off x="2060" y="6181"/>
                  <a:ext cx="900" cy="150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09" name="Rectangle 85"/>
                <p:cNvSpPr>
                  <a:spLocks noChangeArrowheads="1"/>
                </p:cNvSpPr>
                <p:nvPr/>
              </p:nvSpPr>
              <p:spPr bwMode="auto">
                <a:xfrm>
                  <a:off x="3980" y="6181"/>
                  <a:ext cx="900" cy="15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10" name="Rectangle 86"/>
                <p:cNvSpPr>
                  <a:spLocks noChangeArrowheads="1"/>
                </p:cNvSpPr>
                <p:nvPr/>
              </p:nvSpPr>
              <p:spPr bwMode="auto">
                <a:xfrm>
                  <a:off x="5830" y="6181"/>
                  <a:ext cx="900" cy="14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11" name="AutoShape 87"/>
                <p:cNvSpPr>
                  <a:spLocks noChangeArrowheads="1"/>
                </p:cNvSpPr>
                <p:nvPr/>
              </p:nvSpPr>
              <p:spPr bwMode="auto">
                <a:xfrm>
                  <a:off x="2300" y="6495"/>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12" name="AutoShape 88"/>
                <p:cNvSpPr>
                  <a:spLocks noChangeArrowheads="1"/>
                </p:cNvSpPr>
                <p:nvPr/>
              </p:nvSpPr>
              <p:spPr bwMode="auto">
                <a:xfrm>
                  <a:off x="2540" y="6735"/>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13" name="AutoShape 89"/>
                <p:cNvSpPr>
                  <a:spLocks noChangeArrowheads="1"/>
                </p:cNvSpPr>
                <p:nvPr/>
              </p:nvSpPr>
              <p:spPr bwMode="auto">
                <a:xfrm>
                  <a:off x="2180" y="7035"/>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14" name="AutoShape 90"/>
                <p:cNvSpPr>
                  <a:spLocks noChangeArrowheads="1"/>
                </p:cNvSpPr>
                <p:nvPr/>
              </p:nvSpPr>
              <p:spPr bwMode="auto">
                <a:xfrm>
                  <a:off x="4340" y="6495"/>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15" name="AutoShape 91"/>
                <p:cNvSpPr>
                  <a:spLocks noChangeArrowheads="1"/>
                </p:cNvSpPr>
                <p:nvPr/>
              </p:nvSpPr>
              <p:spPr bwMode="auto">
                <a:xfrm>
                  <a:off x="4580" y="6735"/>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16" name="AutoShape 92"/>
                <p:cNvSpPr>
                  <a:spLocks noChangeArrowheads="1"/>
                </p:cNvSpPr>
                <p:nvPr/>
              </p:nvSpPr>
              <p:spPr bwMode="auto">
                <a:xfrm>
                  <a:off x="4260" y="7178"/>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17" name="AutoShape 93"/>
                <p:cNvSpPr>
                  <a:spLocks noChangeArrowheads="1"/>
                </p:cNvSpPr>
                <p:nvPr/>
              </p:nvSpPr>
              <p:spPr bwMode="auto">
                <a:xfrm>
                  <a:off x="6010" y="6592"/>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18" name="AutoShape 94"/>
                <p:cNvSpPr>
                  <a:spLocks noChangeArrowheads="1"/>
                </p:cNvSpPr>
                <p:nvPr/>
              </p:nvSpPr>
              <p:spPr bwMode="auto">
                <a:xfrm>
                  <a:off x="6330" y="6878"/>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sp>
              <p:nvSpPr>
                <p:cNvPr id="26719" name="AutoShape 95"/>
                <p:cNvSpPr>
                  <a:spLocks noChangeArrowheads="1"/>
                </p:cNvSpPr>
                <p:nvPr/>
              </p:nvSpPr>
              <p:spPr bwMode="auto">
                <a:xfrm>
                  <a:off x="6090" y="7178"/>
                  <a:ext cx="240" cy="143"/>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latin typeface="Tahoma" pitchFamily="34" charset="0"/>
                    <a:ea typeface="Tahoma" pitchFamily="34" charset="0"/>
                    <a:cs typeface="Tahoma" pitchFamily="34" charset="0"/>
                  </a:endParaRPr>
                </a:p>
              </p:txBody>
            </p:sp>
          </p:grpSp>
          <p:cxnSp>
            <p:nvCxnSpPr>
              <p:cNvPr id="26720" name="AutoShape 96"/>
              <p:cNvCxnSpPr>
                <a:cxnSpLocks noChangeShapeType="1"/>
              </p:cNvCxnSpPr>
              <p:nvPr/>
            </p:nvCxnSpPr>
            <p:spPr bwMode="auto">
              <a:xfrm>
                <a:off x="2640" y="2719"/>
                <a:ext cx="0" cy="666"/>
              </a:xfrm>
              <a:prstGeom prst="straightConnector1">
                <a:avLst/>
              </a:prstGeom>
              <a:noFill/>
              <a:ln w="9525">
                <a:solidFill>
                  <a:srgbClr val="000000"/>
                </a:solidFill>
                <a:round/>
                <a:headEnd/>
                <a:tailEnd type="triangle" w="med" len="med"/>
              </a:ln>
            </p:spPr>
          </p:cxnSp>
          <p:cxnSp>
            <p:nvCxnSpPr>
              <p:cNvPr id="26721" name="AutoShape 97"/>
              <p:cNvCxnSpPr>
                <a:cxnSpLocks noChangeShapeType="1"/>
              </p:cNvCxnSpPr>
              <p:nvPr/>
            </p:nvCxnSpPr>
            <p:spPr bwMode="auto">
              <a:xfrm>
                <a:off x="4580" y="2719"/>
                <a:ext cx="0" cy="666"/>
              </a:xfrm>
              <a:prstGeom prst="straightConnector1">
                <a:avLst/>
              </a:prstGeom>
              <a:noFill/>
              <a:ln w="9525">
                <a:solidFill>
                  <a:srgbClr val="000000"/>
                </a:solidFill>
                <a:round/>
                <a:headEnd/>
                <a:tailEnd type="triangle" w="med" len="med"/>
              </a:ln>
            </p:spPr>
          </p:cxnSp>
          <p:cxnSp>
            <p:nvCxnSpPr>
              <p:cNvPr id="26722" name="AutoShape 98"/>
              <p:cNvCxnSpPr>
                <a:cxnSpLocks noChangeShapeType="1"/>
              </p:cNvCxnSpPr>
              <p:nvPr/>
            </p:nvCxnSpPr>
            <p:spPr bwMode="auto">
              <a:xfrm>
                <a:off x="6410" y="2748"/>
                <a:ext cx="0" cy="666"/>
              </a:xfrm>
              <a:prstGeom prst="straightConnector1">
                <a:avLst/>
              </a:prstGeom>
              <a:noFill/>
              <a:ln w="9525">
                <a:solidFill>
                  <a:srgbClr val="000000"/>
                </a:solidFill>
                <a:round/>
                <a:headEnd/>
                <a:tailEnd type="triangle" w="med" len="med"/>
              </a:ln>
            </p:spPr>
          </p:cxnSp>
          <p:cxnSp>
            <p:nvCxnSpPr>
              <p:cNvPr id="26723" name="AutoShape 99"/>
              <p:cNvCxnSpPr>
                <a:cxnSpLocks noChangeShapeType="1"/>
              </p:cNvCxnSpPr>
              <p:nvPr/>
            </p:nvCxnSpPr>
            <p:spPr bwMode="auto">
              <a:xfrm>
                <a:off x="2640" y="4895"/>
                <a:ext cx="21" cy="773"/>
              </a:xfrm>
              <a:prstGeom prst="straightConnector1">
                <a:avLst/>
              </a:prstGeom>
              <a:noFill/>
              <a:ln w="9525">
                <a:solidFill>
                  <a:srgbClr val="000000"/>
                </a:solidFill>
                <a:round/>
                <a:headEnd/>
                <a:tailEnd type="triangle" w="med" len="med"/>
              </a:ln>
            </p:spPr>
          </p:cxnSp>
          <p:cxnSp>
            <p:nvCxnSpPr>
              <p:cNvPr id="26724" name="AutoShape 100"/>
              <p:cNvCxnSpPr>
                <a:cxnSpLocks noChangeShapeType="1"/>
              </p:cNvCxnSpPr>
              <p:nvPr/>
            </p:nvCxnSpPr>
            <p:spPr bwMode="auto">
              <a:xfrm>
                <a:off x="4500" y="4875"/>
                <a:ext cx="1" cy="793"/>
              </a:xfrm>
              <a:prstGeom prst="straightConnector1">
                <a:avLst/>
              </a:prstGeom>
              <a:noFill/>
              <a:ln w="9525">
                <a:solidFill>
                  <a:srgbClr val="000000"/>
                </a:solidFill>
                <a:round/>
                <a:headEnd/>
                <a:tailEnd type="triangle" w="med" len="med"/>
              </a:ln>
            </p:spPr>
          </p:cxnSp>
          <p:cxnSp>
            <p:nvCxnSpPr>
              <p:cNvPr id="26725" name="AutoShape 101"/>
              <p:cNvCxnSpPr>
                <a:cxnSpLocks noChangeShapeType="1"/>
              </p:cNvCxnSpPr>
              <p:nvPr/>
            </p:nvCxnSpPr>
            <p:spPr bwMode="auto">
              <a:xfrm>
                <a:off x="6410" y="4895"/>
                <a:ext cx="0" cy="666"/>
              </a:xfrm>
              <a:prstGeom prst="straightConnector1">
                <a:avLst/>
              </a:prstGeom>
              <a:noFill/>
              <a:ln w="9525">
                <a:solidFill>
                  <a:srgbClr val="000000"/>
                </a:solidFill>
                <a:round/>
                <a:headEnd/>
                <a:tailEnd type="triangle" w="med" len="med"/>
              </a:ln>
            </p:spPr>
          </p:cxnSp>
        </p:grpSp>
        <p:sp>
          <p:nvSpPr>
            <p:cNvPr id="105" name="ZoneTexte 104"/>
            <p:cNvSpPr txBox="1"/>
            <p:nvPr/>
          </p:nvSpPr>
          <p:spPr>
            <a:xfrm>
              <a:off x="1000100" y="3071810"/>
              <a:ext cx="2786082" cy="369332"/>
            </a:xfrm>
            <a:prstGeom prst="rect">
              <a:avLst/>
            </a:prstGeom>
            <a:noFill/>
          </p:spPr>
          <p:txBody>
            <a:bodyPr wrap="square" rtlCol="0">
              <a:spAutoFit/>
            </a:bodyPr>
            <a:lstStyle/>
            <a:p>
              <a:r>
                <a:rPr lang="fr-FR" b="1" dirty="0" smtClean="0"/>
                <a:t>Tirage des unités primaires</a:t>
              </a:r>
              <a:endParaRPr lang="fr-FR" b="1" dirty="0"/>
            </a:p>
          </p:txBody>
        </p:sp>
        <p:sp>
          <p:nvSpPr>
            <p:cNvPr id="106" name="ZoneTexte 105"/>
            <p:cNvSpPr txBox="1"/>
            <p:nvPr/>
          </p:nvSpPr>
          <p:spPr>
            <a:xfrm>
              <a:off x="928662" y="4357694"/>
              <a:ext cx="3000396" cy="369332"/>
            </a:xfrm>
            <a:prstGeom prst="rect">
              <a:avLst/>
            </a:prstGeom>
            <a:noFill/>
          </p:spPr>
          <p:txBody>
            <a:bodyPr wrap="square" rtlCol="0">
              <a:spAutoFit/>
            </a:bodyPr>
            <a:lstStyle/>
            <a:p>
              <a:r>
                <a:rPr lang="fr-FR" b="1" dirty="0" smtClean="0"/>
                <a:t>Tirage des unités secondaires</a:t>
              </a:r>
              <a:endParaRPr lang="fr-FR" b="1"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pPr lvl="0"/>
            <a:r>
              <a:rPr lang="fr-FR" sz="3200" b="1" dirty="0" smtClean="0">
                <a:solidFill>
                  <a:srgbClr val="FF0000"/>
                </a:solidFill>
              </a:rPr>
              <a:t>Sondage équiprobable à deux degrés</a:t>
            </a:r>
            <a:br>
              <a:rPr lang="fr-FR" sz="3200" b="1" dirty="0" smtClean="0">
                <a:solidFill>
                  <a:srgbClr val="FF0000"/>
                </a:solidFill>
              </a:rPr>
            </a:br>
            <a:endParaRPr lang="fr-FR" sz="3200" b="1" dirty="0">
              <a:solidFill>
                <a:srgbClr val="FF0000"/>
              </a:solidFill>
            </a:endParaRPr>
          </a:p>
        </p:txBody>
      </p:sp>
      <p:sp>
        <p:nvSpPr>
          <p:cNvPr id="3" name="Espace réservé du contenu 2"/>
          <p:cNvSpPr>
            <a:spLocks noGrp="1"/>
          </p:cNvSpPr>
          <p:nvPr>
            <p:ph idx="1"/>
          </p:nvPr>
        </p:nvSpPr>
        <p:spPr>
          <a:xfrm>
            <a:off x="500034" y="1142984"/>
            <a:ext cx="8229600" cy="4525963"/>
          </a:xfrm>
        </p:spPr>
        <p:txBody>
          <a:bodyPr>
            <a:noAutofit/>
          </a:bodyPr>
          <a:lstStyle/>
          <a:p>
            <a:r>
              <a:rPr lang="fr-FR" sz="2400" dirty="0" smtClean="0">
                <a:latin typeface="Tahoma" pitchFamily="34" charset="0"/>
                <a:ea typeface="Tahoma" pitchFamily="34" charset="0"/>
                <a:cs typeface="Tahoma" pitchFamily="34" charset="0"/>
              </a:rPr>
              <a:t>Tirage à deux degrés avec probabilité égale à chaque niveau</a:t>
            </a:r>
          </a:p>
          <a:p>
            <a:r>
              <a:rPr lang="fr-FR" sz="2400" dirty="0" smtClean="0">
                <a:latin typeface="Tahoma" pitchFamily="34" charset="0"/>
                <a:ea typeface="Tahoma" pitchFamily="34" charset="0"/>
                <a:cs typeface="Tahoma" pitchFamily="34" charset="0"/>
              </a:rPr>
              <a:t>Probabilité d’inclusion d’une unité dans l’échantillon final:</a:t>
            </a:r>
          </a:p>
          <a:p>
            <a:endParaRPr lang="fr-FR" sz="2400" dirty="0" smtClean="0">
              <a:latin typeface="Tahoma" pitchFamily="34" charset="0"/>
              <a:ea typeface="Tahoma" pitchFamily="34" charset="0"/>
              <a:cs typeface="Tahoma" pitchFamily="34" charset="0"/>
            </a:endParaRPr>
          </a:p>
          <a:p>
            <a:endParaRPr lang="fr-FR" sz="2400" dirty="0" smtClean="0">
              <a:latin typeface="Tahoma" pitchFamily="34" charset="0"/>
              <a:ea typeface="Tahoma" pitchFamily="34" charset="0"/>
              <a:cs typeface="Tahoma" pitchFamily="34" charset="0"/>
            </a:endParaRPr>
          </a:p>
          <a:p>
            <a:r>
              <a:rPr lang="fr-FR" sz="2400" dirty="0" smtClean="0">
                <a:latin typeface="Tahoma" pitchFamily="34" charset="0"/>
                <a:ea typeface="Tahoma" pitchFamily="34" charset="0"/>
                <a:cs typeface="Tahoma" pitchFamily="34" charset="0"/>
              </a:rPr>
              <a:t>Avec π</a:t>
            </a:r>
            <a:r>
              <a:rPr lang="fr-FR" sz="2400" baseline="-25000" dirty="0" smtClean="0">
                <a:latin typeface="Tahoma" pitchFamily="34" charset="0"/>
                <a:ea typeface="Tahoma" pitchFamily="34" charset="0"/>
                <a:cs typeface="Tahoma" pitchFamily="34" charset="0"/>
              </a:rPr>
              <a:t>1</a:t>
            </a:r>
            <a:r>
              <a:rPr lang="fr-FR" sz="2400" dirty="0" smtClean="0">
                <a:latin typeface="Tahoma" pitchFamily="34" charset="0"/>
                <a:ea typeface="Tahoma" pitchFamily="34" charset="0"/>
                <a:cs typeface="Tahoma" pitchFamily="34" charset="0"/>
              </a:rPr>
              <a:t> et π</a:t>
            </a:r>
            <a:r>
              <a:rPr lang="fr-FR" sz="2400" baseline="-25000" dirty="0" smtClean="0">
                <a:latin typeface="Tahoma" pitchFamily="34" charset="0"/>
                <a:ea typeface="Tahoma" pitchFamily="34" charset="0"/>
                <a:cs typeface="Tahoma" pitchFamily="34" charset="0"/>
              </a:rPr>
              <a:t>2/1</a:t>
            </a:r>
            <a:r>
              <a:rPr lang="fr-FR" sz="2400" dirty="0" smtClean="0">
                <a:latin typeface="Tahoma" pitchFamily="34" charset="0"/>
                <a:ea typeface="Tahoma" pitchFamily="34" charset="0"/>
                <a:cs typeface="Tahoma" pitchFamily="34" charset="0"/>
              </a:rPr>
              <a:t> désignant respectivement la probabilité de tirage d’une unité primaire au premier degré et d’une unité secondaire dans une unité primaire sélectionnée.</a:t>
            </a:r>
          </a:p>
          <a:p>
            <a:pPr>
              <a:spcAft>
                <a:spcPts val="1800"/>
              </a:spcAft>
            </a:pPr>
            <a:r>
              <a:rPr lang="fr-FR" sz="2400" dirty="0" smtClean="0">
                <a:latin typeface="Tahoma" pitchFamily="34" charset="0"/>
                <a:ea typeface="Tahoma" pitchFamily="34" charset="0"/>
                <a:cs typeface="Tahoma" pitchFamily="34" charset="0"/>
              </a:rPr>
              <a:t> </a:t>
            </a:r>
          </a:p>
          <a:p>
            <a:endParaRPr lang="fr-FR" sz="2400" dirty="0">
              <a:latin typeface="Tahoma" pitchFamily="34" charset="0"/>
              <a:ea typeface="Tahoma" pitchFamily="34" charset="0"/>
              <a:cs typeface="Tahoma" pitchFamily="34" charset="0"/>
            </a:endParaRPr>
          </a:p>
        </p:txBody>
      </p:sp>
      <p:graphicFrame>
        <p:nvGraphicFramePr>
          <p:cNvPr id="4" name="Objet 3"/>
          <p:cNvGraphicFramePr>
            <a:graphicFrameLocks noChangeAspect="1"/>
          </p:cNvGraphicFramePr>
          <p:nvPr/>
        </p:nvGraphicFramePr>
        <p:xfrm>
          <a:off x="1428728" y="2571744"/>
          <a:ext cx="2221072" cy="642942"/>
        </p:xfrm>
        <a:graphic>
          <a:graphicData uri="http://schemas.openxmlformats.org/presentationml/2006/ole">
            <p:oleObj spid="_x0000_s17409" name="Équation" r:id="rId3" imgW="965160" imgH="27936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pPr lvl="0"/>
            <a:r>
              <a:rPr lang="fr-FR" sz="3200" b="1" dirty="0" smtClean="0">
                <a:solidFill>
                  <a:srgbClr val="FF0000"/>
                </a:solidFill>
              </a:rPr>
              <a:t>Sondage équiprobable à deux degrés</a:t>
            </a:r>
            <a:br>
              <a:rPr lang="fr-FR" sz="3200" b="1" dirty="0" smtClean="0">
                <a:solidFill>
                  <a:srgbClr val="FF0000"/>
                </a:solidFill>
              </a:rPr>
            </a:br>
            <a:endParaRPr lang="fr-FR" sz="3200" b="1" dirty="0">
              <a:solidFill>
                <a:srgbClr val="FF0000"/>
              </a:solidFill>
            </a:endParaRPr>
          </a:p>
        </p:txBody>
      </p:sp>
      <p:sp>
        <p:nvSpPr>
          <p:cNvPr id="3" name="Espace réservé du contenu 2"/>
          <p:cNvSpPr>
            <a:spLocks noGrp="1"/>
          </p:cNvSpPr>
          <p:nvPr>
            <p:ph idx="1"/>
          </p:nvPr>
        </p:nvSpPr>
        <p:spPr>
          <a:xfrm>
            <a:off x="500034" y="1142984"/>
            <a:ext cx="8229600" cy="4525963"/>
          </a:xfrm>
        </p:spPr>
        <p:txBody>
          <a:bodyPr>
            <a:noAutofit/>
          </a:bodyPr>
          <a:lstStyle/>
          <a:p>
            <a:pPr>
              <a:spcAft>
                <a:spcPts val="1800"/>
              </a:spcAft>
            </a:pPr>
            <a:r>
              <a:rPr lang="fr-FR" sz="2400" dirty="0" smtClean="0">
                <a:latin typeface="Tahoma" pitchFamily="34" charset="0"/>
                <a:ea typeface="Tahoma" pitchFamily="34" charset="0"/>
                <a:cs typeface="Tahoma" pitchFamily="34" charset="0"/>
              </a:rPr>
              <a:t>Soient :</a:t>
            </a:r>
          </a:p>
          <a:p>
            <a:pPr>
              <a:spcAft>
                <a:spcPts val="1800"/>
              </a:spcAft>
            </a:pPr>
            <a:r>
              <a:rPr lang="fr-FR" sz="2400" dirty="0" smtClean="0">
                <a:latin typeface="Tahoma" pitchFamily="34" charset="0"/>
                <a:ea typeface="Tahoma" pitchFamily="34" charset="0"/>
                <a:cs typeface="Tahoma" pitchFamily="34" charset="0"/>
              </a:rPr>
              <a:t>M : le nombre total d’unités primaires dans l’univers (UP)</a:t>
            </a:r>
          </a:p>
          <a:p>
            <a:pPr>
              <a:spcAft>
                <a:spcPts val="1800"/>
              </a:spcAft>
            </a:pPr>
            <a:r>
              <a:rPr lang="fr-FR" sz="2400" dirty="0" smtClean="0">
                <a:latin typeface="Tahoma" pitchFamily="34" charset="0"/>
                <a:ea typeface="Tahoma" pitchFamily="34" charset="0"/>
                <a:cs typeface="Tahoma" pitchFamily="34" charset="0"/>
              </a:rPr>
              <a:t>m : le nombre d’UP à tirer</a:t>
            </a:r>
          </a:p>
          <a:p>
            <a:pPr>
              <a:spcAft>
                <a:spcPts val="1800"/>
              </a:spcAft>
            </a:pPr>
            <a:r>
              <a:rPr lang="fr-FR" sz="2400" dirty="0" smtClean="0">
                <a:latin typeface="Tahoma" pitchFamily="34" charset="0"/>
                <a:ea typeface="Tahoma" pitchFamily="34" charset="0"/>
                <a:cs typeface="Tahoma" pitchFamily="34" charset="0"/>
              </a:rPr>
              <a:t>N</a:t>
            </a:r>
            <a:r>
              <a:rPr lang="fr-FR" sz="2400" baseline="-25000" dirty="0" smtClean="0">
                <a:latin typeface="Tahoma" pitchFamily="34" charset="0"/>
                <a:ea typeface="Tahoma" pitchFamily="34" charset="0"/>
                <a:cs typeface="Tahoma" pitchFamily="34" charset="0"/>
              </a:rPr>
              <a:t>i</a:t>
            </a:r>
            <a:r>
              <a:rPr lang="fr-FR" sz="2400" dirty="0" smtClean="0">
                <a:latin typeface="Tahoma" pitchFamily="34" charset="0"/>
                <a:ea typeface="Tahoma" pitchFamily="34" charset="0"/>
                <a:cs typeface="Tahoma" pitchFamily="34" charset="0"/>
              </a:rPr>
              <a:t> : le nombre total d’unités secondaires dénombrées dans l’UP i sélectionnée au premier degré (i= 1 à m)</a:t>
            </a:r>
          </a:p>
          <a:p>
            <a:pPr>
              <a:spcAft>
                <a:spcPts val="1800"/>
              </a:spcAft>
            </a:pPr>
            <a:r>
              <a:rPr lang="fr-FR" sz="2400" dirty="0" smtClean="0">
                <a:latin typeface="Tahoma" pitchFamily="34" charset="0"/>
                <a:ea typeface="Tahoma" pitchFamily="34" charset="0"/>
                <a:cs typeface="Tahoma" pitchFamily="34" charset="0"/>
              </a:rPr>
              <a:t>n</a:t>
            </a:r>
            <a:r>
              <a:rPr lang="fr-FR" sz="2400" baseline="-25000" dirty="0" smtClean="0">
                <a:latin typeface="Tahoma" pitchFamily="34" charset="0"/>
                <a:ea typeface="Tahoma" pitchFamily="34" charset="0"/>
                <a:cs typeface="Tahoma" pitchFamily="34" charset="0"/>
              </a:rPr>
              <a:t>i</a:t>
            </a:r>
            <a:r>
              <a:rPr lang="fr-FR" sz="2400" dirty="0" smtClean="0">
                <a:latin typeface="Tahoma" pitchFamily="34" charset="0"/>
                <a:ea typeface="Tahoma" pitchFamily="34" charset="0"/>
                <a:cs typeface="Tahoma" pitchFamily="34" charset="0"/>
              </a:rPr>
              <a:t> : le nombre d’unités secondaires tirées dans l’UP i.</a:t>
            </a:r>
          </a:p>
          <a:p>
            <a:pPr>
              <a:spcAft>
                <a:spcPts val="1800"/>
              </a:spcAft>
            </a:pPr>
            <a:r>
              <a:rPr lang="fr-FR" sz="2400" dirty="0" err="1" smtClean="0">
                <a:latin typeface="Tahoma" pitchFamily="34" charset="0"/>
                <a:ea typeface="Tahoma" pitchFamily="34" charset="0"/>
                <a:cs typeface="Tahoma" pitchFamily="34" charset="0"/>
              </a:rPr>
              <a:t>y</a:t>
            </a:r>
            <a:r>
              <a:rPr lang="fr-FR" sz="2400" baseline="-25000" dirty="0" err="1" smtClean="0">
                <a:latin typeface="Tahoma" pitchFamily="34" charset="0"/>
                <a:ea typeface="Tahoma" pitchFamily="34" charset="0"/>
                <a:cs typeface="Tahoma" pitchFamily="34" charset="0"/>
              </a:rPr>
              <a:t>ij</a:t>
            </a:r>
            <a:r>
              <a:rPr lang="fr-FR" sz="2400" dirty="0" smtClean="0">
                <a:latin typeface="Tahoma" pitchFamily="34" charset="0"/>
                <a:ea typeface="Tahoma" pitchFamily="34" charset="0"/>
                <a:cs typeface="Tahoma" pitchFamily="34" charset="0"/>
              </a:rPr>
              <a:t> = valeur de la variable Y observée ou calculée pour l’unité secondaire j située dans l’unité primaire i..</a:t>
            </a:r>
          </a:p>
          <a:p>
            <a:pPr>
              <a:spcAft>
                <a:spcPts val="1800"/>
              </a:spcAft>
            </a:pPr>
            <a:endParaRPr lang="fr-F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pPr lvl="0"/>
            <a:r>
              <a:rPr lang="fr-FR" sz="3200" b="1" dirty="0" smtClean="0">
                <a:solidFill>
                  <a:srgbClr val="FF0000"/>
                </a:solidFill>
              </a:rPr>
              <a:t>Sondage équiprobable à deux degrés</a:t>
            </a:r>
            <a:br>
              <a:rPr lang="fr-FR" sz="3200" b="1" dirty="0" smtClean="0">
                <a:solidFill>
                  <a:srgbClr val="FF0000"/>
                </a:solidFill>
              </a:rPr>
            </a:br>
            <a:endParaRPr lang="fr-FR" sz="3200" b="1" dirty="0">
              <a:solidFill>
                <a:srgbClr val="FF0000"/>
              </a:solidFill>
            </a:endParaRPr>
          </a:p>
        </p:txBody>
      </p:sp>
      <p:sp>
        <p:nvSpPr>
          <p:cNvPr id="3" name="Espace réservé du contenu 2"/>
          <p:cNvSpPr>
            <a:spLocks noGrp="1"/>
          </p:cNvSpPr>
          <p:nvPr>
            <p:ph idx="1"/>
          </p:nvPr>
        </p:nvSpPr>
        <p:spPr>
          <a:xfrm>
            <a:off x="571472" y="1142984"/>
            <a:ext cx="8229600" cy="5214974"/>
          </a:xfrm>
        </p:spPr>
        <p:txBody>
          <a:bodyPr>
            <a:noAutofit/>
          </a:bodyPr>
          <a:lstStyle/>
          <a:p>
            <a:pPr>
              <a:spcAft>
                <a:spcPts val="1800"/>
              </a:spcAft>
            </a:pPr>
            <a:r>
              <a:rPr lang="fr-FR" sz="2400" dirty="0" smtClean="0">
                <a:latin typeface="Tahoma" pitchFamily="34" charset="0"/>
                <a:ea typeface="Tahoma" pitchFamily="34" charset="0"/>
                <a:cs typeface="Tahoma" pitchFamily="34" charset="0"/>
              </a:rPr>
              <a:t>La probabilité d’inclusion s’écrit : </a:t>
            </a:r>
          </a:p>
          <a:p>
            <a:pPr>
              <a:spcAft>
                <a:spcPts val="1800"/>
              </a:spcAft>
            </a:pPr>
            <a:endParaRPr lang="fr-FR" sz="2400" dirty="0" smtClean="0">
              <a:latin typeface="Tahoma" pitchFamily="34" charset="0"/>
              <a:ea typeface="Tahoma" pitchFamily="34" charset="0"/>
              <a:cs typeface="Tahoma" pitchFamily="34" charset="0"/>
            </a:endParaRPr>
          </a:p>
          <a:p>
            <a:pPr>
              <a:spcAft>
                <a:spcPts val="1800"/>
              </a:spcAft>
            </a:pPr>
            <a:r>
              <a:rPr lang="fr-FR" sz="2400" dirty="0" smtClean="0">
                <a:latin typeface="Tahoma" pitchFamily="34" charset="0"/>
                <a:ea typeface="Tahoma" pitchFamily="34" charset="0"/>
                <a:cs typeface="Tahoma" pitchFamily="34" charset="0"/>
              </a:rPr>
              <a:t>L’inverse de la probabilité d’inclusion est le coefficient de pondération des unités enquêtées.</a:t>
            </a:r>
          </a:p>
          <a:p>
            <a:pPr>
              <a:spcAft>
                <a:spcPts val="1800"/>
              </a:spcAft>
            </a:pPr>
            <a:r>
              <a:rPr lang="fr-FR" sz="2400" dirty="0" smtClean="0">
                <a:latin typeface="Tahoma" pitchFamily="34" charset="0"/>
                <a:ea typeface="Tahoma" pitchFamily="34" charset="0"/>
                <a:cs typeface="Tahoma" pitchFamily="34" charset="0"/>
              </a:rPr>
              <a:t>L’estimateur du total T(Y) s’écrit : </a:t>
            </a:r>
          </a:p>
          <a:p>
            <a:pPr>
              <a:spcAft>
                <a:spcPts val="1800"/>
              </a:spcAft>
            </a:pPr>
            <a:endParaRPr lang="fr-FR" sz="2400" dirty="0" smtClean="0">
              <a:latin typeface="Tahoma" pitchFamily="34" charset="0"/>
              <a:ea typeface="Tahoma" pitchFamily="34" charset="0"/>
              <a:cs typeface="Tahoma" pitchFamily="34" charset="0"/>
            </a:endParaRPr>
          </a:p>
          <a:p>
            <a:pPr>
              <a:spcAft>
                <a:spcPts val="1800"/>
              </a:spcAft>
            </a:pPr>
            <a:endParaRPr lang="fr-FR" sz="2400" dirty="0" smtClean="0">
              <a:latin typeface="Tahoma" pitchFamily="34" charset="0"/>
              <a:ea typeface="Tahoma" pitchFamily="34" charset="0"/>
              <a:cs typeface="Tahoma" pitchFamily="34" charset="0"/>
            </a:endParaRPr>
          </a:p>
          <a:p>
            <a:pPr lvl="0">
              <a:spcAft>
                <a:spcPts val="1800"/>
              </a:spcAft>
            </a:pPr>
            <a:r>
              <a:rPr lang="fr-FR" sz="2400" dirty="0" smtClean="0">
                <a:latin typeface="Tahoma" pitchFamily="34" charset="0"/>
                <a:ea typeface="Tahoma" pitchFamily="34" charset="0"/>
                <a:cs typeface="Tahoma" pitchFamily="34" charset="0"/>
              </a:rPr>
              <a:t>L’estimateur du total est sans biais car il combine deux estimateurs sans biais (un à chaque degré)  </a:t>
            </a:r>
          </a:p>
          <a:p>
            <a:pPr>
              <a:spcAft>
                <a:spcPts val="1800"/>
              </a:spcAft>
            </a:pPr>
            <a:endParaRPr lang="fr-FR" sz="2400" dirty="0" smtClean="0">
              <a:latin typeface="Tahoma" pitchFamily="34" charset="0"/>
              <a:ea typeface="Tahoma" pitchFamily="34" charset="0"/>
              <a:cs typeface="Tahoma" pitchFamily="34" charset="0"/>
            </a:endParaRPr>
          </a:p>
          <a:p>
            <a:pPr>
              <a:spcAft>
                <a:spcPts val="1800"/>
              </a:spcAft>
              <a:buNone/>
            </a:pPr>
            <a:endParaRPr lang="fr-FR" sz="2400" dirty="0" smtClean="0">
              <a:latin typeface="Tahoma" pitchFamily="34" charset="0"/>
              <a:ea typeface="Tahoma" pitchFamily="34" charset="0"/>
              <a:cs typeface="Tahoma" pitchFamily="34" charset="0"/>
            </a:endParaRPr>
          </a:p>
          <a:p>
            <a:pPr>
              <a:spcAft>
                <a:spcPts val="1800"/>
              </a:spcAft>
            </a:pPr>
            <a:endParaRPr lang="fr-FR" sz="2400" dirty="0">
              <a:latin typeface="Tahoma" pitchFamily="34" charset="0"/>
              <a:ea typeface="Tahoma" pitchFamily="34" charset="0"/>
              <a:cs typeface="Tahoma" pitchFamily="34" charset="0"/>
            </a:endParaRPr>
          </a:p>
        </p:txBody>
      </p:sp>
      <p:graphicFrame>
        <p:nvGraphicFramePr>
          <p:cNvPr id="4" name="Objet 3"/>
          <p:cNvGraphicFramePr>
            <a:graphicFrameLocks noChangeAspect="1"/>
          </p:cNvGraphicFramePr>
          <p:nvPr/>
        </p:nvGraphicFramePr>
        <p:xfrm>
          <a:off x="5429256" y="1071546"/>
          <a:ext cx="1951037" cy="1035050"/>
        </p:xfrm>
        <a:graphic>
          <a:graphicData uri="http://schemas.openxmlformats.org/presentationml/2006/ole">
            <p:oleObj spid="_x0000_s34818" name="Équation" r:id="rId3" imgW="1054080" imgH="558720" progId="Equation.3">
              <p:embed/>
            </p:oleObj>
          </a:graphicData>
        </a:graphic>
      </p:graphicFrame>
      <p:graphicFrame>
        <p:nvGraphicFramePr>
          <p:cNvPr id="5" name="Objet 4"/>
          <p:cNvGraphicFramePr>
            <a:graphicFrameLocks noChangeAspect="1"/>
          </p:cNvGraphicFramePr>
          <p:nvPr/>
        </p:nvGraphicFramePr>
        <p:xfrm>
          <a:off x="1071538" y="4357694"/>
          <a:ext cx="2486025" cy="1071562"/>
        </p:xfrm>
        <a:graphic>
          <a:graphicData uri="http://schemas.openxmlformats.org/presentationml/2006/ole">
            <p:oleObj spid="_x0000_s34819" name="Équation" r:id="rId4" imgW="1295280" imgH="558720" progId="Equation.3">
              <p:embed/>
            </p:oleObj>
          </a:graphicData>
        </a:graphic>
      </p:graphicFrame>
      <p:graphicFrame>
        <p:nvGraphicFramePr>
          <p:cNvPr id="34820" name="Object 4"/>
          <p:cNvGraphicFramePr>
            <a:graphicFrameLocks noChangeAspect="1"/>
          </p:cNvGraphicFramePr>
          <p:nvPr/>
        </p:nvGraphicFramePr>
        <p:xfrm>
          <a:off x="5643570" y="3286124"/>
          <a:ext cx="2874963" cy="974725"/>
        </p:xfrm>
        <a:graphic>
          <a:graphicData uri="http://schemas.openxmlformats.org/presentationml/2006/ole">
            <p:oleObj spid="_x0000_s34820" name="Équation" r:id="rId5" imgW="1498320" imgH="507960" progId="Equation.3">
              <p:embed/>
            </p:oleObj>
          </a:graphicData>
        </a:graphic>
      </p:graphicFrame>
      <p:graphicFrame>
        <p:nvGraphicFramePr>
          <p:cNvPr id="34821" name="Object 5"/>
          <p:cNvGraphicFramePr>
            <a:graphicFrameLocks noChangeAspect="1"/>
          </p:cNvGraphicFramePr>
          <p:nvPr/>
        </p:nvGraphicFramePr>
        <p:xfrm>
          <a:off x="4214813" y="4405313"/>
          <a:ext cx="4410075" cy="1120775"/>
        </p:xfrm>
        <a:graphic>
          <a:graphicData uri="http://schemas.openxmlformats.org/presentationml/2006/ole">
            <p:oleObj spid="_x0000_s34821" name="Équation" r:id="rId6" imgW="2298600" imgH="58392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pPr lvl="0"/>
            <a:r>
              <a:rPr lang="fr-FR" sz="3200" b="1" dirty="0" smtClean="0">
                <a:solidFill>
                  <a:srgbClr val="FF0000"/>
                </a:solidFill>
              </a:rPr>
              <a:t>Sondage équiprobable à deux degrés</a:t>
            </a:r>
            <a:br>
              <a:rPr lang="fr-FR" sz="3200" b="1" dirty="0" smtClean="0">
                <a:solidFill>
                  <a:srgbClr val="FF0000"/>
                </a:solidFill>
              </a:rPr>
            </a:br>
            <a:endParaRPr lang="fr-FR" sz="3200" b="1" dirty="0">
              <a:solidFill>
                <a:srgbClr val="FF0000"/>
              </a:solidFill>
            </a:endParaRPr>
          </a:p>
        </p:txBody>
      </p:sp>
      <p:sp>
        <p:nvSpPr>
          <p:cNvPr id="3" name="Espace réservé du contenu 2"/>
          <p:cNvSpPr>
            <a:spLocks noGrp="1"/>
          </p:cNvSpPr>
          <p:nvPr>
            <p:ph idx="1"/>
          </p:nvPr>
        </p:nvSpPr>
        <p:spPr>
          <a:xfrm>
            <a:off x="500034" y="1142984"/>
            <a:ext cx="8229600" cy="4525963"/>
          </a:xfrm>
        </p:spPr>
        <p:txBody>
          <a:bodyPr>
            <a:noAutofit/>
          </a:bodyPr>
          <a:lstStyle/>
          <a:p>
            <a:pPr>
              <a:spcAft>
                <a:spcPts val="1800"/>
              </a:spcAft>
            </a:pPr>
            <a:r>
              <a:rPr lang="fr-FR" sz="2400" dirty="0" smtClean="0">
                <a:latin typeface="Tahoma" pitchFamily="34" charset="0"/>
                <a:ea typeface="Tahoma" pitchFamily="34" charset="0"/>
                <a:cs typeface="Tahoma" pitchFamily="34" charset="0"/>
              </a:rPr>
              <a:t>Estimateur de la moyenne : </a:t>
            </a:r>
          </a:p>
          <a:p>
            <a:pPr>
              <a:spcAft>
                <a:spcPts val="1800"/>
              </a:spcAft>
            </a:pPr>
            <a:endParaRPr lang="fr-FR" sz="2400" dirty="0" smtClean="0">
              <a:latin typeface="Tahoma" pitchFamily="34" charset="0"/>
              <a:ea typeface="Tahoma" pitchFamily="34" charset="0"/>
              <a:cs typeface="Tahoma" pitchFamily="34" charset="0"/>
            </a:endParaRPr>
          </a:p>
          <a:p>
            <a:pPr>
              <a:spcAft>
                <a:spcPts val="1800"/>
              </a:spcAft>
            </a:pPr>
            <a:r>
              <a:rPr lang="fr-FR" sz="2400" dirty="0" smtClean="0">
                <a:latin typeface="Tahoma" pitchFamily="34" charset="0"/>
                <a:ea typeface="Tahoma" pitchFamily="34" charset="0"/>
                <a:cs typeface="Tahoma" pitchFamily="34" charset="0"/>
              </a:rPr>
              <a:t>Cas particulier :</a:t>
            </a:r>
          </a:p>
          <a:p>
            <a:pPr>
              <a:spcAft>
                <a:spcPts val="1800"/>
              </a:spcAft>
            </a:pPr>
            <a:r>
              <a:rPr lang="fr-FR" sz="2400" dirty="0" smtClean="0">
                <a:latin typeface="Tahoma" pitchFamily="34" charset="0"/>
                <a:ea typeface="Tahoma" pitchFamily="34" charset="0"/>
                <a:cs typeface="Tahoma" pitchFamily="34" charset="0"/>
              </a:rPr>
              <a:t>Alors, L’estimateur du total T(Y) s’écrit : </a:t>
            </a:r>
          </a:p>
          <a:p>
            <a:pPr>
              <a:spcAft>
                <a:spcPts val="1800"/>
              </a:spcAft>
            </a:pPr>
            <a:endParaRPr lang="fr-FR" sz="2400" dirty="0" smtClean="0">
              <a:latin typeface="Tahoma" pitchFamily="34" charset="0"/>
              <a:ea typeface="Tahoma" pitchFamily="34" charset="0"/>
              <a:cs typeface="Tahoma" pitchFamily="34" charset="0"/>
            </a:endParaRPr>
          </a:p>
          <a:p>
            <a:pPr>
              <a:spcAft>
                <a:spcPts val="1800"/>
              </a:spcAft>
              <a:buNone/>
            </a:pPr>
            <a:endParaRPr lang="fr-FR" sz="2400" dirty="0" smtClean="0">
              <a:latin typeface="Tahoma" pitchFamily="34" charset="0"/>
              <a:ea typeface="Tahoma" pitchFamily="34" charset="0"/>
              <a:cs typeface="Tahoma" pitchFamily="34" charset="0"/>
            </a:endParaRPr>
          </a:p>
          <a:p>
            <a:pPr>
              <a:spcAft>
                <a:spcPts val="1800"/>
              </a:spcAft>
            </a:pPr>
            <a:r>
              <a:rPr lang="fr-FR" sz="2400" dirty="0" smtClean="0">
                <a:latin typeface="Tahoma" pitchFamily="34" charset="0"/>
                <a:ea typeface="Tahoma" pitchFamily="34" charset="0"/>
                <a:cs typeface="Tahoma" pitchFamily="34" charset="0"/>
              </a:rPr>
              <a:t>Il s’agit d’un sondage autopondéré</a:t>
            </a:r>
            <a:endParaRPr lang="fr-FR" sz="2400" dirty="0">
              <a:latin typeface="Tahoma" pitchFamily="34" charset="0"/>
              <a:ea typeface="Tahoma" pitchFamily="34" charset="0"/>
              <a:cs typeface="Tahoma" pitchFamily="34" charset="0"/>
            </a:endParaRPr>
          </a:p>
        </p:txBody>
      </p:sp>
      <p:graphicFrame>
        <p:nvGraphicFramePr>
          <p:cNvPr id="5" name="Objet 4"/>
          <p:cNvGraphicFramePr>
            <a:graphicFrameLocks noChangeAspect="1"/>
          </p:cNvGraphicFramePr>
          <p:nvPr/>
        </p:nvGraphicFramePr>
        <p:xfrm>
          <a:off x="1071538" y="3929066"/>
          <a:ext cx="5405437" cy="1071562"/>
        </p:xfrm>
        <a:graphic>
          <a:graphicData uri="http://schemas.openxmlformats.org/presentationml/2006/ole">
            <p:oleObj spid="_x0000_s35843" name="Équation" r:id="rId3" imgW="2819160" imgH="558720" progId="Equation.3">
              <p:embed/>
            </p:oleObj>
          </a:graphicData>
        </a:graphic>
      </p:graphicFrame>
      <p:graphicFrame>
        <p:nvGraphicFramePr>
          <p:cNvPr id="6" name="Objet 5"/>
          <p:cNvGraphicFramePr>
            <a:graphicFrameLocks noChangeAspect="1"/>
          </p:cNvGraphicFramePr>
          <p:nvPr/>
        </p:nvGraphicFramePr>
        <p:xfrm>
          <a:off x="3214678" y="2071678"/>
          <a:ext cx="3636962" cy="1143000"/>
        </p:xfrm>
        <a:graphic>
          <a:graphicData uri="http://schemas.openxmlformats.org/presentationml/2006/ole">
            <p:oleObj spid="_x0000_s35844" name="Équation" r:id="rId4" imgW="1777680" imgH="558720" progId="Equation.3">
              <p:embed/>
            </p:oleObj>
          </a:graphicData>
        </a:graphic>
      </p:graphicFrame>
      <p:graphicFrame>
        <p:nvGraphicFramePr>
          <p:cNvPr id="35846" name="Object 3"/>
          <p:cNvGraphicFramePr>
            <a:graphicFrameLocks noChangeAspect="1"/>
          </p:cNvGraphicFramePr>
          <p:nvPr/>
        </p:nvGraphicFramePr>
        <p:xfrm>
          <a:off x="4786314" y="1000108"/>
          <a:ext cx="1473202" cy="1023937"/>
        </p:xfrm>
        <a:graphic>
          <a:graphicData uri="http://schemas.openxmlformats.org/presentationml/2006/ole">
            <p:oleObj spid="_x0000_s35846" name="Équation" r:id="rId5" imgW="812520" imgH="53316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a:bodyPr>
          <a:lstStyle/>
          <a:p>
            <a:pPr lvl="0"/>
            <a:r>
              <a:rPr lang="fr-FR" sz="3200" b="1" dirty="0" smtClean="0">
                <a:solidFill>
                  <a:srgbClr val="FF0000"/>
                </a:solidFill>
              </a:rPr>
              <a:t>Estimateur de la variance de l’estimateur </a:t>
            </a:r>
            <a:endParaRPr lang="fr-FR" sz="3200" dirty="0">
              <a:solidFill>
                <a:srgbClr val="FF0000"/>
              </a:solidFill>
            </a:endParaRPr>
          </a:p>
        </p:txBody>
      </p:sp>
      <p:sp>
        <p:nvSpPr>
          <p:cNvPr id="3" name="Espace réservé du contenu 2"/>
          <p:cNvSpPr>
            <a:spLocks noGrp="1"/>
          </p:cNvSpPr>
          <p:nvPr>
            <p:ph idx="1"/>
          </p:nvPr>
        </p:nvSpPr>
        <p:spPr>
          <a:xfrm>
            <a:off x="457200" y="1142984"/>
            <a:ext cx="8229600" cy="5214974"/>
          </a:xfrm>
        </p:spPr>
        <p:txBody>
          <a:bodyPr>
            <a:noAutofit/>
          </a:bodyPr>
          <a:lstStyle/>
          <a:p>
            <a:pPr lvl="0">
              <a:spcBef>
                <a:spcPts val="1200"/>
              </a:spcBef>
              <a:spcAft>
                <a:spcPts val="1200"/>
              </a:spcAft>
              <a:defRPr/>
            </a:pPr>
            <a:r>
              <a:rPr lang="fr-FR" sz="2400" dirty="0" smtClean="0">
                <a:latin typeface="Tahoma" pitchFamily="34" charset="0"/>
                <a:ea typeface="Tahoma" pitchFamily="34" charset="0"/>
                <a:cs typeface="Tahoma" pitchFamily="34" charset="0"/>
              </a:rPr>
              <a:t>Estimateur de la variance de l’estimateur du total: </a:t>
            </a:r>
          </a:p>
          <a:p>
            <a:pPr lvl="0">
              <a:spcBef>
                <a:spcPts val="1200"/>
              </a:spcBef>
              <a:spcAft>
                <a:spcPts val="1200"/>
              </a:spcAft>
              <a:buNone/>
              <a:defRPr/>
            </a:pPr>
            <a:r>
              <a:rPr lang="fr-FR" sz="2400" dirty="0" smtClean="0">
                <a:latin typeface="Tahoma" pitchFamily="34" charset="0"/>
                <a:ea typeface="Tahoma" pitchFamily="34" charset="0"/>
                <a:cs typeface="Tahoma" pitchFamily="34" charset="0"/>
              </a:rPr>
              <a:t>    </a:t>
            </a:r>
          </a:p>
          <a:p>
            <a:pPr>
              <a:spcBef>
                <a:spcPts val="1200"/>
              </a:spcBef>
              <a:spcAft>
                <a:spcPts val="1200"/>
              </a:spcAft>
            </a:pPr>
            <a:r>
              <a:rPr lang="fr-FR" sz="2400" dirty="0" smtClean="0">
                <a:latin typeface="Tahoma" pitchFamily="34" charset="0"/>
                <a:ea typeface="Tahoma" pitchFamily="34" charset="0"/>
                <a:cs typeface="Tahoma" pitchFamily="34" charset="0"/>
              </a:rPr>
              <a:t>                               </a:t>
            </a:r>
          </a:p>
          <a:p>
            <a:pPr>
              <a:spcBef>
                <a:spcPts val="1200"/>
              </a:spcBef>
              <a:spcAft>
                <a:spcPts val="1200"/>
              </a:spcAft>
            </a:pPr>
            <a:r>
              <a:rPr lang="fr-FR" sz="2400" dirty="0" smtClean="0">
                <a:latin typeface="Tahoma" pitchFamily="34" charset="0"/>
                <a:ea typeface="Tahoma" pitchFamily="34" charset="0"/>
                <a:cs typeface="Tahoma" pitchFamily="34" charset="0"/>
              </a:rPr>
              <a:t>Avec</a:t>
            </a:r>
            <a:endParaRPr lang="fr-FR" sz="2400" dirty="0">
              <a:latin typeface="Tahoma" pitchFamily="34" charset="0"/>
              <a:ea typeface="Tahoma" pitchFamily="34" charset="0"/>
              <a:cs typeface="Tahoma" pitchFamily="34" charset="0"/>
            </a:endParaRPr>
          </a:p>
          <a:p>
            <a:pPr>
              <a:spcBef>
                <a:spcPts val="1200"/>
              </a:spcBef>
            </a:pPr>
            <a:endParaRPr lang="fr-FR" sz="2400" dirty="0" smtClean="0">
              <a:latin typeface="Tahoma" pitchFamily="34" charset="0"/>
              <a:ea typeface="Tahoma" pitchFamily="34" charset="0"/>
              <a:cs typeface="Tahoma" pitchFamily="34" charset="0"/>
            </a:endParaRPr>
          </a:p>
          <a:p>
            <a:pPr lvl="0">
              <a:spcBef>
                <a:spcPts val="1200"/>
              </a:spcBef>
            </a:pPr>
            <a:r>
              <a:rPr lang="fr-FR" sz="2400" dirty="0" smtClean="0">
                <a:latin typeface="Tahoma" pitchFamily="34" charset="0"/>
                <a:ea typeface="Tahoma" pitchFamily="34" charset="0"/>
                <a:cs typeface="Tahoma" pitchFamily="34" charset="0"/>
              </a:rPr>
              <a:t>Estimateur de la variance de l’estimateur de la moyenne:</a:t>
            </a:r>
          </a:p>
          <a:p>
            <a:pPr>
              <a:spcBef>
                <a:spcPts val="1200"/>
              </a:spcBef>
            </a:pPr>
            <a:endParaRPr lang="fr-FR" sz="2400" dirty="0">
              <a:latin typeface="Tahoma" pitchFamily="34" charset="0"/>
              <a:ea typeface="Tahoma" pitchFamily="34" charset="0"/>
              <a:cs typeface="Tahoma" pitchFamily="34" charset="0"/>
            </a:endParaRPr>
          </a:p>
        </p:txBody>
      </p:sp>
      <p:graphicFrame>
        <p:nvGraphicFramePr>
          <p:cNvPr id="46098" name="Object 18"/>
          <p:cNvGraphicFramePr>
            <a:graphicFrameLocks noChangeAspect="1"/>
          </p:cNvGraphicFramePr>
          <p:nvPr/>
        </p:nvGraphicFramePr>
        <p:xfrm>
          <a:off x="785786" y="1571612"/>
          <a:ext cx="6905625" cy="1500198"/>
        </p:xfrm>
        <a:graphic>
          <a:graphicData uri="http://schemas.openxmlformats.org/presentationml/2006/ole">
            <p:oleObj spid="_x0000_s48133" name="Équation" r:id="rId3" imgW="4838400" imgH="863280" progId="Equation.3">
              <p:embed/>
            </p:oleObj>
          </a:graphicData>
        </a:graphic>
      </p:graphicFrame>
      <p:graphicFrame>
        <p:nvGraphicFramePr>
          <p:cNvPr id="47114" name="Object 10"/>
          <p:cNvGraphicFramePr>
            <a:graphicFrameLocks noChangeAspect="1"/>
          </p:cNvGraphicFramePr>
          <p:nvPr/>
        </p:nvGraphicFramePr>
        <p:xfrm>
          <a:off x="1857356" y="3143248"/>
          <a:ext cx="2338387" cy="1000132"/>
        </p:xfrm>
        <a:graphic>
          <a:graphicData uri="http://schemas.openxmlformats.org/presentationml/2006/ole">
            <p:oleObj spid="_x0000_s48135" name="Équation" r:id="rId4" imgW="1663560" imgH="507960" progId="Equation.3">
              <p:embed/>
            </p:oleObj>
          </a:graphicData>
        </a:graphic>
      </p:graphicFrame>
      <p:graphicFrame>
        <p:nvGraphicFramePr>
          <p:cNvPr id="47115" name="Object 11"/>
          <p:cNvGraphicFramePr>
            <a:graphicFrameLocks noChangeAspect="1"/>
          </p:cNvGraphicFramePr>
          <p:nvPr/>
        </p:nvGraphicFramePr>
        <p:xfrm>
          <a:off x="4714876" y="3286124"/>
          <a:ext cx="2463800" cy="928694"/>
        </p:xfrm>
        <a:graphic>
          <a:graphicData uri="http://schemas.openxmlformats.org/presentationml/2006/ole">
            <p:oleObj spid="_x0000_s48136" name="Équation" r:id="rId5" imgW="1752480" imgH="558720" progId="Equation.3">
              <p:embed/>
            </p:oleObj>
          </a:graphicData>
        </a:graphic>
      </p:graphicFrame>
      <p:graphicFrame>
        <p:nvGraphicFramePr>
          <p:cNvPr id="48137" name="Object 7"/>
          <p:cNvGraphicFramePr>
            <a:graphicFrameLocks noChangeAspect="1"/>
          </p:cNvGraphicFramePr>
          <p:nvPr/>
        </p:nvGraphicFramePr>
        <p:xfrm>
          <a:off x="1500166" y="5000636"/>
          <a:ext cx="3143272" cy="1009415"/>
        </p:xfrm>
        <a:graphic>
          <a:graphicData uri="http://schemas.openxmlformats.org/presentationml/2006/ole">
            <p:oleObj spid="_x0000_s48137" name="Équation" r:id="rId6" imgW="1104840" imgH="53316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25470"/>
          </a:xfrm>
        </p:spPr>
        <p:txBody>
          <a:bodyPr>
            <a:normAutofit fontScale="90000"/>
          </a:bodyPr>
          <a:lstStyle/>
          <a:p>
            <a:r>
              <a:rPr lang="fr-FR" sz="3200" b="1" dirty="0" smtClean="0">
                <a:solidFill>
                  <a:srgbClr val="FF0000"/>
                </a:solidFill>
              </a:rPr>
              <a:t>Sondage à probabilités inégales au premier degré</a:t>
            </a:r>
            <a:br>
              <a:rPr lang="fr-FR" sz="3200" b="1" dirty="0" smtClean="0">
                <a:solidFill>
                  <a:srgbClr val="FF0000"/>
                </a:solidFill>
              </a:rPr>
            </a:br>
            <a:endParaRPr lang="fr-FR" sz="3200" dirty="0">
              <a:solidFill>
                <a:srgbClr val="FF0000"/>
              </a:solidFill>
            </a:endParaRPr>
          </a:p>
        </p:txBody>
      </p:sp>
      <p:sp>
        <p:nvSpPr>
          <p:cNvPr id="3" name="ZoneTexte 2"/>
          <p:cNvSpPr txBox="1"/>
          <p:nvPr/>
        </p:nvSpPr>
        <p:spPr>
          <a:xfrm>
            <a:off x="714348" y="1000108"/>
            <a:ext cx="7358114" cy="5324535"/>
          </a:xfrm>
          <a:prstGeom prst="rect">
            <a:avLst/>
          </a:prstGeom>
          <a:noFill/>
        </p:spPr>
        <p:txBody>
          <a:bodyPr wrap="square" rtlCol="0">
            <a:spAutoFit/>
          </a:bodyPr>
          <a:lstStyle/>
          <a:p>
            <a:pPr marL="444500" indent="-444500">
              <a:spcBef>
                <a:spcPts val="600"/>
              </a:spcBef>
              <a:spcAft>
                <a:spcPts val="1800"/>
              </a:spcAft>
              <a:buFont typeface="Arial" pitchFamily="34" charset="0"/>
              <a:buChar char="•"/>
            </a:pPr>
            <a:r>
              <a:rPr lang="fr-FR" sz="2400" dirty="0" smtClean="0">
                <a:latin typeface="Tahoma" pitchFamily="34" charset="0"/>
                <a:ea typeface="Tahoma" pitchFamily="34" charset="0"/>
                <a:cs typeface="Tahoma" pitchFamily="34" charset="0"/>
              </a:rPr>
              <a:t>Probabilité d’inclusion</a:t>
            </a:r>
          </a:p>
          <a:p>
            <a:pPr marL="444500" indent="-444500">
              <a:spcBef>
                <a:spcPts val="600"/>
              </a:spcBef>
              <a:spcAft>
                <a:spcPts val="1800"/>
              </a:spcAft>
              <a:buFont typeface="Arial" pitchFamily="34" charset="0"/>
              <a:buChar char="•"/>
            </a:pPr>
            <a:r>
              <a:rPr lang="fr-FR" sz="2400" dirty="0" smtClean="0">
                <a:latin typeface="Tahoma" pitchFamily="34" charset="0"/>
                <a:ea typeface="Tahoma" pitchFamily="34" charset="0"/>
                <a:cs typeface="Tahoma" pitchFamily="34" charset="0"/>
              </a:rPr>
              <a:t>On aborde ici le cas de tirage avec remise. La probabilité d’inclusion s’écrit : </a:t>
            </a:r>
          </a:p>
          <a:p>
            <a:pPr marL="444500" indent="-444500">
              <a:spcBef>
                <a:spcPts val="600"/>
              </a:spcBef>
              <a:spcAft>
                <a:spcPts val="1800"/>
              </a:spcAft>
              <a:buFont typeface="Arial" pitchFamily="34" charset="0"/>
              <a:buChar char="•"/>
            </a:pPr>
            <a:r>
              <a:rPr lang="fr-FR" sz="2400" dirty="0" smtClean="0">
                <a:latin typeface="Tahoma" pitchFamily="34" charset="0"/>
                <a:ea typeface="Tahoma" pitchFamily="34" charset="0"/>
                <a:cs typeface="Tahoma" pitchFamily="34" charset="0"/>
              </a:rPr>
              <a:t>Soit π</a:t>
            </a:r>
            <a:r>
              <a:rPr lang="fr-FR" sz="2400" baseline="-25000" dirty="0" smtClean="0">
                <a:latin typeface="Tahoma" pitchFamily="34" charset="0"/>
                <a:ea typeface="Tahoma" pitchFamily="34" charset="0"/>
                <a:cs typeface="Tahoma" pitchFamily="34" charset="0"/>
              </a:rPr>
              <a:t>i1 </a:t>
            </a:r>
            <a:r>
              <a:rPr lang="fr-FR" sz="2400" dirty="0" smtClean="0">
                <a:latin typeface="Tahoma" pitchFamily="34" charset="0"/>
                <a:ea typeface="Tahoma" pitchFamily="34" charset="0"/>
                <a:cs typeface="Tahoma" pitchFamily="34" charset="0"/>
              </a:rPr>
              <a:t>la probabilité d’inclusion d’une unité primaire i dans l’échantillon du premier degré. Cette probabilité doit être comprise entre 0 et 1.</a:t>
            </a:r>
          </a:p>
          <a:p>
            <a:pPr marL="444500" indent="-444500">
              <a:spcBef>
                <a:spcPts val="600"/>
              </a:spcBef>
              <a:spcAft>
                <a:spcPts val="1800"/>
              </a:spcAft>
              <a:buFont typeface="Arial" pitchFamily="34" charset="0"/>
              <a:buChar char="•"/>
            </a:pPr>
            <a:r>
              <a:rPr lang="fr-FR" sz="2400" dirty="0" smtClean="0">
                <a:latin typeface="Tahoma" pitchFamily="34" charset="0"/>
                <a:ea typeface="Tahoma" pitchFamily="34" charset="0"/>
                <a:cs typeface="Tahoma" pitchFamily="34" charset="0"/>
              </a:rPr>
              <a:t>Pour un échantillon de taille fixe m à tirer dans une population finie de taille M, on a : </a:t>
            </a:r>
          </a:p>
          <a:p>
            <a:pPr marL="444500" indent="-444500">
              <a:spcBef>
                <a:spcPts val="600"/>
              </a:spcBef>
              <a:spcAft>
                <a:spcPts val="1800"/>
              </a:spcAft>
              <a:buFont typeface="Arial" pitchFamily="34" charset="0"/>
              <a:buChar char="•"/>
            </a:pPr>
            <a:endParaRPr lang="fr-FR" sz="2400" dirty="0" smtClean="0">
              <a:latin typeface="Tahoma" pitchFamily="34" charset="0"/>
              <a:ea typeface="Tahoma" pitchFamily="34" charset="0"/>
              <a:cs typeface="Tahoma" pitchFamily="34" charset="0"/>
            </a:endParaRPr>
          </a:p>
          <a:p>
            <a:pPr marL="444500" indent="-444500">
              <a:spcBef>
                <a:spcPts val="600"/>
              </a:spcBef>
              <a:spcAft>
                <a:spcPts val="1800"/>
              </a:spcAft>
              <a:buFont typeface="Arial" pitchFamily="34" charset="0"/>
              <a:buChar char="•"/>
            </a:pPr>
            <a:endParaRPr lang="fr-FR" sz="2400" dirty="0">
              <a:latin typeface="Tahoma" pitchFamily="34" charset="0"/>
              <a:ea typeface="Tahoma" pitchFamily="34" charset="0"/>
              <a:cs typeface="Tahoma" pitchFamily="34" charset="0"/>
            </a:endParaRPr>
          </a:p>
        </p:txBody>
      </p:sp>
      <p:graphicFrame>
        <p:nvGraphicFramePr>
          <p:cNvPr id="4" name="Objet 3"/>
          <p:cNvGraphicFramePr>
            <a:graphicFrameLocks noChangeAspect="1"/>
          </p:cNvGraphicFramePr>
          <p:nvPr/>
        </p:nvGraphicFramePr>
        <p:xfrm>
          <a:off x="5357818" y="2071678"/>
          <a:ext cx="1974287" cy="571504"/>
        </p:xfrm>
        <a:graphic>
          <a:graphicData uri="http://schemas.openxmlformats.org/presentationml/2006/ole">
            <p:oleObj spid="_x0000_s36866" name="Équation" r:id="rId3" imgW="965160" imgH="279360" progId="Equation.3">
              <p:embed/>
            </p:oleObj>
          </a:graphicData>
        </a:graphic>
      </p:graphicFrame>
      <p:graphicFrame>
        <p:nvGraphicFramePr>
          <p:cNvPr id="5" name="Objet 4"/>
          <p:cNvGraphicFramePr>
            <a:graphicFrameLocks noChangeAspect="1"/>
          </p:cNvGraphicFramePr>
          <p:nvPr/>
        </p:nvGraphicFramePr>
        <p:xfrm>
          <a:off x="3214678" y="5000636"/>
          <a:ext cx="1720815" cy="928694"/>
        </p:xfrm>
        <a:graphic>
          <a:graphicData uri="http://schemas.openxmlformats.org/presentationml/2006/ole">
            <p:oleObj spid="_x0000_s36867" name="Équation" r:id="rId4" imgW="799920" imgH="4316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2644</TotalTime>
  <Words>434</Words>
  <Application>Microsoft Office PowerPoint</Application>
  <PresentationFormat>Affichage à l'écran (4:3)</PresentationFormat>
  <Paragraphs>120</Paragraphs>
  <Slides>19</Slides>
  <Notes>1</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19</vt:i4>
      </vt:variant>
    </vt:vector>
  </HeadingPairs>
  <TitlesOfParts>
    <vt:vector size="22" baseType="lpstr">
      <vt:lpstr>Thème Office</vt:lpstr>
      <vt:lpstr>Picture</vt:lpstr>
      <vt:lpstr>Équation</vt:lpstr>
      <vt:lpstr>Diapositive 1</vt:lpstr>
      <vt:lpstr>Introduction</vt:lpstr>
      <vt:lpstr>Introduction</vt:lpstr>
      <vt:lpstr>Sondage équiprobable à deux degrés </vt:lpstr>
      <vt:lpstr>Sondage équiprobable à deux degrés </vt:lpstr>
      <vt:lpstr>Sondage équiprobable à deux degrés </vt:lpstr>
      <vt:lpstr>Sondage équiprobable à deux degrés </vt:lpstr>
      <vt:lpstr>Estimateur de la variance de l’estimateur </vt:lpstr>
      <vt:lpstr>Sondage à probabilités inégales au premier degré </vt:lpstr>
      <vt:lpstr>Sondage à probabilités inégales au premier degré</vt:lpstr>
      <vt:lpstr>Sondage à probabilités inégales au premier degré</vt:lpstr>
      <vt:lpstr>Sondage à probabilités inégales au premier degré</vt:lpstr>
      <vt:lpstr>Sondage à probabilités inégales au premier degré</vt:lpstr>
      <vt:lpstr>Sondage à probabilités inégales au premier degré</vt:lpstr>
      <vt:lpstr>Sondage à probabilités inégales au premier degré</vt:lpstr>
      <vt:lpstr>Sondage à deux degrés à probabilités inégales au premier degré</vt:lpstr>
      <vt:lpstr>Exercice 1</vt:lpstr>
      <vt:lpstr>Exercice 1</vt:lpstr>
      <vt:lpstr>MERCI DE VOTRE AIMABLE ATTENTION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ET PRATIQUES DE SONDAGE</dc:title>
  <dc:creator>okoriko</dc:creator>
  <cp:lastModifiedBy>okoriko</cp:lastModifiedBy>
  <cp:revision>229</cp:revision>
  <dcterms:created xsi:type="dcterms:W3CDTF">2013-11-20T19:34:42Z</dcterms:created>
  <dcterms:modified xsi:type="dcterms:W3CDTF">2016-07-24T11:47:01Z</dcterms:modified>
</cp:coreProperties>
</file>