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313" r:id="rId3"/>
    <p:sldId id="326" r:id="rId4"/>
    <p:sldId id="332" r:id="rId5"/>
    <p:sldId id="333" r:id="rId6"/>
    <p:sldId id="335" r:id="rId7"/>
    <p:sldId id="336" r:id="rId8"/>
    <p:sldId id="337" r:id="rId9"/>
    <p:sldId id="338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>
        <p:scale>
          <a:sx n="75" d="100"/>
          <a:sy n="75" d="100"/>
        </p:scale>
        <p:origin x="6" y="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29716-640E-444F-85DB-3DFF1FE9ABB0}" type="datetimeFigureOut">
              <a:rPr lang="fr-FR" smtClean="0"/>
              <a:pPr/>
              <a:t>28/07/2016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8EF91-9771-42B3-B291-66F17F0324A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/>
              <a:t>HTD</a:t>
            </a: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004" y="4345073"/>
            <a:ext cx="5487993" cy="4113782"/>
          </a:xfrm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D766-B95D-4E92-BD7D-0DEC419FB9EA}" type="datetimeFigureOut">
              <a:rPr lang="fr-FR" smtClean="0"/>
              <a:pPr/>
              <a:t>28/07/2016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C8DD-0DCC-4F80-9814-336B0DE4323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D766-B95D-4E92-BD7D-0DEC419FB9EA}" type="datetimeFigureOut">
              <a:rPr lang="fr-FR" smtClean="0"/>
              <a:pPr/>
              <a:t>28/07/2016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C8DD-0DCC-4F80-9814-336B0DE4323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D766-B95D-4E92-BD7D-0DEC419FB9EA}" type="datetimeFigureOut">
              <a:rPr lang="fr-FR" smtClean="0"/>
              <a:pPr/>
              <a:t>28/07/2016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C8DD-0DCC-4F80-9814-336B0DE4323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D766-B95D-4E92-BD7D-0DEC419FB9EA}" type="datetimeFigureOut">
              <a:rPr lang="fr-FR" smtClean="0"/>
              <a:pPr/>
              <a:t>28/07/2016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C8DD-0DCC-4F80-9814-336B0DE4323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D766-B95D-4E92-BD7D-0DEC419FB9EA}" type="datetimeFigureOut">
              <a:rPr lang="fr-FR" smtClean="0"/>
              <a:pPr/>
              <a:t>28/07/2016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C8DD-0DCC-4F80-9814-336B0DE4323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D766-B95D-4E92-BD7D-0DEC419FB9EA}" type="datetimeFigureOut">
              <a:rPr lang="fr-FR" smtClean="0"/>
              <a:pPr/>
              <a:t>28/07/2016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C8DD-0DCC-4F80-9814-336B0DE4323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D766-B95D-4E92-BD7D-0DEC419FB9EA}" type="datetimeFigureOut">
              <a:rPr lang="fr-FR" smtClean="0"/>
              <a:pPr/>
              <a:t>28/07/2016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C8DD-0DCC-4F80-9814-336B0DE4323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D766-B95D-4E92-BD7D-0DEC419FB9EA}" type="datetimeFigureOut">
              <a:rPr lang="fr-FR" smtClean="0"/>
              <a:pPr/>
              <a:t>28/07/2016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C8DD-0DCC-4F80-9814-336B0DE4323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D766-B95D-4E92-BD7D-0DEC419FB9EA}" type="datetimeFigureOut">
              <a:rPr lang="fr-FR" smtClean="0"/>
              <a:pPr/>
              <a:t>28/07/2016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C8DD-0DCC-4F80-9814-336B0DE4323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D766-B95D-4E92-BD7D-0DEC419FB9EA}" type="datetimeFigureOut">
              <a:rPr lang="fr-FR" smtClean="0"/>
              <a:pPr/>
              <a:t>28/07/2016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C8DD-0DCC-4F80-9814-336B0DE4323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D766-B95D-4E92-BD7D-0DEC419FB9EA}" type="datetimeFigureOut">
              <a:rPr lang="fr-FR" smtClean="0"/>
              <a:pPr/>
              <a:t>28/07/2016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C8DD-0DCC-4F80-9814-336B0DE4323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DD766-B95D-4E92-BD7D-0DEC419FB9EA}" type="datetimeFigureOut">
              <a:rPr lang="fr-FR" smtClean="0"/>
              <a:pPr/>
              <a:t>28/07/2016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2C8DD-0DCC-4F80-9814-336B0DE4323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numéro de diapositive 6"/>
          <p:cNvSpPr txBox="1">
            <a:spLocks noGrp="1"/>
          </p:cNvSpPr>
          <p:nvPr/>
        </p:nvSpPr>
        <p:spPr bwMode="auto">
          <a:xfrm>
            <a:off x="6553650" y="6248400"/>
            <a:ext cx="1904669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5A9E9476-E25C-44BB-9316-A7ED80BF4FBE}" type="slidenum">
              <a:rPr lang="en-US" sz="1400">
                <a:latin typeface="+mn-lt"/>
                <a:cs typeface="+mn-cs"/>
              </a:rPr>
              <a:pPr algn="r" eaLnBrk="0" hangingPunct="0">
                <a:defRPr/>
              </a:pPr>
              <a:t>1</a:t>
            </a:fld>
            <a:endParaRPr lang="en-US" sz="1400" dirty="0">
              <a:latin typeface="+mn-lt"/>
              <a:cs typeface="+mn-cs"/>
            </a:endParaRP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500034" y="2571744"/>
            <a:ext cx="8098019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Théories</a:t>
            </a:r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GB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pratiques</a:t>
            </a:r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sondage</a:t>
            </a:r>
            <a:endParaRPr lang="en-GB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7786710" y="285728"/>
          <a:ext cx="1133316" cy="630238"/>
        </p:xfrm>
        <a:graphic>
          <a:graphicData uri="http://schemas.openxmlformats.org/presentationml/2006/ole">
            <p:oleObj spid="_x0000_s2050" name="Picture" r:id="rId4" imgW="1463040" imgH="1188720" progId="Word.Picture.8">
              <p:embed/>
            </p:oleObj>
          </a:graphicData>
        </a:graphic>
      </p:graphicFrame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6155257" y="5680076"/>
            <a:ext cx="2758596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24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Ousman</a:t>
            </a:r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 KORIKO     AFRISTAT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57224" y="4143380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Cours 5 : Sondage en grappes</a:t>
            </a:r>
            <a:endParaRPr lang="fr-FR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17681"/>
            <a:ext cx="8229600" cy="4525963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endParaRPr lang="fr-FR" sz="2400" dirty="0">
              <a:solidFill>
                <a:schemeClr val="accent2"/>
              </a:solidFill>
            </a:endParaRPr>
          </a:p>
          <a:p>
            <a:endParaRPr lang="fr-FR" sz="2400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57224" y="2357430"/>
            <a:ext cx="7429552" cy="114300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MERCI DE VOTRE AIMABLE ATTENTION</a:t>
            </a:r>
            <a:endParaRPr lang="fr-FR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725470"/>
          </a:xfrm>
        </p:spPr>
        <p:txBody>
          <a:bodyPr>
            <a:normAutofit/>
          </a:bodyPr>
          <a:lstStyle/>
          <a:p>
            <a:pPr lvl="0"/>
            <a:r>
              <a:rPr lang="fr-FR" sz="3200" b="1" dirty="0" smtClean="0">
                <a:solidFill>
                  <a:srgbClr val="FF0000"/>
                </a:solidFill>
              </a:rPr>
              <a:t>Sondage en grappes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85786" y="1285860"/>
            <a:ext cx="735811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indent="-533400">
              <a:buFont typeface="Arial" pitchFamily="34" charset="0"/>
              <a:buChar char="•"/>
            </a:pP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 sondage en grappe est une forme de sondage à deux degrés. </a:t>
            </a:r>
          </a:p>
          <a:p>
            <a:pPr marL="533400" indent="-533400">
              <a:buFont typeface="Arial" pitchFamily="34" charset="0"/>
              <a:buChar char="•"/>
            </a:pPr>
            <a:endParaRPr lang="fr-FR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33400" indent="-533400">
              <a:buFont typeface="Arial" pitchFamily="34" charset="0"/>
              <a:buChar char="•"/>
            </a:pP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Les unités primaires sont d’abord sélectionnées au hasard. </a:t>
            </a:r>
          </a:p>
          <a:p>
            <a:pPr marL="533400" indent="-533400">
              <a:buFont typeface="Arial" pitchFamily="34" charset="0"/>
              <a:buChar char="•"/>
            </a:pPr>
            <a:endParaRPr lang="fr-FR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33400" indent="-533400">
              <a:buFont typeface="Arial" pitchFamily="34" charset="0"/>
              <a:buChar char="•"/>
            </a:pP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Toutes les unités secondaires dans les UP sélectionnées sont alors enquêtées. On parle de ratissage. </a:t>
            </a:r>
          </a:p>
          <a:p>
            <a:pPr marL="533400" indent="-533400">
              <a:buFont typeface="Arial" pitchFamily="34" charset="0"/>
              <a:buChar char="•"/>
            </a:pPr>
            <a:endParaRPr lang="fr-FR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33400" indent="-533400">
              <a:buFont typeface="Arial" pitchFamily="34" charset="0"/>
              <a:buChar char="•"/>
            </a:pP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 peut aussi assimiler le sondage en grappe à un sondage aléatoire simple ou à probabilités inégales où l’unité d’échantillonnage serait la grappe.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725470"/>
          </a:xfrm>
        </p:spPr>
        <p:txBody>
          <a:bodyPr>
            <a:normAutofit/>
          </a:bodyPr>
          <a:lstStyle/>
          <a:p>
            <a:pPr lvl="0"/>
            <a:r>
              <a:rPr lang="fr-FR" sz="3200" b="1" dirty="0" smtClean="0">
                <a:solidFill>
                  <a:srgbClr val="FF0000"/>
                </a:solidFill>
              </a:rPr>
              <a:t>Sondage en grappes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85786" y="1285860"/>
            <a:ext cx="7358114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fr-FR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Notation :</a:t>
            </a:r>
            <a:endParaRPr lang="fr-FR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01700" lvl="1" indent="-44450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 : nombre total de grappes</a:t>
            </a:r>
          </a:p>
          <a:p>
            <a:pPr marL="901700" lvl="1" indent="-44450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 : nombre de grappes sélectionnées</a:t>
            </a:r>
          </a:p>
          <a:p>
            <a:pPr marL="901700" lvl="1" indent="-44450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 : variable d’intérêt</a:t>
            </a:r>
          </a:p>
          <a:p>
            <a:pPr marL="444500" indent="-444500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44500" algn="l"/>
              </a:tabLst>
            </a:pP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 probabilité d’inclusion s’écrit : m/M</a:t>
            </a:r>
          </a:p>
          <a:p>
            <a:pPr marL="533400" indent="-533400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L’estimateur du total T(Y) s’écrit :   </a:t>
            </a:r>
          </a:p>
          <a:p>
            <a:pPr marL="533400" indent="-533400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Avec              désignant le vrai total dans la grappe i. cette fois-ci                 est connu et non estimé</a:t>
            </a: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6072198" y="4286256"/>
          <a:ext cx="2034999" cy="856842"/>
        </p:xfrm>
        <a:graphic>
          <a:graphicData uri="http://schemas.openxmlformats.org/presentationml/2006/ole">
            <p:oleObj spid="_x0000_s46082" name="Équation" r:id="rId3" imgW="1206360" imgH="507960" progId="Equation.3">
              <p:embed/>
            </p:oleObj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2143108" y="4929198"/>
          <a:ext cx="1052087" cy="642942"/>
        </p:xfrm>
        <a:graphic>
          <a:graphicData uri="http://schemas.openxmlformats.org/presentationml/2006/ole">
            <p:oleObj spid="_x0000_s46083" name="Équation" r:id="rId4" imgW="457200" imgH="279360" progId="Equation.3">
              <p:embed/>
            </p:oleObj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4500562" y="5429264"/>
          <a:ext cx="1052513" cy="642937"/>
        </p:xfrm>
        <a:graphic>
          <a:graphicData uri="http://schemas.openxmlformats.org/presentationml/2006/ole">
            <p:oleObj spid="_x0000_s46084" name="Équation" r:id="rId5" imgW="45720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725470"/>
          </a:xfrm>
        </p:spPr>
        <p:txBody>
          <a:bodyPr>
            <a:normAutofit/>
          </a:bodyPr>
          <a:lstStyle/>
          <a:p>
            <a:pPr lvl="0"/>
            <a:r>
              <a:rPr lang="fr-FR" sz="3200" b="1" dirty="0" smtClean="0">
                <a:solidFill>
                  <a:srgbClr val="FF0000"/>
                </a:solidFill>
              </a:rPr>
              <a:t>Sondage en grappes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85786" y="1285860"/>
            <a:ext cx="73581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 variance de l’estimateur du total</a:t>
            </a:r>
          </a:p>
          <a:p>
            <a:pPr marL="444500" indent="-444500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fr-FR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44500" indent="-444500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fr-FR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44500" indent="-444500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Avec </a:t>
            </a:r>
          </a:p>
          <a:p>
            <a:pPr marL="444500" indent="-444500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fr-FR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44500" indent="-444500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fr-FR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44500" indent="-444500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fr-FR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Objet 6"/>
          <p:cNvGraphicFramePr>
            <a:graphicFrameLocks noChangeAspect="1"/>
          </p:cNvGraphicFramePr>
          <p:nvPr/>
        </p:nvGraphicFramePr>
        <p:xfrm>
          <a:off x="1285852" y="2000240"/>
          <a:ext cx="4341482" cy="1000132"/>
        </p:xfrm>
        <a:graphic>
          <a:graphicData uri="http://schemas.openxmlformats.org/presentationml/2006/ole">
            <p:oleObj spid="_x0000_s51205" name="Équation" r:id="rId3" imgW="2425680" imgH="558720" progId="Equation.3">
              <p:embed/>
            </p:oleObj>
          </a:graphicData>
        </a:graphic>
      </p:graphicFrame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2214546" y="3071810"/>
          <a:ext cx="4092575" cy="908050"/>
        </p:xfrm>
        <a:graphic>
          <a:graphicData uri="http://schemas.openxmlformats.org/presentationml/2006/ole">
            <p:oleObj spid="_x0000_s51206" name="Équation" r:id="rId4" imgW="2286000" imgH="507960" progId="Equation.3">
              <p:embed/>
            </p:oleObj>
          </a:graphicData>
        </a:graphic>
      </p:graphicFrame>
      <p:graphicFrame>
        <p:nvGraphicFramePr>
          <p:cNvPr id="51207" name="Object 7"/>
          <p:cNvGraphicFramePr>
            <a:graphicFrameLocks noChangeAspect="1"/>
          </p:cNvGraphicFramePr>
          <p:nvPr/>
        </p:nvGraphicFramePr>
        <p:xfrm>
          <a:off x="1357290" y="4214818"/>
          <a:ext cx="2705100" cy="908050"/>
        </p:xfrm>
        <a:graphic>
          <a:graphicData uri="http://schemas.openxmlformats.org/presentationml/2006/ole">
            <p:oleObj spid="_x0000_s51207" name="Équation" r:id="rId5" imgW="151128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725470"/>
          </a:xfrm>
        </p:spPr>
        <p:txBody>
          <a:bodyPr>
            <a:normAutofit/>
          </a:bodyPr>
          <a:lstStyle/>
          <a:p>
            <a:pPr lvl="0"/>
            <a:r>
              <a:rPr lang="fr-FR" sz="3200" b="1" dirty="0" smtClean="0">
                <a:solidFill>
                  <a:srgbClr val="FF0000"/>
                </a:solidFill>
              </a:rPr>
              <a:t>Sondage en grappes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85786" y="1285860"/>
            <a:ext cx="735811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L’estimateur de la variance de l’estimateur du total</a:t>
            </a:r>
          </a:p>
          <a:p>
            <a:pPr marL="444500" indent="-444500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fr-FR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44500" indent="-444500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fr-FR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44500" indent="-444500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Avec </a:t>
            </a:r>
          </a:p>
          <a:p>
            <a:pPr marL="444500" indent="-444500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fr-FR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44500" indent="-444500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fr-FR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44500" indent="-444500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fr-FR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Objet 6"/>
          <p:cNvGraphicFramePr>
            <a:graphicFrameLocks noChangeAspect="1"/>
          </p:cNvGraphicFramePr>
          <p:nvPr/>
        </p:nvGraphicFramePr>
        <p:xfrm>
          <a:off x="2143108" y="1928802"/>
          <a:ext cx="4295775" cy="1000125"/>
        </p:xfrm>
        <a:graphic>
          <a:graphicData uri="http://schemas.openxmlformats.org/presentationml/2006/ole">
            <p:oleObj spid="_x0000_s52226" name="Équation" r:id="rId3" imgW="2400120" imgH="558720" progId="Equation.3">
              <p:embed/>
            </p:oleObj>
          </a:graphicData>
        </a:graphic>
      </p:graphicFrame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2246313" y="3049588"/>
          <a:ext cx="4025900" cy="952500"/>
        </p:xfrm>
        <a:graphic>
          <a:graphicData uri="http://schemas.openxmlformats.org/presentationml/2006/ole">
            <p:oleObj spid="_x0000_s52227" name="Équation" r:id="rId4" imgW="224784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725470"/>
          </a:xfrm>
        </p:spPr>
        <p:txBody>
          <a:bodyPr>
            <a:normAutofit/>
          </a:bodyPr>
          <a:lstStyle/>
          <a:p>
            <a:pPr lvl="0"/>
            <a:r>
              <a:rPr lang="fr-FR" sz="3200" b="1" dirty="0" smtClean="0">
                <a:solidFill>
                  <a:srgbClr val="FF0000"/>
                </a:solidFill>
              </a:rPr>
              <a:t>Exercice 2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85786" y="1285860"/>
            <a:ext cx="7358114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spcAft>
                <a:spcPts val="1800"/>
              </a:spcAft>
              <a:buFont typeface="Arial" pitchFamily="34" charset="0"/>
              <a:buChar char="•"/>
            </a:pP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 autre démographe propose plutôt de mesurer la fécondité des 12 derniers mois en réalisant une enquête par sondage équiprobable à deux degrés dans la </a:t>
            </a:r>
            <a:r>
              <a:rPr lang="fr-FR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Fertilty</a:t>
            </a: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City. </a:t>
            </a:r>
          </a:p>
          <a:p>
            <a:pPr marL="355600" indent="-355600">
              <a:spcAft>
                <a:spcPts val="1800"/>
              </a:spcAft>
              <a:buFont typeface="Arial" pitchFamily="34" charset="0"/>
              <a:buChar char="•"/>
            </a:pP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 taille de l’échantillon est de 220 ménages.</a:t>
            </a:r>
          </a:p>
          <a:p>
            <a:pPr marL="355600" indent="-355600">
              <a:spcAft>
                <a:spcPts val="1800"/>
              </a:spcAft>
              <a:buFont typeface="Arial" pitchFamily="34" charset="0"/>
              <a:buChar char="•"/>
            </a:pP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La base de sondage est le fichier de recensement de la population et de l’habitat réalisé en 2010. </a:t>
            </a:r>
          </a:p>
          <a:p>
            <a:pPr marL="355600" lvl="0" indent="-355600">
              <a:spcAft>
                <a:spcPts val="1800"/>
              </a:spcAft>
              <a:buFont typeface="Arial" pitchFamily="34" charset="0"/>
              <a:buChar char="•"/>
            </a:pPr>
            <a:endParaRPr lang="fr-FR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725470"/>
          </a:xfrm>
        </p:spPr>
        <p:txBody>
          <a:bodyPr>
            <a:normAutofit/>
          </a:bodyPr>
          <a:lstStyle/>
          <a:p>
            <a:pPr lvl="0"/>
            <a:r>
              <a:rPr lang="fr-FR" sz="3200" b="1" dirty="0" smtClean="0">
                <a:solidFill>
                  <a:srgbClr val="FF0000"/>
                </a:solidFill>
              </a:rPr>
              <a:t>Exercice 2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85786" y="1285860"/>
            <a:ext cx="735811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spcAft>
                <a:spcPts val="1200"/>
              </a:spcAft>
              <a:buFont typeface="Arial" pitchFamily="34" charset="0"/>
              <a:buChar char="•"/>
            </a:pP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 tirage est fait de la manière suivante :</a:t>
            </a:r>
          </a:p>
          <a:p>
            <a:pPr marL="812800" lvl="1" indent="-355600">
              <a:spcAft>
                <a:spcPts val="1200"/>
              </a:spcAft>
              <a:buFont typeface="Arial" pitchFamily="34" charset="0"/>
              <a:buChar char="•"/>
            </a:pP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fr-FR" sz="24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er</a:t>
            </a: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degré, tirage de 10 grappes parmi 100</a:t>
            </a:r>
          </a:p>
          <a:p>
            <a:pPr marL="812800" lvl="1" indent="-355600">
              <a:spcAft>
                <a:spcPts val="1200"/>
              </a:spcAft>
              <a:buFont typeface="Arial" pitchFamily="34" charset="0"/>
              <a:buChar char="•"/>
            </a:pP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fr-FR" sz="24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ème</a:t>
            </a: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degré, tirage des ménages avec un taux de sondage constant de 10% dans chaque grappe.</a:t>
            </a:r>
          </a:p>
          <a:p>
            <a:pPr marL="355600" lvl="0" indent="-355600">
              <a:buFont typeface="Arial" pitchFamily="34" charset="0"/>
              <a:buChar char="•"/>
            </a:pP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Pourquoi a-t-on décidé de tirer un nombre de ménages par grappe avec un taux de sondage constant?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725470"/>
          </a:xfrm>
        </p:spPr>
        <p:txBody>
          <a:bodyPr>
            <a:normAutofit/>
          </a:bodyPr>
          <a:lstStyle/>
          <a:p>
            <a:pPr lvl="0"/>
            <a:r>
              <a:rPr lang="fr-FR" sz="3200" b="1" dirty="0" smtClean="0">
                <a:solidFill>
                  <a:srgbClr val="FF0000"/>
                </a:solidFill>
              </a:rPr>
              <a:t>Exercice 2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85786" y="1285860"/>
            <a:ext cx="73581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lvl="0" indent="-355600">
              <a:buFont typeface="Arial" pitchFamily="34" charset="0"/>
              <a:buChar char="•"/>
            </a:pP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Calculer le nombre de ménages à sélectionner par grappe dans la situation décrite ci-après :</a:t>
            </a:r>
          </a:p>
          <a:p>
            <a:pPr marL="812800" lvl="1" indent="-355600">
              <a:buFont typeface="Arial" pitchFamily="34" charset="0"/>
              <a:buChar char="•"/>
            </a:pP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Grappe 1 à 7 : effectif de 200 ménages par grappe </a:t>
            </a:r>
          </a:p>
          <a:p>
            <a:pPr marL="812800" lvl="1" indent="-355600">
              <a:buFont typeface="Arial" pitchFamily="34" charset="0"/>
              <a:buChar char="•"/>
            </a:pP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Grappe 8 à 9 : effectif de 250 ménages par grappe </a:t>
            </a:r>
          </a:p>
          <a:p>
            <a:pPr marL="812800" lvl="1" indent="-355600">
              <a:buFont typeface="Arial" pitchFamily="34" charset="0"/>
              <a:buChar char="•"/>
            </a:pP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Grappe 10 : effectif de 300 ménages</a:t>
            </a:r>
          </a:p>
          <a:p>
            <a:pPr marL="812800" lvl="1" indent="-355600"/>
            <a:endParaRPr lang="fr-FR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5600" lvl="0" indent="-355600">
              <a:buFont typeface="Arial" pitchFamily="34" charset="0"/>
              <a:buChar char="•"/>
            </a:pP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Calculer la taille de l’échantillon des ménages.</a:t>
            </a:r>
          </a:p>
          <a:p>
            <a:pPr marL="355600" lvl="0" indent="-355600">
              <a:buFont typeface="Arial" pitchFamily="34" charset="0"/>
              <a:buChar char="•"/>
            </a:pPr>
            <a:endParaRPr lang="fr-FR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5600" lvl="0" indent="-355600">
              <a:buFont typeface="Arial" pitchFamily="34" charset="0"/>
              <a:buChar char="•"/>
            </a:pPr>
            <a:endParaRPr lang="fr-FR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725470"/>
          </a:xfrm>
        </p:spPr>
        <p:txBody>
          <a:bodyPr>
            <a:normAutofit/>
          </a:bodyPr>
          <a:lstStyle/>
          <a:p>
            <a:pPr lvl="0"/>
            <a:r>
              <a:rPr lang="fr-FR" sz="3200" b="1" dirty="0" smtClean="0">
                <a:solidFill>
                  <a:srgbClr val="FF0000"/>
                </a:solidFill>
              </a:rPr>
              <a:t>Exercice 2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85786" y="1285860"/>
            <a:ext cx="735811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lvl="0" indent="-444500">
              <a:spcAft>
                <a:spcPts val="1800"/>
              </a:spcAft>
              <a:buFont typeface="Arial" pitchFamily="34" charset="0"/>
              <a:buChar char="•"/>
            </a:pP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Calculer le coefficient de pondération des ménages sélectionnés</a:t>
            </a:r>
          </a:p>
          <a:p>
            <a:pPr marL="444500" lvl="0" indent="-444500">
              <a:spcAft>
                <a:spcPts val="1800"/>
              </a:spcAft>
              <a:buFont typeface="Arial" pitchFamily="34" charset="0"/>
              <a:buChar char="•"/>
            </a:pP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Estimer le nombre total de ménages dans le pays</a:t>
            </a:r>
          </a:p>
          <a:p>
            <a:pPr marL="444500" lvl="0" indent="-444500">
              <a:spcAft>
                <a:spcPts val="1800"/>
              </a:spcAft>
              <a:buFont typeface="Arial" pitchFamily="34" charset="0"/>
              <a:buChar char="•"/>
            </a:pP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Donner l’expression de l’estimateur du nombre d’enfants nés dans la ville au cours des 12 derniers mois.</a:t>
            </a:r>
          </a:p>
          <a:p>
            <a:pPr marL="444500" lvl="0" indent="-444500">
              <a:spcAft>
                <a:spcPts val="1800"/>
              </a:spcAft>
              <a:buFont typeface="Arial" pitchFamily="34" charset="0"/>
              <a:buChar char="•"/>
            </a:pP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Donner l’expression de la variance de l’estimateur du total. </a:t>
            </a:r>
          </a:p>
          <a:p>
            <a:pPr marL="444500" lvl="0" indent="-444500">
              <a:spcAft>
                <a:spcPts val="1800"/>
              </a:spcAft>
              <a:buFont typeface="Arial" pitchFamily="34" charset="0"/>
              <a:buChar char="•"/>
            </a:pP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Donner l’expression de l’estimateur de la variance.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2674</TotalTime>
  <Words>253</Words>
  <Application>Microsoft Office PowerPoint</Application>
  <PresentationFormat>Affichage à l'écran (4:3)</PresentationFormat>
  <Paragraphs>56</Paragraphs>
  <Slides>10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Thème Office</vt:lpstr>
      <vt:lpstr>Picture</vt:lpstr>
      <vt:lpstr>Équation</vt:lpstr>
      <vt:lpstr>Diapositive 1</vt:lpstr>
      <vt:lpstr>Sondage en grappes</vt:lpstr>
      <vt:lpstr>Sondage en grappes</vt:lpstr>
      <vt:lpstr>Sondage en grappes</vt:lpstr>
      <vt:lpstr>Sondage en grappes</vt:lpstr>
      <vt:lpstr>Exercice 2</vt:lpstr>
      <vt:lpstr>Exercice 2</vt:lpstr>
      <vt:lpstr>Exercice 2</vt:lpstr>
      <vt:lpstr>Exercice 2</vt:lpstr>
      <vt:lpstr>MERCI DE VOTRE AIMABLE ATTENTION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THEORIES ET PRATIQUES DE SONDAGE</dc:title>
  <dc:creator>okoriko</dc:creator>
  <cp:lastModifiedBy>okoriko</cp:lastModifiedBy>
  <cp:revision>231</cp:revision>
  <dcterms:created xsi:type="dcterms:W3CDTF">2013-11-20T19:34:42Z</dcterms:created>
  <dcterms:modified xsi:type="dcterms:W3CDTF">2016-07-28T12:42:03Z</dcterms:modified>
</cp:coreProperties>
</file>