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1"/>
  </p:sldMasterIdLst>
  <p:notesMasterIdLst>
    <p:notesMasterId r:id="rId11"/>
  </p:notesMasterIdLst>
  <p:handoutMasterIdLst>
    <p:handoutMasterId r:id="rId12"/>
  </p:handoutMasterIdLst>
  <p:sldIdLst>
    <p:sldId id="444" r:id="rId2"/>
    <p:sldId id="413" r:id="rId3"/>
    <p:sldId id="414" r:id="rId4"/>
    <p:sldId id="450" r:id="rId5"/>
    <p:sldId id="451" r:id="rId6"/>
    <p:sldId id="445" r:id="rId7"/>
    <p:sldId id="426" r:id="rId8"/>
    <p:sldId id="452" r:id="rId9"/>
    <p:sldId id="448" r:id="rId10"/>
  </p:sldIdLst>
  <p:sldSz cx="9144000" cy="6858000" type="screen4x3"/>
  <p:notesSz cx="6858000" cy="92964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3300"/>
    <a:srgbClr val="002060"/>
    <a:srgbClr val="3B3B3B"/>
    <a:srgbClr val="FF6600"/>
    <a:srgbClr val="006600"/>
    <a:srgbClr val="660033"/>
    <a:srgbClr val="6A9B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167" autoAdjust="0"/>
    <p:restoredTop sz="96586" autoAdjust="0"/>
  </p:normalViewPr>
  <p:slideViewPr>
    <p:cSldViewPr>
      <p:cViewPr varScale="1">
        <p:scale>
          <a:sx n="40" d="100"/>
          <a:sy n="40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notesViewPr>
    <p:cSldViewPr>
      <p:cViewPr varScale="1">
        <p:scale>
          <a:sx n="83" d="100"/>
          <a:sy n="83" d="100"/>
        </p:scale>
        <p:origin x="-3192" y="-102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/>
            </a:lvl1pPr>
          </a:lstStyle>
          <a:p>
            <a:fld id="{E21AD065-BB67-45CD-97CD-D4082A3EF1DE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90516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fld id="{72E07570-4536-4E3B-9337-1C5C77C8FED7}" type="slidenum">
              <a:rPr lang="en-CA" altLang="en-US"/>
              <a:pPr/>
              <a:t>‹N°›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xmlns="" val="1836001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CA5080-8949-4C29-9E8B-7E2001791CBC}" type="slidenum">
              <a:rPr lang="en-CA" altLang="en-US"/>
              <a:pPr/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9EA35-F158-43D9-A767-22E4FD99DE95}" type="slidenum">
              <a:rPr lang="fr-FR" altLang="en-US"/>
              <a:pPr/>
              <a:t>2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4F27-7155-40B0-8658-D6D89FA9485B}" type="slidenum">
              <a:rPr lang="fr-FR" altLang="en-US"/>
              <a:pPr/>
              <a:t>3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4F27-7155-40B0-8658-D6D89FA9485B}" type="slidenum">
              <a:rPr lang="fr-FR" altLang="en-US"/>
              <a:pPr/>
              <a:t>4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4F27-7155-40B0-8658-D6D89FA9485B}" type="slidenum">
              <a:rPr lang="fr-FR" altLang="en-US"/>
              <a:pPr/>
              <a:t>5</a:t>
            </a:fld>
            <a:endParaRPr lang="fr-F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04F27-7155-40B0-8658-D6D89FA9485B}" type="slidenum">
              <a:rPr lang="fr-FR" altLang="en-US"/>
              <a:pPr/>
              <a:t>6</a:t>
            </a:fld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0C3B6D-EEC8-4266-B9F3-1CD3638D9DEE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7134C9-AD44-4456-8AE2-88DC92C462BF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6331-B3AF-4B69-8B15-D6712F1646C9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7AE90-33C3-4B9D-86CB-016718E89491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5B3E-370C-4CC7-AD07-454345CEAEDF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9189D-80E4-47F7-9DD5-8B3911AB95C5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B991-E5B4-4C09-B904-BC0A22B16FF0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CCD84-0902-42C0-BA37-2A4565169229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CF02D7-3BC6-4985-8D58-B8314F43CDD1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DCDE3-BCF6-41E5-A374-51CDE98ADAB6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410FE8-5D32-48EC-830A-8F48E6C30844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D1378-9035-4147-9FA8-26A5A92FBF0F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A1F2E9-BFDC-4D46-B945-5A7972E73F66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F0209-D0DF-4A96-A4DC-B3E9A6013526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E5F61F-55B3-482E-8B6C-83FECEA02CC8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3FD1B-CD19-4FC9-9759-D5A208368D3E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4413-7E57-4165-BA7B-1B6274C7B18E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4B4DE-DB4C-4C38-9FC9-034E33398617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64E8D2-E069-45BD-94A2-8C25FB4A113B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F7602-BF20-45AE-82E8-0F0940CB32B7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" name="Right Triangle 1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A1C887-F5F7-4C6F-B24D-EC5E0FBA146C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F88E5-8F1C-4DB9-B156-A8A19280937E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E9C027A-5DD8-497B-9C3E-CA5F965687FC}" type="datetime1">
              <a:rPr lang="en-CA"/>
              <a:pPr>
                <a:defRPr/>
              </a:pPr>
              <a:t>27/04/2017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r>
              <a:rPr lang="en-CA"/>
              <a:t>Statistics Canada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8A49D9E-DE0F-4E45-84B5-99C6B83B64FD}" type="slidenum">
              <a:rPr lang="en-CA" altLang="en-US"/>
              <a:pPr/>
              <a:t>‹N°›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67" r:id="rId2"/>
    <p:sldLayoutId id="2147484172" r:id="rId3"/>
    <p:sldLayoutId id="2147484173" r:id="rId4"/>
    <p:sldLayoutId id="2147484174" r:id="rId5"/>
    <p:sldLayoutId id="2147484175" r:id="rId6"/>
    <p:sldLayoutId id="2147484168" r:id="rId7"/>
    <p:sldLayoutId id="2147484176" r:id="rId8"/>
    <p:sldLayoutId id="2147484177" r:id="rId9"/>
    <p:sldLayoutId id="2147484169" r:id="rId10"/>
    <p:sldLayoutId id="214748417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e.bizier@canada.ca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98438" y="3573463"/>
            <a:ext cx="8677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Esquisse de feuille de route dans le cadre du projet d’élaboration du CNAQ du Cameroun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50825" y="1193800"/>
            <a:ext cx="867727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431" y="1530351"/>
            <a:ext cx="8748713" cy="923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Atelier sur l’implantation d’une démarche qualité au sein du système </a:t>
            </a:r>
            <a:r>
              <a:rPr lang="fr-FR" altLang="en-US" sz="27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</a:t>
            </a:r>
            <a:r>
              <a:rPr lang="fr-FR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tatistique national du Cameroun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17650" y="5680075"/>
            <a:ext cx="5761038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24 au 28 Avril 2017</a:t>
            </a:r>
          </a:p>
          <a:p>
            <a:pPr algn="ctr" eaLnBrk="1" hangingPunct="1">
              <a:defRPr/>
            </a:pPr>
            <a:r>
              <a:rPr lang="fr-FR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Yaoundé, Cameroun</a:t>
            </a:r>
            <a:endParaRPr lang="fr-FR" altLang="en-US" sz="1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349250" y="150813"/>
            <a:ext cx="8480425" cy="965200"/>
            <a:chOff x="395536" y="28941"/>
            <a:chExt cx="8480176" cy="1052513"/>
          </a:xfrm>
        </p:grpSpPr>
        <p:pic>
          <p:nvPicPr>
            <p:cNvPr id="4103" name="Picture 3" descr="C:\Users\milotan\AppData\Local\Microsoft\Windows\Temporary Internet Files\Content.Outlook\B5VY9M2I\paris21_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6640" y="88762"/>
              <a:ext cx="1619250" cy="98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5" descr="C:\Users\milotan\Desktop\Untitleed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8941"/>
              <a:ext cx="1512888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6147" y="625951"/>
              <a:ext cx="413956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807661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414338"/>
            <a:ext cx="8640960" cy="85442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 eaLnBrk="1" hangingPunct="1">
              <a:defRPr/>
            </a:pPr>
            <a:r>
              <a:rPr lang="en-CA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Plan de la </a:t>
            </a:r>
            <a:r>
              <a:rPr lang="fr-CA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présentation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0825" y="1447800"/>
            <a:ext cx="8642350" cy="4829175"/>
          </a:xfrm>
        </p:spPr>
        <p:txBody>
          <a:bodyPr/>
          <a:lstStyle/>
          <a:p>
            <a:pPr marL="82296" indent="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3200" dirty="0" smtClean="0">
                <a:latin typeface="Arial" charset="0"/>
              </a:rPr>
              <a:t>1. Attentes et responsabilités</a:t>
            </a:r>
          </a:p>
          <a:p>
            <a:pPr marL="82296" indent="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3200" dirty="0" smtClean="0">
                <a:latin typeface="Arial" charset="0"/>
              </a:rPr>
              <a:t>2. Esquisse de chronogramme</a:t>
            </a:r>
          </a:p>
          <a:p>
            <a:pPr marL="82296" indent="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sz="3200" dirty="0" smtClean="0">
                <a:latin typeface="Arial" charset="0"/>
              </a:rPr>
              <a:t>3. Contraintes et opportunités</a:t>
            </a:r>
            <a:endParaRPr lang="fr-FR" sz="4000" dirty="0" smtClean="0">
              <a:latin typeface="Arial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61F3F6-ED95-4DB4-8FB2-8C2DF79E894D}" type="slidenum">
              <a:rPr lang="fr-FR" altLang="en-US"/>
              <a:pPr/>
              <a:t>2</a:t>
            </a:fld>
            <a:endParaRPr lang="fr-F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8642350" cy="12241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fr-FR" sz="4000" dirty="0" smtClean="0">
                <a:solidFill>
                  <a:srgbClr val="0000FF"/>
                </a:solidFill>
                <a:latin typeface="Arial" charset="0"/>
              </a:rPr>
            </a:b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fr-FR" sz="4000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Attentes et responsabilités</a:t>
            </a:r>
            <a:r>
              <a:rPr lang="fr-FR" sz="4000" dirty="0">
                <a:latin typeface="Arial" charset="0"/>
              </a:rPr>
              <a:t/>
            </a:r>
            <a:br>
              <a:rPr lang="fr-FR" sz="4000" dirty="0">
                <a:latin typeface="Arial" charset="0"/>
              </a:rPr>
            </a:br>
            <a:endParaRPr lang="fr-CA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642350" cy="4864199"/>
          </a:xfrm>
        </p:spPr>
        <p:txBody>
          <a:bodyPr/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3200" dirty="0" smtClean="0">
                <a:latin typeface="Arial" charset="0"/>
              </a:rPr>
              <a:t>Direction générale INS :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1000" dirty="0" smtClean="0">
              <a:latin typeface="Arial" charset="0"/>
            </a:endParaRP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Attente: Production dans de courts délais d’un CNAQ pour le Cameroun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Responsabilités: (i) Soutenir </a:t>
            </a:r>
            <a:r>
              <a:rPr lang="fr-FR" sz="3200" dirty="0" err="1" smtClean="0">
                <a:latin typeface="Arial" charset="0"/>
              </a:rPr>
              <a:t>institutionnel-lement</a:t>
            </a:r>
            <a:r>
              <a:rPr lang="fr-FR" sz="3200" dirty="0" smtClean="0">
                <a:latin typeface="Arial" charset="0"/>
              </a:rPr>
              <a:t> l’initiative et (ii) faciliter la réalisation de l’exercice (facilitation 1</a:t>
            </a:r>
            <a:r>
              <a:rPr lang="fr-FR" sz="3200" baseline="30000" dirty="0" smtClean="0">
                <a:latin typeface="Arial" charset="0"/>
              </a:rPr>
              <a:t>ère</a:t>
            </a:r>
            <a:r>
              <a:rPr lang="fr-FR" sz="3200" dirty="0" smtClean="0">
                <a:latin typeface="Arial" charset="0"/>
              </a:rPr>
              <a:t> mission réussie).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BC756-E964-4C7E-98FA-39A9E70C81EF}" type="slidenum">
              <a:rPr lang="fr-FR" altLang="en-US"/>
              <a:pPr/>
              <a:t>3</a:t>
            </a:fld>
            <a:endParaRPr lang="fr-F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8642350" cy="12241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fr-FR" sz="4000" dirty="0" smtClean="0">
                <a:solidFill>
                  <a:srgbClr val="0000FF"/>
                </a:solidFill>
                <a:latin typeface="Arial" charset="0"/>
              </a:rPr>
            </a:b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fr-FR" sz="4000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Attentes et responsabilités</a:t>
            </a:r>
            <a:r>
              <a:rPr lang="fr-FR" sz="4000" dirty="0">
                <a:latin typeface="Arial" charset="0"/>
              </a:rPr>
              <a:t/>
            </a:r>
            <a:br>
              <a:rPr lang="fr-FR" sz="4000" dirty="0">
                <a:latin typeface="Arial" charset="0"/>
              </a:rPr>
            </a:br>
            <a:endParaRPr lang="fr-CA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864199"/>
          </a:xfrm>
        </p:spPr>
        <p:txBody>
          <a:bodyPr/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3200" dirty="0" smtClean="0">
                <a:latin typeface="Arial" charset="0"/>
              </a:rPr>
              <a:t>AFRISTAT/Statistique Canada/PARIS21 :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1000" dirty="0" smtClean="0">
              <a:latin typeface="Arial" charset="0"/>
            </a:endParaRP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Attentes : (i) Appropriation par l’équipe qualité Cameroun du processus d’élaboration du CNAQ et (ii) production du CNAQ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Responsabilités: (i) Renforcer les capacités techniques, (ii) accompagner dans le processus d’élaboration du CNAQ et (iii) examiner et commenter les projets de CNAQ qui seront produits.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BC756-E964-4C7E-98FA-39A9E70C81EF}" type="slidenum">
              <a:rPr lang="fr-FR" altLang="en-US"/>
              <a:pPr/>
              <a:t>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1394997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8642350" cy="12241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fr-FR" sz="4000" dirty="0" smtClean="0">
                <a:solidFill>
                  <a:srgbClr val="0000FF"/>
                </a:solidFill>
                <a:latin typeface="Arial" charset="0"/>
              </a:rPr>
            </a:b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fr-FR" sz="4000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Attentes et responsabilités</a:t>
            </a:r>
            <a:r>
              <a:rPr lang="fr-FR" sz="4000" dirty="0">
                <a:latin typeface="Arial" charset="0"/>
              </a:rPr>
              <a:t/>
            </a:r>
            <a:br>
              <a:rPr lang="fr-FR" sz="4000" dirty="0">
                <a:latin typeface="Arial" charset="0"/>
              </a:rPr>
            </a:br>
            <a:endParaRPr lang="fr-CA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642350" cy="4864199"/>
          </a:xfrm>
        </p:spPr>
        <p:txBody>
          <a:bodyPr/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3200" dirty="0" smtClean="0">
                <a:latin typeface="Arial" charset="0"/>
              </a:rPr>
              <a:t>Equipe qualité Cameroun :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1000" dirty="0" smtClean="0">
              <a:latin typeface="Arial" charset="0"/>
            </a:endParaRP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Attentes : (i) Dotation de moyens technique et matériel (et/ou financiers) (ii) accompagnement </a:t>
            </a:r>
            <a:r>
              <a:rPr lang="fr-FR" sz="3200" dirty="0" err="1" smtClean="0">
                <a:latin typeface="Arial" charset="0"/>
              </a:rPr>
              <a:t>tech</a:t>
            </a:r>
            <a:r>
              <a:rPr lang="fr-FR" sz="3200" dirty="0" smtClean="0">
                <a:latin typeface="Arial" charset="0"/>
              </a:rPr>
              <a:t>. dans le processus.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200" dirty="0" smtClean="0">
                <a:latin typeface="Arial" charset="0"/>
              </a:rPr>
              <a:t>Responsabilités: (i) S’organiser pour conduire l’exercice de façon participative, (ii) s’investir pour l’élaboration du CNAQ et (iii) proposer avec professionnalisme des documents (différentes versions) de CNAQ.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BC756-E964-4C7E-98FA-39A9E70C81EF}" type="slidenum">
              <a:rPr lang="fr-FR" altLang="en-US"/>
              <a:pPr/>
              <a:t>5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3023047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8642350" cy="12241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fr-FR" sz="4000" dirty="0" smtClean="0">
                <a:solidFill>
                  <a:srgbClr val="0000FF"/>
                </a:solidFill>
                <a:latin typeface="Arial" charset="0"/>
              </a:rPr>
            </a:b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fr-FR" sz="4000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Esquisse de chronogramme</a:t>
            </a:r>
            <a:r>
              <a:rPr lang="fr-FR" sz="4000" dirty="0">
                <a:latin typeface="Arial" charset="0"/>
              </a:rPr>
              <a:t/>
            </a:r>
            <a:br>
              <a:rPr lang="fr-FR" sz="4000" dirty="0">
                <a:latin typeface="Arial" charset="0"/>
              </a:rPr>
            </a:br>
            <a:endParaRPr lang="fr-CA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642350" cy="4864199"/>
          </a:xfrm>
        </p:spPr>
        <p:txBody>
          <a:bodyPr/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fr-FR" sz="3200" dirty="0">
              <a:latin typeface="Arial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fr-FR" sz="3200" dirty="0" smtClean="0">
              <a:latin typeface="Arial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1000" dirty="0" smtClean="0">
              <a:latin typeface="Arial" charset="0"/>
            </a:endParaRPr>
          </a:p>
          <a:p>
            <a:pPr marL="365760" indent="-283464" eaLnBrk="1" fontAlgn="auto" hangingPunct="1">
              <a:spcBef>
                <a:spcPts val="600"/>
              </a:spcBef>
              <a:spcAft>
                <a:spcPts val="600"/>
              </a:spcAft>
              <a:buFont typeface="Wingdings 2"/>
              <a:buChar char=""/>
              <a:defRPr/>
            </a:pPr>
            <a:endParaRPr lang="fr-FR" sz="3200" dirty="0" smtClean="0">
              <a:latin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BC756-E964-4C7E-98FA-39A9E70C81EF}" type="slidenum">
              <a:rPr lang="fr-FR" altLang="en-US"/>
              <a:pPr/>
              <a:t>6</a:t>
            </a:fld>
            <a:endParaRPr lang="fr-FR" altLang="en-US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1329635"/>
              </p:ext>
            </p:extLst>
          </p:nvPr>
        </p:nvGraphicFramePr>
        <p:xfrm>
          <a:off x="251520" y="1628801"/>
          <a:ext cx="8712968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736304"/>
              </a:tblGrid>
              <a:tr h="364786">
                <a:tc>
                  <a:txBody>
                    <a:bodyPr/>
                    <a:lstStyle/>
                    <a:p>
                      <a:r>
                        <a:rPr lang="fr-FR" dirty="0" smtClean="0"/>
                        <a:t>Actions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Echéances</a:t>
                      </a:r>
                      <a:endParaRPr lang="fr-FR" dirty="0"/>
                    </a:p>
                  </a:txBody>
                  <a:tcPr/>
                </a:tc>
              </a:tr>
              <a:tr h="341657">
                <a:tc>
                  <a:txBody>
                    <a:bodyPr/>
                    <a:lstStyle/>
                    <a:p>
                      <a:r>
                        <a:rPr lang="fr-FR" dirty="0" smtClean="0"/>
                        <a:t>1. Formalisation de la composition de l’équipe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9028">
                <a:tc>
                  <a:txBody>
                    <a:bodyPr/>
                    <a:lstStyle/>
                    <a:p>
                      <a:r>
                        <a:rPr lang="fr-FR" dirty="0" smtClean="0"/>
                        <a:t>2. Finalisation du diagnostic (</a:t>
                      </a:r>
                      <a:r>
                        <a:rPr lang="fr-FR" dirty="0" err="1" smtClean="0"/>
                        <a:t>yc</a:t>
                      </a:r>
                      <a:r>
                        <a:rPr lang="fr-FR" dirty="0" smtClean="0"/>
                        <a:t> analyse)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9028">
                <a:tc>
                  <a:txBody>
                    <a:bodyPr/>
                    <a:lstStyle/>
                    <a:p>
                      <a:r>
                        <a:rPr lang="fr-FR" dirty="0" smtClean="0"/>
                        <a:t>3. Consultation interne INS (</a:t>
                      </a:r>
                      <a:r>
                        <a:rPr lang="fr-FR" dirty="0" err="1" smtClean="0"/>
                        <a:t>yc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Bucrep</a:t>
                      </a:r>
                      <a:r>
                        <a:rPr lang="fr-FR" dirty="0" smtClean="0"/>
                        <a:t>,…..)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9028">
                <a:tc>
                  <a:txBody>
                    <a:bodyPr/>
                    <a:lstStyle/>
                    <a:p>
                      <a:r>
                        <a:rPr lang="fr-FR" dirty="0" smtClean="0"/>
                        <a:t>4. Production d’une version 1.0 du CNAQ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3447">
                <a:tc>
                  <a:txBody>
                    <a:bodyPr/>
                    <a:lstStyle/>
                    <a:p>
                      <a:r>
                        <a:rPr lang="fr-FR" dirty="0" smtClean="0"/>
                        <a:t>5. Consultation interne INS (</a:t>
                      </a:r>
                      <a:r>
                        <a:rPr lang="fr-FR" dirty="0" err="1" smtClean="0"/>
                        <a:t>yc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Bucrep</a:t>
                      </a:r>
                      <a:r>
                        <a:rPr lang="fr-FR" dirty="0" smtClean="0"/>
                        <a:t>,…..)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3447">
                <a:tc>
                  <a:txBody>
                    <a:bodyPr/>
                    <a:lstStyle/>
                    <a:p>
                      <a:r>
                        <a:rPr lang="fr-FR" dirty="0" smtClean="0"/>
                        <a:t>6. Examen CNAQ 1.0  par AFRISTAT et </a:t>
                      </a:r>
                      <a:r>
                        <a:rPr lang="fr-FR" dirty="0" err="1" smtClean="0"/>
                        <a:t>Statcan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3447">
                <a:tc>
                  <a:txBody>
                    <a:bodyPr/>
                    <a:lstStyle/>
                    <a:p>
                      <a:r>
                        <a:rPr lang="fr-FR" dirty="0" smtClean="0"/>
                        <a:t>7. Prise en charge des observations formulées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5234">
                <a:tc>
                  <a:txBody>
                    <a:bodyPr/>
                    <a:lstStyle/>
                    <a:p>
                      <a:r>
                        <a:rPr lang="fr-FR" dirty="0" smtClean="0"/>
                        <a:t>8. Consultation interne INS (</a:t>
                      </a:r>
                      <a:r>
                        <a:rPr lang="fr-FR" dirty="0" err="1" smtClean="0"/>
                        <a:t>yc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Bucrep</a:t>
                      </a:r>
                      <a:r>
                        <a:rPr lang="fr-FR" dirty="0" smtClean="0"/>
                        <a:t>,…..)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9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9. Examen CNAQ 1.1  par AFRISTAT et </a:t>
                      </a:r>
                      <a:r>
                        <a:rPr lang="fr-FR" dirty="0" err="1" smtClean="0"/>
                        <a:t>Statcan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9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10. Production d’une version 1.2 du CNAQ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9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11. Atelier technique de présentation du CNAQ 1.2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Mi novembre</a:t>
                      </a:r>
                      <a:r>
                        <a:rPr lang="fr-FR" baseline="0" dirty="0" smtClean="0"/>
                        <a:t> 2017</a:t>
                      </a:r>
                      <a:endParaRPr lang="fr-FR" dirty="0"/>
                    </a:p>
                  </a:txBody>
                  <a:tcPr/>
                </a:tc>
              </a:tr>
              <a:tr h="394362">
                <a:tc>
                  <a:txBody>
                    <a:bodyPr/>
                    <a:lstStyle/>
                    <a:p>
                      <a:r>
                        <a:rPr lang="fr-FR" dirty="0" smtClean="0"/>
                        <a:t>12. Atelier de formation des formateurs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baseline="0" dirty="0" smtClean="0"/>
                        <a:t> trimestre 2018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559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090268"/>
          </a:xfrm>
        </p:spPr>
        <p:txBody>
          <a:bodyPr/>
          <a:lstStyle/>
          <a:p>
            <a:pPr marL="109537" indent="0" eaLnBrk="1" hangingPunct="1">
              <a:lnSpc>
                <a:spcPct val="90000"/>
              </a:lnSpc>
              <a:buNone/>
            </a:pPr>
            <a:r>
              <a:rPr lang="fr-FR" altLang="en-US" sz="2800" dirty="0" smtClean="0">
                <a:latin typeface="Arial" pitchFamily="34" charset="0"/>
              </a:rPr>
              <a:t>Opportunités :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Mobilisation d’une équipe pluridisciplinaire de haut niveau ;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Intérêt manifeste pour le projet de la part de la hiérarchie:</a:t>
            </a:r>
          </a:p>
          <a:p>
            <a:pPr lvl="2" eaLnBrk="1" hangingPunct="1">
              <a:lnSpc>
                <a:spcPct val="120000"/>
              </a:lnSpc>
            </a:pPr>
            <a:r>
              <a:rPr lang="fr-FR" altLang="en-US" sz="2200" dirty="0" smtClean="0">
                <a:latin typeface="Arial" pitchFamily="34" charset="0"/>
              </a:rPr>
              <a:t>DG INS ;</a:t>
            </a:r>
          </a:p>
          <a:p>
            <a:pPr lvl="2" eaLnBrk="1" hangingPunct="1">
              <a:lnSpc>
                <a:spcPct val="120000"/>
              </a:lnSpc>
            </a:pPr>
            <a:r>
              <a:rPr lang="fr-FR" altLang="en-US" sz="2200" dirty="0" smtClean="0">
                <a:latin typeface="Arial" pitchFamily="34" charset="0"/>
              </a:rPr>
              <a:t>Ministre de tutelle;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Disponibilité d’un accompagnement technique (mise à disposition de documentation, possibilité d’échanges à distance, conseils,..) par AFRISTAT et </a:t>
            </a:r>
            <a:r>
              <a:rPr lang="fr-FR" altLang="en-US" sz="2400" dirty="0" err="1" smtClean="0">
                <a:latin typeface="Arial" pitchFamily="34" charset="0"/>
              </a:rPr>
              <a:t>Statcan</a:t>
            </a:r>
            <a:r>
              <a:rPr lang="fr-FR" altLang="en-US" sz="2400" dirty="0" smtClean="0">
                <a:latin typeface="Arial" pitchFamily="34" charset="0"/>
              </a:rPr>
              <a:t>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D84-0902-42C0-BA37-2A4565169229}" type="slidenum">
              <a:rPr lang="en-CA" altLang="en-US" smtClean="0"/>
              <a:pPr/>
              <a:t>7</a:t>
            </a:fld>
            <a:endParaRPr lang="en-CA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82296" indent="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3. Contraintes et opportunités</a:t>
            </a:r>
            <a:endParaRPr lang="fr-FR" sz="4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090268"/>
          </a:xfrm>
        </p:spPr>
        <p:txBody>
          <a:bodyPr/>
          <a:lstStyle/>
          <a:p>
            <a:pPr marL="109537" indent="0" eaLnBrk="1" hangingPunct="1">
              <a:lnSpc>
                <a:spcPct val="90000"/>
              </a:lnSpc>
              <a:buNone/>
            </a:pPr>
            <a:r>
              <a:rPr lang="fr-FR" altLang="en-US" sz="2800" dirty="0" smtClean="0">
                <a:latin typeface="Arial" pitchFamily="34" charset="0"/>
              </a:rPr>
              <a:t>Contraintes ou risques :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Demande de résultats à court terme (dans la perspective d’une présentation à la prochaine session du CNS) ;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Soutien (financier) de PARIS21 assuré pour l’année 2017;</a:t>
            </a:r>
          </a:p>
          <a:p>
            <a:pPr lvl="1" eaLnBrk="1" hangingPunct="1">
              <a:lnSpc>
                <a:spcPct val="120000"/>
              </a:lnSpc>
            </a:pPr>
            <a:r>
              <a:rPr lang="fr-FR" altLang="en-US" sz="2400" dirty="0" smtClean="0">
                <a:latin typeface="Arial" pitchFamily="34" charset="0"/>
              </a:rPr>
              <a:t>Démobilisation de l’équipe qualité sur la durée (risque) ;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D84-0902-42C0-BA37-2A4565169229}" type="slidenum">
              <a:rPr lang="en-CA" altLang="en-US" smtClean="0"/>
              <a:pPr/>
              <a:t>8</a:t>
            </a:fld>
            <a:endParaRPr lang="en-CA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82296" indent="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4000" dirty="0" smtClean="0">
                <a:solidFill>
                  <a:srgbClr val="0000FF"/>
                </a:solidFill>
                <a:latin typeface="Arial" charset="0"/>
              </a:rPr>
              <a:t>3. Contraintes et opportunités</a:t>
            </a:r>
            <a:endParaRPr lang="fr-FR" sz="480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024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357158" y="476672"/>
            <a:ext cx="8501122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+mn-ea"/>
                <a:cs typeface="Arial" pitchFamily="34" charset="0"/>
              </a:rPr>
              <a:t>Merci de votre attention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1D1875-1B19-4D22-A9B4-DD8848D6FA56}" type="slidenum">
              <a:rPr lang="fr-FR" altLang="en-US" smtClean="0"/>
              <a:pPr/>
              <a:t>9</a:t>
            </a:fld>
            <a:endParaRPr lang="fr-FR" altLang="en-US" smtClean="0"/>
          </a:p>
        </p:txBody>
      </p:sp>
      <p:sp>
        <p:nvSpPr>
          <p:cNvPr id="4" name="Text Box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83968" y="3212976"/>
            <a:ext cx="462031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Paul-Henri NGUEMA MEYE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fr-CA" dirty="0">
                <a:latin typeface="Arial" panose="020B0604020202020204" pitchFamily="34" charset="0"/>
              </a:rPr>
              <a:t>Directeur Général Adjoint</a:t>
            </a:r>
          </a:p>
          <a:p>
            <a:pPr>
              <a:spcBef>
                <a:spcPct val="50000"/>
              </a:spcBef>
              <a:defRPr/>
            </a:pPr>
            <a:r>
              <a:rPr lang="fr-CA" dirty="0">
                <a:latin typeface="Arial" panose="020B0604020202020204" pitchFamily="34" charset="0"/>
              </a:rPr>
              <a:t>Observatoire économique et statistique d’Afrique subsaharienne (AFRISTAT)</a:t>
            </a:r>
          </a:p>
          <a:p>
            <a:pPr>
              <a:spcBef>
                <a:spcPct val="50000"/>
              </a:spcBef>
              <a:defRPr/>
            </a:pPr>
            <a:r>
              <a:rPr lang="en-CA" dirty="0">
                <a:latin typeface="Arial" panose="020B0604020202020204" pitchFamily="34" charset="0"/>
                <a:hlinkClick r:id="rId3"/>
              </a:rPr>
              <a:t>nguemameye@afristat.org</a:t>
            </a:r>
            <a:endParaRPr lang="fr-CA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808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19182</TotalTime>
  <Words>473</Words>
  <Application>Microsoft Office PowerPoint</Application>
  <PresentationFormat>Affichage à l'écran (4:3)</PresentationFormat>
  <Paragraphs>73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Concourse</vt:lpstr>
      <vt:lpstr>Diapositive 1</vt:lpstr>
      <vt:lpstr>Plan de la présentation</vt:lpstr>
      <vt:lpstr> 1. Attentes et responsabilités </vt:lpstr>
      <vt:lpstr> 1. Attentes et responsabilités </vt:lpstr>
      <vt:lpstr> 1. Attentes et responsabilités </vt:lpstr>
      <vt:lpstr> 1. Esquisse de chronogramme </vt:lpstr>
      <vt:lpstr>3. Contraintes et opportunités</vt:lpstr>
      <vt:lpstr>3. Contraintes et opportunités</vt:lpstr>
      <vt:lpstr>Merci de votre attention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pc</cp:lastModifiedBy>
  <cp:revision>1181</cp:revision>
  <dcterms:created xsi:type="dcterms:W3CDTF">2008-07-17T14:58:13Z</dcterms:created>
  <dcterms:modified xsi:type="dcterms:W3CDTF">2017-04-27T16:19:19Z</dcterms:modified>
</cp:coreProperties>
</file>