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07" r:id="rId5"/>
    <p:sldMasterId id="2147483709" r:id="rId6"/>
    <p:sldMasterId id="2147483717" r:id="rId7"/>
  </p:sldMasterIdLst>
  <p:notesMasterIdLst>
    <p:notesMasterId r:id="rId24"/>
  </p:notesMasterIdLst>
  <p:handoutMasterIdLst>
    <p:handoutMasterId r:id="rId25"/>
  </p:handoutMasterIdLst>
  <p:sldIdLst>
    <p:sldId id="304" r:id="rId8"/>
    <p:sldId id="547" r:id="rId9"/>
    <p:sldId id="556" r:id="rId10"/>
    <p:sldId id="538" r:id="rId11"/>
    <p:sldId id="552" r:id="rId12"/>
    <p:sldId id="553" r:id="rId13"/>
    <p:sldId id="551" r:id="rId14"/>
    <p:sldId id="555" r:id="rId15"/>
    <p:sldId id="548" r:id="rId16"/>
    <p:sldId id="539" r:id="rId17"/>
    <p:sldId id="540" r:id="rId18"/>
    <p:sldId id="550" r:id="rId19"/>
    <p:sldId id="541" r:id="rId20"/>
    <p:sldId id="558" r:id="rId21"/>
    <p:sldId id="557" r:id="rId22"/>
    <p:sldId id="305" r:id="rId23"/>
  </p:sldIdLst>
  <p:sldSz cx="9144000" cy="6858000" type="screen4x3"/>
  <p:notesSz cx="6794500" cy="99314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v" initials="f" lastIdx="4" clrIdx="0"/>
  <p:cmAuthor id="1" name="Nayo, Ankouvi (ESSDD)" initials="NA(" lastIdx="6" clrIdx="1">
    <p:extLst>
      <p:ext uri="{19B8F6BF-5375-455C-9EA6-DF929625EA0E}">
        <p15:presenceInfo xmlns:p15="http://schemas.microsoft.com/office/powerpoint/2012/main" userId="S-1-5-21-2107199734-1002509562-578033828-90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930"/>
    <a:srgbClr val="006600"/>
    <a:srgbClr val="C9BD97"/>
    <a:srgbClr val="4C4D4A"/>
    <a:srgbClr val="F2F0D7"/>
    <a:srgbClr val="91A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6766" autoAdjust="0"/>
  </p:normalViewPr>
  <p:slideViewPr>
    <p:cSldViewPr>
      <p:cViewPr>
        <p:scale>
          <a:sx n="70" d="100"/>
          <a:sy n="70" d="100"/>
        </p:scale>
        <p:origin x="-276" y="-59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5" d="100"/>
          <a:sy n="85" d="100"/>
        </p:scale>
        <p:origin x="293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595" cy="497597"/>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48350" y="0"/>
            <a:ext cx="2944595" cy="497597"/>
          </a:xfrm>
          <a:prstGeom prst="rect">
            <a:avLst/>
          </a:prstGeom>
        </p:spPr>
        <p:txBody>
          <a:bodyPr vert="horz" lIns="91440" tIns="45720" rIns="91440" bIns="45720" rtlCol="0"/>
          <a:lstStyle>
            <a:lvl1pPr algn="r">
              <a:defRPr sz="1200"/>
            </a:lvl1pPr>
          </a:lstStyle>
          <a:p>
            <a:fld id="{FD59F847-2C61-405E-A961-3620CA98D846}" type="datetimeFigureOut">
              <a:rPr lang="fr-FR" smtClean="0"/>
              <a:t>15/08/2017</a:t>
            </a:fld>
            <a:endParaRPr lang="fr-FR"/>
          </a:p>
        </p:txBody>
      </p:sp>
      <p:sp>
        <p:nvSpPr>
          <p:cNvPr id="4" name="Footer Placeholder 3"/>
          <p:cNvSpPr>
            <a:spLocks noGrp="1"/>
          </p:cNvSpPr>
          <p:nvPr>
            <p:ph type="ftr" sz="quarter" idx="2"/>
          </p:nvPr>
        </p:nvSpPr>
        <p:spPr>
          <a:xfrm>
            <a:off x="0" y="9433805"/>
            <a:ext cx="2944595" cy="497595"/>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48350" y="9433805"/>
            <a:ext cx="2944595" cy="497595"/>
          </a:xfrm>
          <a:prstGeom prst="rect">
            <a:avLst/>
          </a:prstGeom>
        </p:spPr>
        <p:txBody>
          <a:bodyPr vert="horz" lIns="91440" tIns="45720" rIns="91440" bIns="45720" rtlCol="0" anchor="b"/>
          <a:lstStyle>
            <a:lvl1pPr algn="r">
              <a:defRPr sz="1200"/>
            </a:lvl1pPr>
          </a:lstStyle>
          <a:p>
            <a:fld id="{F096E468-847C-48FB-B52D-A68A1421C056}" type="slidenum">
              <a:rPr lang="fr-FR" smtClean="0"/>
              <a:t>‹#›</a:t>
            </a:fld>
            <a:endParaRPr lang="fr-FR"/>
          </a:p>
        </p:txBody>
      </p:sp>
    </p:spTree>
    <p:extLst>
      <p:ext uri="{BB962C8B-B14F-4D97-AF65-F5344CB8AC3E}">
        <p14:creationId xmlns:p14="http://schemas.microsoft.com/office/powerpoint/2010/main" val="1749736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4283" cy="496570"/>
          </a:xfrm>
          <a:prstGeom prst="rect">
            <a:avLst/>
          </a:prstGeom>
        </p:spPr>
        <p:txBody>
          <a:bodyPr vert="horz" lIns="92309" tIns="46154" rIns="92309" bIns="46154" rtlCol="0"/>
          <a:lstStyle>
            <a:lvl1pPr algn="l">
              <a:defRPr sz="1200">
                <a:latin typeface="Helvetica Neue"/>
              </a:defRPr>
            </a:lvl1pPr>
          </a:lstStyle>
          <a:p>
            <a:endParaRPr lang="en-GB" dirty="0"/>
          </a:p>
        </p:txBody>
      </p:sp>
      <p:sp>
        <p:nvSpPr>
          <p:cNvPr id="3" name="Marcador de Posição da Data 2"/>
          <p:cNvSpPr>
            <a:spLocks noGrp="1"/>
          </p:cNvSpPr>
          <p:nvPr>
            <p:ph type="dt" idx="1"/>
          </p:nvPr>
        </p:nvSpPr>
        <p:spPr>
          <a:xfrm>
            <a:off x="3848644" y="0"/>
            <a:ext cx="2944283" cy="496570"/>
          </a:xfrm>
          <a:prstGeom prst="rect">
            <a:avLst/>
          </a:prstGeom>
        </p:spPr>
        <p:txBody>
          <a:bodyPr vert="horz" lIns="92309" tIns="46154" rIns="92309" bIns="46154" rtlCol="0"/>
          <a:lstStyle>
            <a:lvl1pPr algn="r">
              <a:defRPr sz="1200">
                <a:latin typeface="Helvetica Neue"/>
              </a:defRPr>
            </a:lvl1pPr>
          </a:lstStyle>
          <a:p>
            <a:fld id="{9BB3BC78-1BD7-40C1-8A97-5A123A2841EC}" type="datetimeFigureOut">
              <a:rPr lang="en-GB" smtClean="0"/>
              <a:pPr/>
              <a:t>15/08/2017</a:t>
            </a:fld>
            <a:endParaRPr lang="en-GB" dirty="0"/>
          </a:p>
        </p:txBody>
      </p:sp>
      <p:sp>
        <p:nvSpPr>
          <p:cNvPr id="4" name="Marcador de Posição da Imagem do Diapositivo 3"/>
          <p:cNvSpPr>
            <a:spLocks noGrp="1" noRot="1" noChangeAspect="1"/>
          </p:cNvSpPr>
          <p:nvPr>
            <p:ph type="sldImg" idx="2"/>
          </p:nvPr>
        </p:nvSpPr>
        <p:spPr>
          <a:xfrm>
            <a:off x="914400" y="746125"/>
            <a:ext cx="4965700" cy="3724275"/>
          </a:xfrm>
          <a:prstGeom prst="rect">
            <a:avLst/>
          </a:prstGeom>
          <a:noFill/>
          <a:ln w="12700">
            <a:solidFill>
              <a:prstClr val="black"/>
            </a:solidFill>
          </a:ln>
        </p:spPr>
        <p:txBody>
          <a:bodyPr vert="horz" lIns="92309" tIns="46154" rIns="92309" bIns="46154" rtlCol="0" anchor="ctr"/>
          <a:lstStyle/>
          <a:p>
            <a:endParaRPr lang="en-GB" dirty="0"/>
          </a:p>
        </p:txBody>
      </p:sp>
      <p:sp>
        <p:nvSpPr>
          <p:cNvPr id="5" name="Marcador de Posição de Notas 4"/>
          <p:cNvSpPr>
            <a:spLocks noGrp="1"/>
          </p:cNvSpPr>
          <p:nvPr>
            <p:ph type="body" sz="quarter" idx="3"/>
          </p:nvPr>
        </p:nvSpPr>
        <p:spPr>
          <a:xfrm>
            <a:off x="679450" y="4717415"/>
            <a:ext cx="5435600" cy="4469130"/>
          </a:xfrm>
          <a:prstGeom prst="rect">
            <a:avLst/>
          </a:prstGeom>
        </p:spPr>
        <p:txBody>
          <a:bodyPr vert="horz" lIns="92309" tIns="46154" rIns="92309" bIns="46154" rtlCol="0"/>
          <a:lstStyle/>
          <a:p>
            <a:pPr lvl="0"/>
            <a:r>
              <a:rPr lang="pt-PT" dirty="0"/>
              <a:t>Clique para editar os estilos</a:t>
            </a:r>
          </a:p>
          <a:p>
            <a:pPr lvl="1"/>
            <a:r>
              <a:rPr lang="pt-PT" dirty="0"/>
              <a:t>Segundo nível</a:t>
            </a:r>
          </a:p>
          <a:p>
            <a:pPr lvl="2"/>
            <a:r>
              <a:rPr lang="pt-PT" dirty="0"/>
              <a:t>Terceiro nível</a:t>
            </a:r>
          </a:p>
          <a:p>
            <a:pPr lvl="3"/>
            <a:r>
              <a:rPr lang="pt-PT" dirty="0"/>
              <a:t>Quarto nível</a:t>
            </a:r>
          </a:p>
          <a:p>
            <a:pPr lvl="4"/>
            <a:r>
              <a:rPr lang="pt-PT" dirty="0"/>
              <a:t>Quinto nível</a:t>
            </a:r>
            <a:endParaRPr lang="en-GB" dirty="0"/>
          </a:p>
        </p:txBody>
      </p:sp>
      <p:sp>
        <p:nvSpPr>
          <p:cNvPr id="6" name="Marcador de Posição do Rodapé 5"/>
          <p:cNvSpPr>
            <a:spLocks noGrp="1"/>
          </p:cNvSpPr>
          <p:nvPr>
            <p:ph type="ftr" sz="quarter" idx="4"/>
          </p:nvPr>
        </p:nvSpPr>
        <p:spPr>
          <a:xfrm>
            <a:off x="0" y="9433107"/>
            <a:ext cx="2944283" cy="496570"/>
          </a:xfrm>
          <a:prstGeom prst="rect">
            <a:avLst/>
          </a:prstGeom>
        </p:spPr>
        <p:txBody>
          <a:bodyPr vert="horz" lIns="92309" tIns="46154" rIns="92309" bIns="46154" rtlCol="0" anchor="b"/>
          <a:lstStyle>
            <a:lvl1pPr algn="l">
              <a:defRPr sz="1200">
                <a:latin typeface="Helvetica Neue"/>
              </a:defRPr>
            </a:lvl1pPr>
          </a:lstStyle>
          <a:p>
            <a:endParaRPr lang="en-GB" dirty="0"/>
          </a:p>
        </p:txBody>
      </p:sp>
      <p:sp>
        <p:nvSpPr>
          <p:cNvPr id="7" name="Marcador de Posição do Número do Diapositivo 6"/>
          <p:cNvSpPr>
            <a:spLocks noGrp="1"/>
          </p:cNvSpPr>
          <p:nvPr>
            <p:ph type="sldNum" sz="quarter" idx="5"/>
          </p:nvPr>
        </p:nvSpPr>
        <p:spPr>
          <a:xfrm>
            <a:off x="3848644" y="9433107"/>
            <a:ext cx="2944283" cy="496570"/>
          </a:xfrm>
          <a:prstGeom prst="rect">
            <a:avLst/>
          </a:prstGeom>
        </p:spPr>
        <p:txBody>
          <a:bodyPr vert="horz" lIns="92309" tIns="46154" rIns="92309" bIns="46154" rtlCol="0" anchor="b"/>
          <a:lstStyle>
            <a:lvl1pPr algn="r">
              <a:defRPr sz="1200">
                <a:latin typeface="Helvetica Neue"/>
              </a:defRPr>
            </a:lvl1pPr>
          </a:lstStyle>
          <a:p>
            <a:fld id="{36F07669-DB70-474D-84F7-6C1E082499FB}" type="slidenum">
              <a:rPr lang="en-GB" smtClean="0"/>
              <a:pPr/>
              <a:t>‹#›</a:t>
            </a:fld>
            <a:endParaRPr lang="en-GB" dirty="0"/>
          </a:p>
        </p:txBody>
      </p:sp>
    </p:spTree>
    <p:extLst>
      <p:ext uri="{BB962C8B-B14F-4D97-AF65-F5344CB8AC3E}">
        <p14:creationId xmlns:p14="http://schemas.microsoft.com/office/powerpoint/2010/main" val="3960662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Helvetica Neue"/>
        <a:ea typeface="+mn-ea"/>
        <a:cs typeface="+mn-cs"/>
      </a:defRPr>
    </a:lvl1pPr>
    <a:lvl2pPr marL="457200" algn="l" defTabSz="914400" rtl="0" eaLnBrk="1" latinLnBrk="0" hangingPunct="1">
      <a:defRPr sz="1200" kern="1200">
        <a:solidFill>
          <a:schemeClr val="tx1"/>
        </a:solidFill>
        <a:latin typeface="Helvetica Neue"/>
        <a:ea typeface="+mn-ea"/>
        <a:cs typeface="+mn-cs"/>
      </a:defRPr>
    </a:lvl2pPr>
    <a:lvl3pPr marL="914400" algn="l" defTabSz="914400" rtl="0" eaLnBrk="1" latinLnBrk="0" hangingPunct="1">
      <a:defRPr sz="1200" kern="1200">
        <a:solidFill>
          <a:schemeClr val="tx1"/>
        </a:solidFill>
        <a:latin typeface="Helvetica Neue"/>
        <a:ea typeface="+mn-ea"/>
        <a:cs typeface="+mn-cs"/>
      </a:defRPr>
    </a:lvl3pPr>
    <a:lvl4pPr marL="1371600" algn="l" defTabSz="914400" rtl="0" eaLnBrk="1" latinLnBrk="0" hangingPunct="1">
      <a:defRPr sz="1200" kern="1200">
        <a:solidFill>
          <a:schemeClr val="tx1"/>
        </a:solidFill>
        <a:latin typeface="Helvetica Neue"/>
        <a:ea typeface="+mn-ea"/>
        <a:cs typeface="+mn-cs"/>
      </a:defRPr>
    </a:lvl4pPr>
    <a:lvl5pPr marL="1828800" algn="l" defTabSz="914400" rtl="0" eaLnBrk="1" latinLnBrk="0" hangingPunct="1">
      <a:defRPr sz="1200" kern="1200">
        <a:solidFill>
          <a:schemeClr val="tx1"/>
        </a:solidFill>
        <a:latin typeface="Helvetica Neue"/>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4</a:t>
            </a:fld>
            <a:endParaRPr lang="fr" dirty="0"/>
          </a:p>
        </p:txBody>
      </p:sp>
    </p:spTree>
    <p:extLst>
      <p:ext uri="{BB962C8B-B14F-4D97-AF65-F5344CB8AC3E}">
        <p14:creationId xmlns:p14="http://schemas.microsoft.com/office/powerpoint/2010/main" val="49223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buFontTx/>
              <a:buNone/>
            </a:pPr>
            <a:endParaRPr lang="fr" dirty="0"/>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15</a:t>
            </a:fld>
            <a:endParaRPr lang="fr" dirty="0"/>
          </a:p>
        </p:txBody>
      </p:sp>
    </p:spTree>
    <p:extLst>
      <p:ext uri="{BB962C8B-B14F-4D97-AF65-F5344CB8AC3E}">
        <p14:creationId xmlns:p14="http://schemas.microsoft.com/office/powerpoint/2010/main" val="90082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5</a:t>
            </a:fld>
            <a:endParaRPr lang="fr" dirty="0"/>
          </a:p>
        </p:txBody>
      </p:sp>
    </p:spTree>
    <p:extLst>
      <p:ext uri="{BB962C8B-B14F-4D97-AF65-F5344CB8AC3E}">
        <p14:creationId xmlns:p14="http://schemas.microsoft.com/office/powerpoint/2010/main" val="72473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6</a:t>
            </a:fld>
            <a:endParaRPr lang="fr" dirty="0"/>
          </a:p>
        </p:txBody>
      </p:sp>
    </p:spTree>
    <p:extLst>
      <p:ext uri="{BB962C8B-B14F-4D97-AF65-F5344CB8AC3E}">
        <p14:creationId xmlns:p14="http://schemas.microsoft.com/office/powerpoint/2010/main" val="377596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7</a:t>
            </a:fld>
            <a:endParaRPr lang="fr" dirty="0"/>
          </a:p>
        </p:txBody>
      </p:sp>
    </p:spTree>
    <p:extLst>
      <p:ext uri="{BB962C8B-B14F-4D97-AF65-F5344CB8AC3E}">
        <p14:creationId xmlns:p14="http://schemas.microsoft.com/office/powerpoint/2010/main" val="303583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8</a:t>
            </a:fld>
            <a:endParaRPr lang="fr" dirty="0"/>
          </a:p>
        </p:txBody>
      </p:sp>
    </p:spTree>
    <p:extLst>
      <p:ext uri="{BB962C8B-B14F-4D97-AF65-F5344CB8AC3E}">
        <p14:creationId xmlns:p14="http://schemas.microsoft.com/office/powerpoint/2010/main" val="68887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10</a:t>
            </a:fld>
            <a:endParaRPr lang="fr" dirty="0"/>
          </a:p>
        </p:txBody>
      </p:sp>
    </p:spTree>
    <p:extLst>
      <p:ext uri="{BB962C8B-B14F-4D97-AF65-F5344CB8AC3E}">
        <p14:creationId xmlns:p14="http://schemas.microsoft.com/office/powerpoint/2010/main" val="211742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11</a:t>
            </a:fld>
            <a:endParaRPr lang="fr" dirty="0"/>
          </a:p>
        </p:txBody>
      </p:sp>
    </p:spTree>
    <p:extLst>
      <p:ext uri="{BB962C8B-B14F-4D97-AF65-F5344CB8AC3E}">
        <p14:creationId xmlns:p14="http://schemas.microsoft.com/office/powerpoint/2010/main" val="3070395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Tx/>
              <a:buChar char="-"/>
            </a:pPr>
            <a:r>
              <a:rPr lang="fr" b="0" i="0" u="none" baseline="0"/>
              <a:t>1</a:t>
            </a:r>
            <a:r>
              <a:rPr lang="fr" b="0" i="0" u="none" baseline="30000"/>
              <a:t>st</a:t>
            </a:r>
            <a:r>
              <a:rPr lang="fr" b="0" i="0" u="none" baseline="0"/>
              <a:t> bullet: with variable like temperature in the harvest areas, average moisture level of grain, miles of paved roads per square kilometre, refrigerated storage capacity, distance of main producing areas from the main terminal market</a:t>
            </a:r>
          </a:p>
          <a:p>
            <a:pPr marL="171450" indent="-171450" algn="l" rtl="0">
              <a:buFontTx/>
              <a:buChar char="-"/>
            </a:pPr>
            <a:r>
              <a:rPr lang="fr" b="0" i="0" u="none" baseline="0"/>
              <a:t>2</a:t>
            </a:r>
            <a:r>
              <a:rPr lang="fr" b="0" i="0" u="none" baseline="30000"/>
              <a:t>nd</a:t>
            </a:r>
            <a:r>
              <a:rPr lang="fr" b="0" i="0" u="none" baseline="0"/>
              <a:t> bullet: like scaling up estimates from case studies, convening focus groups of supply chain experts, consulting industry organizations etc.</a:t>
            </a:r>
          </a:p>
          <a:p>
            <a:endParaRPr lang="fr" dirty="0"/>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13</a:t>
            </a:fld>
            <a:endParaRPr lang="fr" dirty="0"/>
          </a:p>
        </p:txBody>
      </p:sp>
    </p:spTree>
    <p:extLst>
      <p:ext uri="{BB962C8B-B14F-4D97-AF65-F5344CB8AC3E}">
        <p14:creationId xmlns:p14="http://schemas.microsoft.com/office/powerpoint/2010/main" val="3484986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lgn="l" rtl="0">
              <a:buAutoNum type="arabicParenR"/>
            </a:pPr>
            <a:r>
              <a:rPr lang="fr" sz="1900" b="0" i="0" u="none" baseline="0"/>
              <a:t>Data on Loss for a particular commodity in a particular country is reported no imputation is necessary </a:t>
            </a:r>
          </a:p>
          <a:p>
            <a:pPr marL="800100" lvl="1" indent="-342900" algn="l" rtl="0">
              <a:buAutoNum type="arabicParenR"/>
            </a:pPr>
            <a:r>
              <a:rPr lang="fr" sz="1900" b="0" i="0" u="none" baseline="0"/>
              <a:t>If not:</a:t>
            </a:r>
          </a:p>
          <a:p>
            <a:pPr lvl="2" algn="l" rtl="0">
              <a:buFont typeface="Wingdings" panose="05000000000000000000" pitchFamily="2" charset="2"/>
              <a:buChar char="Ø"/>
            </a:pPr>
            <a:r>
              <a:rPr lang="fr" sz="1700" b="0" i="0" u="none" kern="1200" baseline="0">
                <a:solidFill>
                  <a:schemeClr val="tx1"/>
                </a:solidFill>
                <a:latin typeface="Helvetica Neue"/>
                <a:ea typeface="+mn-ea"/>
                <a:cs typeface="+mn-cs"/>
              </a:rPr>
              <a:t>estimate the relationship between production and Loss of that commodity in all other countries of the world that reported official data on Loss</a:t>
            </a:r>
          </a:p>
          <a:p>
            <a:pPr lvl="2" algn="l" rtl="0">
              <a:buFont typeface="Wingdings" panose="05000000000000000000" pitchFamily="2" charset="2"/>
              <a:buChar char="Ø"/>
            </a:pPr>
            <a:r>
              <a:rPr lang="fr" sz="1700" b="0" i="0" u="none" kern="1200" baseline="0">
                <a:solidFill>
                  <a:schemeClr val="tx1"/>
                </a:solidFill>
                <a:latin typeface="Helvetica Neue"/>
                <a:ea typeface="+mn-ea"/>
                <a:cs typeface="+mn-cs"/>
              </a:rPr>
              <a:t>using that relationship to calculate likely Loss in the country in question. </a:t>
            </a:r>
          </a:p>
          <a:p>
            <a:pPr marL="800100" lvl="1" indent="-342900" algn="l" rtl="0">
              <a:buFont typeface="Arial" panose="020B0604020202020204" pitchFamily="34" charset="0"/>
              <a:buAutoNum type="arabicParenR"/>
            </a:pPr>
            <a:endParaRPr lang="fr" sz="1600" dirty="0"/>
          </a:p>
          <a:p>
            <a:pPr marL="800100" lvl="1" indent="-342900" algn="l" rtl="0">
              <a:buFont typeface="Arial" panose="020B0604020202020204" pitchFamily="34" charset="0"/>
              <a:buAutoNum type="arabicParenR"/>
            </a:pPr>
            <a:r>
              <a:rPr lang="fr" sz="1900" b="0" i="0" u="none" baseline="0"/>
              <a:t>If no official data are reported for that commodity for any country in the world, then:</a:t>
            </a:r>
          </a:p>
          <a:p>
            <a:pPr lvl="2" algn="l" rtl="0">
              <a:buFont typeface="Wingdings" panose="05000000000000000000" pitchFamily="2" charset="2"/>
              <a:buChar char="Ø"/>
            </a:pPr>
            <a:r>
              <a:rPr lang="fr" sz="1700" b="0" i="0" u="none" kern="1200" baseline="0">
                <a:solidFill>
                  <a:schemeClr val="tx1"/>
                </a:solidFill>
                <a:latin typeface="Helvetica Neue"/>
                <a:ea typeface="+mn-ea"/>
                <a:cs typeface="+mn-cs"/>
              </a:rPr>
              <a:t>estimation of the relationship between production and Loss of all commodities from the same commodity group as the commodity in question for all other countries of the world that reported official data on Loss</a:t>
            </a:r>
          </a:p>
          <a:p>
            <a:pPr lvl="2" algn="l" rtl="0">
              <a:buFont typeface="Wingdings" panose="05000000000000000000" pitchFamily="2" charset="2"/>
              <a:buChar char="Ø"/>
            </a:pPr>
            <a:r>
              <a:rPr lang="fr" sz="1700" b="0" i="0" u="none" kern="1200" baseline="0">
                <a:solidFill>
                  <a:schemeClr val="tx1"/>
                </a:solidFill>
                <a:latin typeface="Helvetica Neue"/>
                <a:ea typeface="+mn-ea"/>
                <a:cs typeface="+mn-cs"/>
              </a:rPr>
              <a:t>using that relationship to calculate likely Loss in the country in question</a:t>
            </a:r>
            <a:endParaRPr lang="fr" sz="1700" b="1" kern="1200" dirty="0">
              <a:solidFill>
                <a:schemeClr val="accent5"/>
              </a:solidFill>
              <a:latin typeface="Helvetica Neue"/>
              <a:ea typeface="+mn-ea"/>
              <a:cs typeface="+mn-cs"/>
            </a:endParaRPr>
          </a:p>
          <a:p>
            <a:endParaRPr lang="fr" dirty="0"/>
          </a:p>
        </p:txBody>
      </p:sp>
      <p:sp>
        <p:nvSpPr>
          <p:cNvPr id="4" name="Slide Number Placeholder 3"/>
          <p:cNvSpPr>
            <a:spLocks noGrp="1"/>
          </p:cNvSpPr>
          <p:nvPr>
            <p:ph type="sldNum" sz="quarter" idx="10"/>
          </p:nvPr>
        </p:nvSpPr>
        <p:spPr/>
        <p:txBody>
          <a:bodyPr/>
          <a:lstStyle/>
          <a:p>
            <a:pPr algn="l" rtl="0"/>
            <a:fld id="{36F07669-DB70-474D-84F7-6C1E082499FB}" type="slidenum">
              <a:rPr/>
              <a:pPr algn="l" rtl="0"/>
              <a:t>14</a:t>
            </a:fld>
            <a:endParaRPr lang="fr" dirty="0"/>
          </a:p>
        </p:txBody>
      </p:sp>
    </p:spTree>
    <p:extLst>
      <p:ext uri="{BB962C8B-B14F-4D97-AF65-F5344CB8AC3E}">
        <p14:creationId xmlns:p14="http://schemas.microsoft.com/office/powerpoint/2010/main" val="4656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First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520" y="3861519"/>
            <a:ext cx="8568952" cy="1655713"/>
          </a:xfrm>
          <a:prstGeom prst="rect">
            <a:avLst/>
          </a:prstGeom>
        </p:spPr>
        <p:txBody>
          <a:bodyPr vert="horz"/>
          <a:lstStyle>
            <a:lvl1pPr marL="0" indent="0">
              <a:buNone/>
              <a:defRPr sz="4400" b="0" i="0" baseline="0">
                <a:solidFill>
                  <a:srgbClr val="E87930"/>
                </a:solidFill>
                <a:latin typeface="Garamond" panose="02020404030301010803" pitchFamily="18" charset="0"/>
                <a:cs typeface="Garamond" panose="02020404030301010803" pitchFamily="18" charset="0"/>
              </a:defRPr>
            </a:lvl1pPr>
          </a:lstStyle>
          <a:p>
            <a:pPr lvl="0"/>
            <a:r>
              <a:rPr lang="it-IT" dirty="0" smtClean="0"/>
              <a:t>Click to </a:t>
            </a:r>
            <a:r>
              <a:rPr lang="it-IT" dirty="0" err="1" smtClean="0"/>
              <a:t>edit</a:t>
            </a:r>
            <a:endParaRPr lang="it-IT" dirty="0" smtClean="0"/>
          </a:p>
        </p:txBody>
      </p:sp>
      <p:sp>
        <p:nvSpPr>
          <p:cNvPr id="9" name="Text Placeholder 4"/>
          <p:cNvSpPr>
            <a:spLocks noGrp="1"/>
          </p:cNvSpPr>
          <p:nvPr>
            <p:ph type="body" sz="quarter" idx="12" hasCustomPrompt="1"/>
          </p:nvPr>
        </p:nvSpPr>
        <p:spPr>
          <a:xfrm>
            <a:off x="251520" y="2564904"/>
            <a:ext cx="8568952" cy="792088"/>
          </a:xfrm>
          <a:prstGeom prst="rect">
            <a:avLst/>
          </a:prstGeom>
        </p:spPr>
        <p:txBody>
          <a:bodyPr vert="horz"/>
          <a:lstStyle>
            <a:lvl1pPr marL="0" indent="0">
              <a:buNone/>
              <a:defRPr sz="4800" b="1" i="0" baseline="0">
                <a:solidFill>
                  <a:srgbClr val="4C4D4A"/>
                </a:solidFill>
                <a:latin typeface="Garamond" panose="02020404030301010803" pitchFamily="18" charset="0"/>
                <a:cs typeface="Garamond" panose="02020404030301010803" pitchFamily="18" charset="0"/>
              </a:defRPr>
            </a:lvl1pPr>
          </a:lstStyle>
          <a:p>
            <a:pPr lvl="0"/>
            <a:r>
              <a:rPr lang="it-IT" dirty="0" smtClean="0"/>
              <a:t>Presentation </a:t>
            </a:r>
            <a:r>
              <a:rPr lang="it-IT" dirty="0" err="1" smtClean="0"/>
              <a:t>title</a:t>
            </a:r>
            <a:endParaRPr lang="it-IT" dirty="0" smtClean="0"/>
          </a:p>
        </p:txBody>
      </p:sp>
      <p:sp>
        <p:nvSpPr>
          <p:cNvPr id="10" name="Text Placeholder 4"/>
          <p:cNvSpPr>
            <a:spLocks noGrp="1"/>
          </p:cNvSpPr>
          <p:nvPr>
            <p:ph type="body" sz="quarter" idx="13" hasCustomPrompt="1"/>
          </p:nvPr>
        </p:nvSpPr>
        <p:spPr>
          <a:xfrm>
            <a:off x="395536" y="6093296"/>
            <a:ext cx="3096344" cy="576064"/>
          </a:xfrm>
          <a:prstGeom prst="rect">
            <a:avLst/>
          </a:prstGeom>
        </p:spPr>
        <p:txBody>
          <a:bodyPr vert="horz"/>
          <a:lstStyle>
            <a:lvl1pPr marL="0" indent="0">
              <a:buNone/>
              <a:defRPr sz="1800" b="0" i="0">
                <a:solidFill>
                  <a:srgbClr val="4C4D4A"/>
                </a:solidFill>
                <a:latin typeface="HelveticaNeueLT Std Bold"/>
                <a:cs typeface="HelveticaNeueLT Std Bold"/>
              </a:defRPr>
            </a:lvl1pPr>
          </a:lstStyle>
          <a:p>
            <a:pPr lvl="0"/>
            <a:r>
              <a:rPr lang="it-IT" dirty="0" smtClean="0"/>
              <a:t>Nom</a:t>
            </a:r>
          </a:p>
        </p:txBody>
      </p:sp>
      <p:sp>
        <p:nvSpPr>
          <p:cNvPr id="11" name="Text Placeholder 4"/>
          <p:cNvSpPr>
            <a:spLocks noGrp="1"/>
          </p:cNvSpPr>
          <p:nvPr>
            <p:ph type="body" sz="quarter" idx="14" hasCustomPrompt="1"/>
          </p:nvPr>
        </p:nvSpPr>
        <p:spPr>
          <a:xfrm>
            <a:off x="5004048" y="6093296"/>
            <a:ext cx="3528392" cy="576064"/>
          </a:xfrm>
          <a:prstGeom prst="rect">
            <a:avLst/>
          </a:prstGeom>
        </p:spPr>
        <p:txBody>
          <a:bodyPr vert="horz"/>
          <a:lstStyle>
            <a:lvl1pPr marL="0" indent="0" algn="r">
              <a:buNone/>
              <a:defRPr sz="1800" b="0" i="0">
                <a:solidFill>
                  <a:srgbClr val="4C4D4A"/>
                </a:solidFill>
                <a:latin typeface="HelveticaNeueLT Std Med Cn"/>
                <a:cs typeface="HelveticaNeueLT Std Med Cn"/>
              </a:defRPr>
            </a:lvl1pPr>
          </a:lstStyle>
          <a:p>
            <a:pPr lvl="0"/>
            <a:r>
              <a:rPr lang="it-IT" dirty="0" smtClean="0"/>
              <a:t>Date</a:t>
            </a:r>
          </a:p>
        </p:txBody>
      </p:sp>
    </p:spTree>
    <p:extLst>
      <p:ext uri="{BB962C8B-B14F-4D97-AF65-F5344CB8AC3E}">
        <p14:creationId xmlns:p14="http://schemas.microsoft.com/office/powerpoint/2010/main" val="274075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848872" cy="5112567"/>
          </a:xfrm>
        </p:spPr>
        <p:txBody>
          <a:bodyPr anchor="ctr">
            <a:normAutofit/>
          </a:bodyPr>
          <a:lstStyle>
            <a:lvl1pPr marL="914400" indent="-914400" algn="ctr">
              <a:buFontTx/>
              <a:buNone/>
              <a:defRPr lang="fr-FR" sz="5400" b="1" i="0" kern="1200" baseline="0" dirty="0">
                <a:solidFill>
                  <a:srgbClr val="E87930"/>
                </a:solidFill>
                <a:latin typeface="Garamond" panose="02020404030301010803" pitchFamily="18" charset="0"/>
                <a:ea typeface="+mn-ea"/>
                <a:cs typeface="Garamond" panose="02020404030301010803" pitchFamily="18" charset="0"/>
              </a:defRPr>
            </a:lvl1pPr>
          </a:lstStyle>
          <a:p>
            <a:pPr marL="0" lvl="0" indent="0" algn="l" defTabSz="457200" rtl="0" eaLnBrk="1" latinLnBrk="0" hangingPunct="1">
              <a:spcBef>
                <a:spcPct val="20000"/>
              </a:spcBef>
            </a:pPr>
            <a:r>
              <a:rPr lang="en-US" dirty="0" smtClean="0"/>
              <a:t>Click to edit Master title style</a:t>
            </a:r>
            <a:endParaRPr lang="fr-FR" dirty="0"/>
          </a:p>
        </p:txBody>
      </p:sp>
    </p:spTree>
    <p:extLst>
      <p:ext uri="{BB962C8B-B14F-4D97-AF65-F5344CB8AC3E}">
        <p14:creationId xmlns:p14="http://schemas.microsoft.com/office/powerpoint/2010/main" val="235559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31229"/>
            <a:ext cx="8496944" cy="1037531"/>
          </a:xfrm>
        </p:spPr>
        <p:txBody>
          <a:bodyPr/>
          <a:lstStyle>
            <a:lvl1pPr algn="ctr">
              <a:defRPr b="1">
                <a:solidFill>
                  <a:srgbClr val="E87930"/>
                </a:solidFill>
                <a:latin typeface="Garamond" panose="02020404030301010803" pitchFamily="18" charset="0"/>
              </a:defRPr>
            </a:lvl1pPr>
          </a:lstStyle>
          <a:p>
            <a:r>
              <a:rPr lang="en-US" dirty="0" smtClean="0"/>
              <a:t>Click to edit Master title style</a:t>
            </a:r>
            <a:endParaRPr lang="fr-FR" dirty="0"/>
          </a:p>
        </p:txBody>
      </p:sp>
      <p:sp>
        <p:nvSpPr>
          <p:cNvPr id="3" name="Content Placeholder 2"/>
          <p:cNvSpPr>
            <a:spLocks noGrp="1"/>
          </p:cNvSpPr>
          <p:nvPr>
            <p:ph idx="1"/>
          </p:nvPr>
        </p:nvSpPr>
        <p:spPr/>
        <p:txBody>
          <a:bodyPr/>
          <a:lstStyle>
            <a:lvl1pPr>
              <a:defRPr>
                <a:latin typeface="+mn-lt"/>
              </a:defRPr>
            </a:lvl1pPr>
            <a:lvl2pPr marL="685800" indent="-228600">
              <a:buFont typeface="Calibri" panose="020F0502020204030204" pitchFamily="34" charset="0"/>
              <a:buChar char="⁻"/>
              <a:defRPr>
                <a:latin typeface="+mn-lt"/>
              </a:defRPr>
            </a:lvl2pPr>
            <a:lvl3pPr marL="1143000" indent="-228600">
              <a:buSzPct val="75000"/>
              <a:buFont typeface="Courier New" panose="02070309020205020404" pitchFamily="49" charset="0"/>
              <a:buChar char="o"/>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Tree>
    <p:extLst>
      <p:ext uri="{BB962C8B-B14F-4D97-AF65-F5344CB8AC3E}">
        <p14:creationId xmlns:p14="http://schemas.microsoft.com/office/powerpoint/2010/main" val="405898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
        <p:nvSpPr>
          <p:cNvPr id="3" name="Content Placeholder 2"/>
          <p:cNvSpPr>
            <a:spLocks noGrp="1"/>
          </p:cNvSpPr>
          <p:nvPr>
            <p:ph sz="half" idx="1"/>
          </p:nvPr>
        </p:nvSpPr>
        <p:spPr>
          <a:xfrm>
            <a:off x="323528" y="1825625"/>
            <a:ext cx="4172272" cy="4351338"/>
          </a:xfrm>
        </p:spPr>
        <p:txBody>
          <a:bodyPr/>
          <a:lstStyle>
            <a:lvl1pPr>
              <a:defRPr>
                <a:latin typeface="+mn-lt"/>
              </a:defRPr>
            </a:lvl1pPr>
            <a:lvl2pPr marL="685800" indent="-22860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j-lt"/>
                <a:ea typeface="+mn-ea"/>
                <a:cs typeface="+mn-cs"/>
              </a:defRPr>
            </a:lvl3pPr>
            <a:lvl4pPr marL="1600200" indent="-228600">
              <a:defRPr lang="en-US" sz="1800" kern="1200" dirty="0" smtClean="0">
                <a:solidFill>
                  <a:schemeClr val="tx1"/>
                </a:solidFill>
                <a:latin typeface="+mj-lt"/>
                <a:ea typeface="+mn-ea"/>
                <a:cs typeface="+mn-cs"/>
              </a:defRPr>
            </a:lvl4pPr>
            <a:lvl5pPr marL="2057400" indent="-228600">
              <a:defRPr lang="fr-FR" sz="1800" kern="1200" dirty="0">
                <a:solidFill>
                  <a:schemeClr val="tx1"/>
                </a:solidFill>
                <a:latin typeface="+mj-lt"/>
                <a:ea typeface="+mn-ea"/>
                <a:cs typeface="+mn-cs"/>
              </a:defRPr>
            </a:lvl5pPr>
          </a:lstStyle>
          <a:p>
            <a:pPr lvl="0"/>
            <a:r>
              <a:rPr lang="en-US" dirty="0" smtClean="0"/>
              <a:t>Click to edit Master text styles</a:t>
            </a:r>
          </a:p>
          <a:p>
            <a:pPr marL="685800" lvl="1" indent="-228600" algn="l" defTabSz="914400" rtl="0" eaLnBrk="1" latinLnBrk="0" hangingPunct="1">
              <a:lnSpc>
                <a:spcPct val="90000"/>
              </a:lnSpc>
              <a:spcBef>
                <a:spcPts val="500"/>
              </a:spcBef>
              <a:buFont typeface="Calibri" panose="020F0502020204030204" pitchFamily="34" charset="0"/>
              <a:buChar char="⁻"/>
            </a:pPr>
            <a:r>
              <a:rPr lang="en-US" dirty="0" smtClean="0"/>
              <a:t>Second level</a:t>
            </a:r>
          </a:p>
          <a:p>
            <a:pPr marL="1143000" lvl="2" indent="-228600" algn="l" defTabSz="914400" rtl="0" eaLnBrk="1" latinLnBrk="0" hangingPunct="1">
              <a:lnSpc>
                <a:spcPct val="90000"/>
              </a:lnSpc>
              <a:spcBef>
                <a:spcPts val="500"/>
              </a:spcBef>
              <a:buSzPct val="75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smtClean="0"/>
              <a:t>Fifth level</a:t>
            </a:r>
            <a:endParaRPr lang="fr-FR" dirty="0"/>
          </a:p>
        </p:txBody>
      </p:sp>
      <p:sp>
        <p:nvSpPr>
          <p:cNvPr id="4" name="Content Placeholder 3"/>
          <p:cNvSpPr>
            <a:spLocks noGrp="1"/>
          </p:cNvSpPr>
          <p:nvPr>
            <p:ph sz="half" idx="2"/>
          </p:nvPr>
        </p:nvSpPr>
        <p:spPr>
          <a:xfrm>
            <a:off x="4648200" y="1825625"/>
            <a:ext cx="4172272" cy="4351338"/>
          </a:xfrm>
        </p:spPr>
        <p:txBody>
          <a:bodyPr/>
          <a:lstStyle>
            <a:lvl1pPr>
              <a:defRPr>
                <a:latin typeface="+mn-lt"/>
              </a:defRPr>
            </a:lvl1pPr>
            <a:lvl2pPr marL="685800" indent="-22860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j-lt"/>
                <a:ea typeface="+mn-ea"/>
                <a:cs typeface="+mn-cs"/>
              </a:defRPr>
            </a:lvl3pPr>
            <a:lvl4pPr>
              <a:defRPr lang="en-US" sz="1800" kern="1200" dirty="0" smtClean="0">
                <a:solidFill>
                  <a:schemeClr val="tx1"/>
                </a:solidFill>
                <a:latin typeface="+mj-lt"/>
                <a:ea typeface="+mn-ea"/>
                <a:cs typeface="+mn-cs"/>
              </a:defRPr>
            </a:lvl4pPr>
            <a:lvl5pPr marL="2057400" indent="-228600">
              <a:defRPr lang="fr-FR" sz="1800" kern="1200" dirty="0">
                <a:solidFill>
                  <a:schemeClr val="tx1"/>
                </a:solidFill>
                <a:latin typeface="+mj-lt"/>
                <a:ea typeface="+mn-ea"/>
                <a:cs typeface="+mn-cs"/>
              </a:defRPr>
            </a:lvl5pPr>
          </a:lstStyle>
          <a:p>
            <a:pPr lvl="0"/>
            <a:r>
              <a:rPr lang="en-US" dirty="0" smtClean="0"/>
              <a:t>Click to edit Master text styles</a:t>
            </a:r>
          </a:p>
          <a:p>
            <a:pPr marL="685800" lvl="1" indent="-228600" algn="l" defTabSz="914400" rtl="0" eaLnBrk="1" latinLnBrk="0" hangingPunct="1">
              <a:lnSpc>
                <a:spcPct val="90000"/>
              </a:lnSpc>
              <a:spcBef>
                <a:spcPts val="500"/>
              </a:spcBef>
              <a:buFont typeface="Calibri" panose="020F0502020204030204" pitchFamily="34" charset="0"/>
              <a:buChar char="⁻"/>
            </a:pPr>
            <a:r>
              <a:rPr lang="en-US" dirty="0" smtClean="0"/>
              <a:t>Second level</a:t>
            </a:r>
          </a:p>
          <a:p>
            <a:pPr marL="1143000" lvl="2" indent="-228600" algn="l" defTabSz="914400" rtl="0" eaLnBrk="1" latinLnBrk="0" hangingPunct="1">
              <a:lnSpc>
                <a:spcPct val="90000"/>
              </a:lnSpc>
              <a:spcBef>
                <a:spcPts val="500"/>
              </a:spcBef>
              <a:buSzPct val="75000"/>
              <a:buFont typeface="Courier New" panose="02070309020205020404" pitchFamily="49" charset="0"/>
              <a:buChar char="o"/>
            </a:pPr>
            <a:r>
              <a:rPr lang="en-US" dirty="0" smtClean="0"/>
              <a:t>Third level</a:t>
            </a:r>
          </a:p>
          <a:p>
            <a:pPr lvl="3"/>
            <a:r>
              <a:rPr lang="en-US" dirty="0" smtClean="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smtClean="0"/>
              <a:t>Fifth level</a:t>
            </a:r>
            <a:endParaRPr lang="fr-FR" dirty="0"/>
          </a:p>
        </p:txBody>
      </p:sp>
    </p:spTree>
    <p:extLst>
      <p:ext uri="{BB962C8B-B14F-4D97-AF65-F5344CB8AC3E}">
        <p14:creationId xmlns:p14="http://schemas.microsoft.com/office/powerpoint/2010/main" val="2633646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1681163"/>
            <a:ext cx="4175447" cy="823912"/>
          </a:xfrm>
        </p:spPr>
        <p:txBody>
          <a:bodyPr anchor="b">
            <a:noAutofit/>
          </a:bodyPr>
          <a:lstStyle>
            <a:lvl1pPr marL="0" indent="0">
              <a:buNone/>
              <a:defRPr lang="en-US" sz="2800" kern="1200" dirty="0" smtClean="0">
                <a:solidFill>
                  <a:srgbClr val="E87930"/>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23528" y="2505075"/>
            <a:ext cx="4175447" cy="3684588"/>
          </a:xfrm>
        </p:spPr>
        <p:txBody>
          <a:bodyPr/>
          <a:lstStyle>
            <a:lvl1pPr>
              <a:defRPr lang="en-US" sz="2800" kern="1200" dirty="0" smtClean="0">
                <a:solidFill>
                  <a:schemeClr val="tx1"/>
                </a:solidFill>
                <a:latin typeface="+mn-lt"/>
                <a:ea typeface="+mn-ea"/>
                <a:cs typeface="+mn-cs"/>
              </a:defRPr>
            </a:lvl1pPr>
            <a:lvl2pPr marL="685800" indent="-228600">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defRPr lang="en-US" sz="2000" kern="1200" dirty="0" smtClean="0">
                <a:solidFill>
                  <a:schemeClr val="tx1"/>
                </a:solidFill>
                <a:latin typeface="+mj-lt"/>
                <a:ea typeface="+mn-ea"/>
                <a:cs typeface="+mn-cs"/>
              </a:defRPr>
            </a:lvl3pPr>
            <a:lvl4pPr marL="1600200" indent="-228600" algn="l" defTabSz="914400" rtl="0" eaLnBrk="1" latinLnBrk="0" hangingPunct="1">
              <a:lnSpc>
                <a:spcPct val="90000"/>
              </a:lnSpc>
              <a:spcBef>
                <a:spcPts val="500"/>
              </a:spcBef>
              <a:defRPr lang="en-US" sz="1800" kern="1200" dirty="0" smtClean="0">
                <a:solidFill>
                  <a:schemeClr val="tx1"/>
                </a:solidFill>
                <a:latin typeface="+mj-lt"/>
                <a:ea typeface="+mn-ea"/>
                <a:cs typeface="+mn-cs"/>
              </a:defRPr>
            </a:lvl4pPr>
            <a:lvl5pPr marL="2057400" indent="-228600" algn="l" defTabSz="914400" rtl="0" eaLnBrk="1" latinLnBrk="0" hangingPunct="1">
              <a:lnSpc>
                <a:spcPct val="90000"/>
              </a:lnSpc>
              <a:spcBef>
                <a:spcPts val="500"/>
              </a:spcBef>
              <a:defRPr lang="fr-FR" sz="1800" kern="1200" dirty="0">
                <a:solidFill>
                  <a:schemeClr val="tx1"/>
                </a:solidFill>
                <a:latin typeface="+mj-lt"/>
                <a:ea typeface="+mn-ea"/>
                <a:cs typeface="+mn-cs"/>
              </a:defRPr>
            </a:lvl5pPr>
          </a:lstStyle>
          <a:p>
            <a:pPr lvl="0"/>
            <a:r>
              <a:rPr lang="en-US" dirty="0" smtClean="0"/>
              <a:t>Click to edit Master text styles</a:t>
            </a:r>
          </a:p>
          <a:p>
            <a:pPr marL="685800" lvl="1" indent="-228600" algn="l" defTabSz="914400" rtl="0" eaLnBrk="1" latinLnBrk="0" hangingPunct="1">
              <a:lnSpc>
                <a:spcPct val="90000"/>
              </a:lnSpc>
              <a:spcBef>
                <a:spcPts val="500"/>
              </a:spcBef>
              <a:buFont typeface="Calibri" panose="020F0502020204030204" pitchFamily="34" charset="0"/>
              <a:buChar char="⁻"/>
            </a:pPr>
            <a:r>
              <a:rPr lang="en-US" dirty="0" smtClean="0"/>
              <a:t>Second level</a:t>
            </a:r>
          </a:p>
          <a:p>
            <a:pPr marL="1143000" lvl="2" indent="-228600" algn="l" defTabSz="914400" rtl="0" eaLnBrk="1" latinLnBrk="0" hangingPunct="1">
              <a:lnSpc>
                <a:spcPct val="90000"/>
              </a:lnSpc>
              <a:spcBef>
                <a:spcPts val="500"/>
              </a:spcBef>
              <a:buSzPct val="75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smtClean="0"/>
              <a:t>Fifth level</a:t>
            </a:r>
            <a:endParaRPr lang="fr-FR" dirty="0"/>
          </a:p>
        </p:txBody>
      </p:sp>
      <p:sp>
        <p:nvSpPr>
          <p:cNvPr id="5" name="Text Placeholder 4"/>
          <p:cNvSpPr>
            <a:spLocks noGrp="1"/>
          </p:cNvSpPr>
          <p:nvPr>
            <p:ph type="body" sz="quarter" idx="3"/>
          </p:nvPr>
        </p:nvSpPr>
        <p:spPr>
          <a:xfrm>
            <a:off x="4629150" y="1681163"/>
            <a:ext cx="4191322" cy="823912"/>
          </a:xfrm>
        </p:spPr>
        <p:txBody>
          <a:bodyPr anchor="b">
            <a:noAutofit/>
          </a:bodyPr>
          <a:lstStyle>
            <a:lvl1pPr marL="0" indent="0">
              <a:buNone/>
              <a:defRPr lang="en-US" sz="2800" kern="1200" dirty="0" smtClean="0">
                <a:solidFill>
                  <a:srgbClr val="E87930"/>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dirty="0" smtClean="0"/>
              <a:t>Click to edit Master text styles</a:t>
            </a:r>
          </a:p>
        </p:txBody>
      </p:sp>
      <p:sp>
        <p:nvSpPr>
          <p:cNvPr id="6" name="Content Placeholder 5"/>
          <p:cNvSpPr>
            <a:spLocks noGrp="1"/>
          </p:cNvSpPr>
          <p:nvPr>
            <p:ph sz="quarter" idx="4"/>
          </p:nvPr>
        </p:nvSpPr>
        <p:spPr>
          <a:xfrm>
            <a:off x="4629150" y="2505075"/>
            <a:ext cx="4191322" cy="3684588"/>
          </a:xfrm>
        </p:spPr>
        <p:txBody>
          <a:bodyPr/>
          <a:lstStyle>
            <a:lvl1pPr marL="228600" indent="-228600">
              <a:defRPr lang="en-US" sz="2800" kern="1200" dirty="0" smtClean="0">
                <a:solidFill>
                  <a:schemeClr val="tx1"/>
                </a:solidFill>
                <a:latin typeface="+mn-lt"/>
                <a:ea typeface="+mn-ea"/>
                <a:cs typeface="+mn-cs"/>
              </a:defRPr>
            </a:lvl1pPr>
            <a:lvl2pPr marL="685800" indent="-22860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j-lt"/>
                <a:ea typeface="+mn-ea"/>
                <a:cs typeface="+mn-cs"/>
              </a:defRPr>
            </a:lvl3pPr>
            <a:lvl4pPr marL="1600200" indent="-228600">
              <a:defRPr lang="en-US" sz="1800" kern="1200" dirty="0" smtClean="0">
                <a:solidFill>
                  <a:schemeClr val="tx1"/>
                </a:solidFill>
                <a:latin typeface="+mj-lt"/>
                <a:ea typeface="+mn-ea"/>
                <a:cs typeface="+mn-cs"/>
              </a:defRPr>
            </a:lvl4pPr>
            <a:lvl5pPr marL="2057400" indent="-228600">
              <a:defRPr lang="fr-FR" sz="1800" kern="1200" dirty="0">
                <a:solidFill>
                  <a:schemeClr val="tx1"/>
                </a:solidFill>
                <a:latin typeface="+mj-lt"/>
                <a:ea typeface="+mn-ea"/>
                <a:cs typeface="+mn-cs"/>
              </a:defRPr>
            </a:lvl5pPr>
          </a:lstStyle>
          <a:p>
            <a:pPr marL="228600" lvl="0" indent="-228600" algn="l" defTabSz="914400" rtl="0" eaLnBrk="1" latinLnBrk="0" hangingPunct="1">
              <a:lnSpc>
                <a:spcPct val="90000"/>
              </a:lnSpc>
              <a:spcBef>
                <a:spcPts val="1000"/>
              </a:spcBef>
              <a:buFont typeface="Arial" panose="020B0604020202020204" pitchFamily="34" charset="0"/>
              <a:buChar char="•"/>
            </a:pPr>
            <a:r>
              <a:rPr lang="en-US" dirty="0" smtClean="0"/>
              <a:t>Click to edit Master text styles</a:t>
            </a:r>
          </a:p>
          <a:p>
            <a:pPr marL="685800" lvl="1" indent="-228600" algn="l" defTabSz="914400" rtl="0" eaLnBrk="1" latinLnBrk="0" hangingPunct="1">
              <a:lnSpc>
                <a:spcPct val="90000"/>
              </a:lnSpc>
              <a:spcBef>
                <a:spcPts val="500"/>
              </a:spcBef>
              <a:buFont typeface="Calibri" panose="020F0502020204030204" pitchFamily="34" charset="0"/>
              <a:buChar char="⁻"/>
            </a:pPr>
            <a:r>
              <a:rPr lang="en-US" dirty="0" smtClean="0"/>
              <a:t>Second level</a:t>
            </a:r>
          </a:p>
          <a:p>
            <a:pPr marL="1143000" lvl="2" indent="-228600" algn="l" defTabSz="914400" rtl="0" eaLnBrk="1" latinLnBrk="0" hangingPunct="1">
              <a:lnSpc>
                <a:spcPct val="90000"/>
              </a:lnSpc>
              <a:spcBef>
                <a:spcPts val="500"/>
              </a:spcBef>
              <a:buSzPct val="75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smtClean="0"/>
              <a:t>Fifth level</a:t>
            </a:r>
            <a:endParaRPr lang="fr-FR" dirty="0"/>
          </a:p>
        </p:txBody>
      </p:sp>
      <p:sp>
        <p:nvSpPr>
          <p:cNvPr id="9"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Tree>
    <p:extLst>
      <p:ext uri="{BB962C8B-B14F-4D97-AF65-F5344CB8AC3E}">
        <p14:creationId xmlns:p14="http://schemas.microsoft.com/office/powerpoint/2010/main" val="122262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Tree>
    <p:extLst>
      <p:ext uri="{BB962C8B-B14F-4D97-AF65-F5344CB8AC3E}">
        <p14:creationId xmlns:p14="http://schemas.microsoft.com/office/powerpoint/2010/main" val="68273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1268760"/>
            <a:ext cx="4932684" cy="4592290"/>
          </a:xfrm>
        </p:spPr>
        <p:txBody>
          <a:bodyPr/>
          <a:lstStyle>
            <a:lvl1pPr marL="685800" indent="-228600">
              <a:defRPr lang="en-US" sz="2800" kern="1200" dirty="0" smtClean="0">
                <a:solidFill>
                  <a:schemeClr val="tx1"/>
                </a:solidFill>
                <a:latin typeface="+mn-lt"/>
                <a:ea typeface="+mn-ea"/>
                <a:cs typeface="+mn-cs"/>
              </a:defRPr>
            </a:lvl1pPr>
            <a:lvl2pPr marL="342900" indent="-34290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j-lt"/>
                <a:ea typeface="+mn-ea"/>
                <a:cs typeface="+mn-cs"/>
              </a:defRPr>
            </a:lvl3pPr>
            <a:lvl4pPr>
              <a:defRPr lang="en-US" sz="1800" kern="1200" dirty="0" smtClean="0">
                <a:solidFill>
                  <a:schemeClr val="tx1"/>
                </a:solidFill>
                <a:latin typeface="+mj-lt"/>
                <a:ea typeface="+mn-ea"/>
                <a:cs typeface="+mn-cs"/>
              </a:defRPr>
            </a:lvl4pPr>
            <a:lvl5pPr marL="2057400" indent="-228600">
              <a:defRPr lang="fr-FR" sz="1800" kern="1200" dirty="0">
                <a:solidFill>
                  <a:schemeClr val="tx1"/>
                </a:solidFill>
                <a:latin typeface="+mj-lt"/>
                <a:ea typeface="+mn-ea"/>
                <a:cs typeface="+mn-cs"/>
              </a:defRPr>
            </a:lvl5pPr>
            <a:lvl6pPr>
              <a:defRPr sz="2000"/>
            </a:lvl6pPr>
            <a:lvl7pPr>
              <a:defRPr sz="2000"/>
            </a:lvl7pPr>
            <a:lvl8pPr>
              <a:defRPr sz="2000"/>
            </a:lvl8pPr>
            <a:lvl9pPr>
              <a:defRPr sz="2000"/>
            </a:lvl9pPr>
          </a:lstStyle>
          <a:p>
            <a:pPr marL="228600" lvl="0" indent="-228600" algn="l" defTabSz="914400" rtl="0" eaLnBrk="1" latinLnBrk="0" hangingPunct="1">
              <a:lnSpc>
                <a:spcPct val="90000"/>
              </a:lnSpc>
              <a:spcBef>
                <a:spcPts val="1000"/>
              </a:spcBef>
              <a:buFont typeface="Arial" panose="020B0604020202020204" pitchFamily="34" charset="0"/>
              <a:buChar char="•"/>
            </a:pPr>
            <a:r>
              <a:rPr lang="en-US" dirty="0" smtClean="0"/>
              <a:t>Click to edit Master text styles</a:t>
            </a:r>
          </a:p>
          <a:p>
            <a:pPr marL="685800" lvl="1" indent="-228600" algn="l" defTabSz="914400" rtl="0" eaLnBrk="1" latinLnBrk="0" hangingPunct="1">
              <a:lnSpc>
                <a:spcPct val="90000"/>
              </a:lnSpc>
              <a:spcBef>
                <a:spcPts val="500"/>
              </a:spcBef>
              <a:buFont typeface="Calibri" panose="020F0502020204030204" pitchFamily="34" charset="0"/>
              <a:buChar char="⁻"/>
            </a:pPr>
            <a:r>
              <a:rPr lang="en-US" dirty="0" smtClean="0"/>
              <a:t>Second level</a:t>
            </a:r>
          </a:p>
          <a:p>
            <a:pPr marL="1143000" lvl="2" indent="-228600" algn="l" defTabSz="914400" rtl="0" eaLnBrk="1" latinLnBrk="0" hangingPunct="1">
              <a:lnSpc>
                <a:spcPct val="90000"/>
              </a:lnSpc>
              <a:spcBef>
                <a:spcPts val="500"/>
              </a:spcBef>
              <a:buSzPct val="75000"/>
              <a:buFont typeface="Courier New" panose="02070309020205020404" pitchFamily="49" charset="0"/>
              <a:buChar char="o"/>
            </a:pPr>
            <a:r>
              <a:rPr lang="en-US" dirty="0" smtClean="0"/>
              <a:t>Third level</a:t>
            </a:r>
          </a:p>
          <a:p>
            <a:pPr lvl="3"/>
            <a:r>
              <a:rPr lang="en-US" dirty="0" smtClean="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smtClean="0"/>
              <a:t>Fifth level</a:t>
            </a:r>
            <a:endParaRPr lang="fr-FR" dirty="0"/>
          </a:p>
        </p:txBody>
      </p:sp>
      <p:sp>
        <p:nvSpPr>
          <p:cNvPr id="4" name="Text Placeholder 3"/>
          <p:cNvSpPr>
            <a:spLocks noGrp="1"/>
          </p:cNvSpPr>
          <p:nvPr>
            <p:ph type="body" sz="half" idx="2"/>
          </p:nvPr>
        </p:nvSpPr>
        <p:spPr>
          <a:xfrm>
            <a:off x="323528" y="2057400"/>
            <a:ext cx="3256285" cy="3811588"/>
          </a:xfrm>
        </p:spPr>
        <p:txBody>
          <a:bodyPr/>
          <a:lstStyle>
            <a:lvl1pPr marL="0" indent="0">
              <a:buNone/>
              <a:defRPr sz="1600">
                <a:latin typeface="Garamond" panose="02020404030301010803"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Tree>
    <p:extLst>
      <p:ext uri="{BB962C8B-B14F-4D97-AF65-F5344CB8AC3E}">
        <p14:creationId xmlns:p14="http://schemas.microsoft.com/office/powerpoint/2010/main" val="198492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1268760"/>
            <a:ext cx="4932684" cy="4824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Text Placeholder 3"/>
          <p:cNvSpPr>
            <a:spLocks noGrp="1"/>
          </p:cNvSpPr>
          <p:nvPr>
            <p:ph type="body" sz="half" idx="2"/>
          </p:nvPr>
        </p:nvSpPr>
        <p:spPr>
          <a:xfrm>
            <a:off x="323528" y="1628800"/>
            <a:ext cx="3256285" cy="4464496"/>
          </a:xfrm>
        </p:spPr>
        <p:txBody>
          <a:bodyPr>
            <a:normAutofit/>
          </a:bodyPr>
          <a:lstStyle>
            <a:lvl1pPr marL="0" indent="0">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Tree>
    <p:extLst>
      <p:ext uri="{BB962C8B-B14F-4D97-AF65-F5344CB8AC3E}">
        <p14:creationId xmlns:p14="http://schemas.microsoft.com/office/powerpoint/2010/main" val="241218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9" name="Text Placeholder 4"/>
          <p:cNvSpPr>
            <a:spLocks noGrp="1"/>
          </p:cNvSpPr>
          <p:nvPr>
            <p:ph type="body" sz="quarter" idx="12" hasCustomPrompt="1"/>
          </p:nvPr>
        </p:nvSpPr>
        <p:spPr>
          <a:xfrm>
            <a:off x="0" y="3429000"/>
            <a:ext cx="9144000" cy="2448272"/>
          </a:xfrm>
          <a:prstGeom prst="rect">
            <a:avLst/>
          </a:prstGeom>
        </p:spPr>
        <p:txBody>
          <a:bodyPr vert="horz"/>
          <a:lstStyle>
            <a:lvl1pPr marL="0" indent="0" algn="ctr">
              <a:buNone/>
              <a:defRPr sz="7200" b="0" i="0">
                <a:solidFill>
                  <a:srgbClr val="F2F0D7"/>
                </a:solidFill>
                <a:latin typeface="HelveticaNeueLT Std"/>
                <a:cs typeface="HelveticaNeueLT Std"/>
              </a:defRPr>
            </a:lvl1pPr>
          </a:lstStyle>
          <a:p>
            <a:pPr lvl="0"/>
            <a:r>
              <a:rPr lang="it-IT" dirty="0" smtClean="0"/>
              <a:t>Thank You</a:t>
            </a:r>
          </a:p>
        </p:txBody>
      </p:sp>
    </p:spTree>
    <p:extLst>
      <p:ext uri="{BB962C8B-B14F-4D97-AF65-F5344CB8AC3E}">
        <p14:creationId xmlns:p14="http://schemas.microsoft.com/office/powerpoint/2010/main" val="210232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0D7"/>
        </a:solidFill>
        <a:effectLst/>
      </p:bgPr>
    </p:bg>
    <p:spTree>
      <p:nvGrpSpPr>
        <p:cNvPr id="1" name=""/>
        <p:cNvGrpSpPr/>
        <p:nvPr/>
      </p:nvGrpSpPr>
      <p:grpSpPr>
        <a:xfrm>
          <a:off x="0" y="0"/>
          <a:ext cx="0" cy="0"/>
          <a:chOff x="0" y="0"/>
          <a:chExt cx="0" cy="0"/>
        </a:xfrm>
      </p:grpSpPr>
      <p:sp>
        <p:nvSpPr>
          <p:cNvPr id="17" name="Rectangle 16"/>
          <p:cNvSpPr/>
          <p:nvPr userDrawn="1"/>
        </p:nvSpPr>
        <p:spPr>
          <a:xfrm flipH="1">
            <a:off x="0" y="5805264"/>
            <a:ext cx="9144000" cy="1052736"/>
          </a:xfrm>
          <a:prstGeom prst="rect">
            <a:avLst/>
          </a:prstGeom>
          <a:solidFill>
            <a:srgbClr val="C9BD9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26" name="Picture 2" descr="C:\Users\defalco\Desktop\Logos\Global strategy  logo colour.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 y="0"/>
            <a:ext cx="2821361" cy="246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82350"/>
      </p:ext>
    </p:extLst>
  </p:cSld>
  <p:clrMap bg1="lt1" tx1="dk1" bg2="lt2" tx2="dk2" accent1="accent1" accent2="accent2" accent3="accent3" accent4="accent4" accent5="accent5" accent6="accent6" hlink="hlink" folHlink="folHlink"/>
  <p:sldLayoutIdLst>
    <p:sldLayoutId id="2147483708" r:id="rId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231229"/>
            <a:ext cx="8496944" cy="1325563"/>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Text Placeholder 2"/>
          <p:cNvSpPr>
            <a:spLocks noGrp="1"/>
          </p:cNvSpPr>
          <p:nvPr>
            <p:ph type="body" idx="1"/>
          </p:nvPr>
        </p:nvSpPr>
        <p:spPr>
          <a:xfrm>
            <a:off x="323528" y="1813966"/>
            <a:ext cx="8496944"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7" name="Rectangle 6"/>
          <p:cNvSpPr/>
          <p:nvPr userDrawn="1"/>
        </p:nvSpPr>
        <p:spPr>
          <a:xfrm flipH="1">
            <a:off x="0" y="6309320"/>
            <a:ext cx="9144000" cy="548680"/>
          </a:xfrm>
          <a:prstGeom prst="rect">
            <a:avLst/>
          </a:prstGeom>
          <a:solidFill>
            <a:srgbClr val="C9BD9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8" name="Picture 2" descr="C:\Users\defalco\Desktop\Logos\Global strategy  logo colour.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44841" y="6267365"/>
            <a:ext cx="682743" cy="632590"/>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5"/>
          <p:cNvSpPr txBox="1">
            <a:spLocks/>
          </p:cNvSpPr>
          <p:nvPr userDrawn="1"/>
        </p:nvSpPr>
        <p:spPr>
          <a:xfrm>
            <a:off x="8460432" y="6401097"/>
            <a:ext cx="630982" cy="365125"/>
          </a:xfrm>
          <a:prstGeom prst="rect">
            <a:avLst/>
          </a:prstGeom>
        </p:spPr>
        <p:txBody>
          <a:bodyPr/>
          <a:ls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A6EDB1-5370-4FAB-B612-74D6EDFCD378}" type="slidenum">
              <a:rPr lang="fr-FR" smtClean="0"/>
              <a:t>‹#›</a:t>
            </a:fld>
            <a:endParaRPr lang="fr-FR" dirty="0"/>
          </a:p>
        </p:txBody>
      </p:sp>
    </p:spTree>
    <p:extLst>
      <p:ext uri="{BB962C8B-B14F-4D97-AF65-F5344CB8AC3E}">
        <p14:creationId xmlns:p14="http://schemas.microsoft.com/office/powerpoint/2010/main" val="11410952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Lst>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0D7"/>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3" cstate="print"/>
          <a:stretch>
            <a:fillRect/>
          </a:stretch>
        </p:blipFill>
        <p:spPr>
          <a:xfrm>
            <a:off x="2971897" y="476671"/>
            <a:ext cx="3198199" cy="2916000"/>
          </a:xfrm>
          <a:prstGeom prst="rect">
            <a:avLst/>
          </a:prstGeom>
        </p:spPr>
      </p:pic>
      <p:sp>
        <p:nvSpPr>
          <p:cNvPr id="6" name="Rectangle 5"/>
          <p:cNvSpPr/>
          <p:nvPr userDrawn="1"/>
        </p:nvSpPr>
        <p:spPr>
          <a:xfrm>
            <a:off x="0" y="3454582"/>
            <a:ext cx="9144000" cy="3574818"/>
          </a:xfrm>
          <a:prstGeom prst="rect">
            <a:avLst/>
          </a:prstGeom>
          <a:solidFill>
            <a:srgbClr val="C9BD97"/>
          </a:solidFill>
          <a:ln>
            <a:noFill/>
          </a:ln>
        </p:spPr>
        <p:style>
          <a:lnRef idx="2">
            <a:schemeClr val="dk1"/>
          </a:lnRef>
          <a:fillRef idx="1">
            <a:schemeClr val="lt1"/>
          </a:fillRef>
          <a:effectRef idx="0">
            <a:schemeClr val="dk1"/>
          </a:effectRef>
          <a:fontRef idx="minor">
            <a:schemeClr val="dk1"/>
          </a:fontRef>
        </p:style>
        <p:txBody>
          <a:bodyPr/>
          <a:lstStyle/>
          <a:p>
            <a:endParaRPr lang="en-US"/>
          </a:p>
        </p:txBody>
      </p:sp>
    </p:spTree>
    <p:extLst>
      <p:ext uri="{BB962C8B-B14F-4D97-AF65-F5344CB8AC3E}">
        <p14:creationId xmlns:p14="http://schemas.microsoft.com/office/powerpoint/2010/main" val="1122296498"/>
      </p:ext>
    </p:extLst>
  </p:cSld>
  <p:clrMap bg1="lt1" tx1="dk1" bg2="lt2" tx2="dk2" accent1="accent1" accent2="accent2" accent3="accent3" accent4="accent4" accent5="accent5" accent6="accent6" hlink="hlink" folHlink="folHlink"/>
  <p:sldLayoutIdLst>
    <p:sldLayoutId id="2147483718"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fr" sz="6000" b="1" dirty="0"/>
          </a:p>
          <a:p>
            <a:endParaRPr lang="fr" sz="2800" b="1" dirty="0">
              <a:solidFill>
                <a:schemeClr val="tx1"/>
              </a:solidFill>
            </a:endParaRPr>
          </a:p>
        </p:txBody>
      </p:sp>
      <p:sp>
        <p:nvSpPr>
          <p:cNvPr id="8" name="Text Placeholder 10"/>
          <p:cNvSpPr>
            <a:spLocks noGrp="1"/>
          </p:cNvSpPr>
          <p:nvPr>
            <p:ph type="body" sz="quarter" idx="12"/>
          </p:nvPr>
        </p:nvSpPr>
        <p:spPr/>
        <p:txBody>
          <a:bodyPr>
            <a:noAutofit/>
          </a:bodyPr>
          <a:lstStyle/>
          <a:p>
            <a:r>
              <a:rPr lang="fr" dirty="0"/>
              <a:t>Bilans </a:t>
            </a:r>
            <a:r>
              <a:rPr lang="fr" dirty="0" smtClean="0"/>
              <a:t>alimentaires</a:t>
            </a:r>
            <a:endParaRPr lang="fr" b="1" dirty="0">
              <a:solidFill>
                <a:srgbClr val="E87930"/>
              </a:solidFill>
            </a:endParaRPr>
          </a:p>
        </p:txBody>
      </p:sp>
      <p:sp>
        <p:nvSpPr>
          <p:cNvPr id="12" name="Text Placeholder 11"/>
          <p:cNvSpPr>
            <a:spLocks noGrp="1"/>
          </p:cNvSpPr>
          <p:nvPr>
            <p:ph type="body" sz="quarter" idx="13"/>
          </p:nvPr>
        </p:nvSpPr>
        <p:spPr>
          <a:xfrm>
            <a:off x="395536" y="6093296"/>
            <a:ext cx="4104456" cy="576064"/>
          </a:xfrm>
        </p:spPr>
        <p:txBody>
          <a:bodyPr/>
          <a:lstStyle/>
          <a:p>
            <a:r>
              <a:rPr lang="fr-FR" dirty="0"/>
              <a:t>Salar TAYYIB et Rachele BRIVIO</a:t>
            </a:r>
          </a:p>
        </p:txBody>
      </p:sp>
      <p:sp>
        <p:nvSpPr>
          <p:cNvPr id="4" name="Text Placeholder 3"/>
          <p:cNvSpPr>
            <a:spLocks noGrp="1"/>
          </p:cNvSpPr>
          <p:nvPr>
            <p:ph type="body" sz="quarter" idx="14"/>
          </p:nvPr>
        </p:nvSpPr>
        <p:spPr/>
        <p:txBody>
          <a:bodyPr/>
          <a:lstStyle/>
          <a:p>
            <a:r>
              <a:rPr lang="en-US" dirty="0" smtClean="0"/>
              <a:t>15 Août 2017</a:t>
            </a:r>
            <a:endParaRPr lang="en-US" dirty="0"/>
          </a:p>
        </p:txBody>
      </p:sp>
      <p:sp>
        <p:nvSpPr>
          <p:cNvPr id="7" name="Text Placeholder 1"/>
          <p:cNvSpPr txBox="1">
            <a:spLocks/>
          </p:cNvSpPr>
          <p:nvPr/>
        </p:nvSpPr>
        <p:spPr>
          <a:xfrm>
            <a:off x="251520" y="3573016"/>
            <a:ext cx="8568952" cy="1800200"/>
          </a:xfrm>
          <a:prstGeom prst="rect">
            <a:avLst/>
          </a:prstGeom>
        </p:spPr>
        <p:txBody>
          <a:bodyPr vert="horz"/>
          <a:lstStyle>
            <a:lvl1pPr lvl="0" indent="0" defTabSz="457200">
              <a:spcBef>
                <a:spcPct val="20000"/>
              </a:spcBef>
              <a:buFont typeface="Arial"/>
              <a:buNone/>
              <a:defRPr sz="4400" b="0" i="0" baseline="0">
                <a:solidFill>
                  <a:srgbClr val="E87930"/>
                </a:solidFill>
                <a:latin typeface="Garamond" panose="02020404030301010803" pitchFamily="18" charset="0"/>
                <a:cs typeface="Garamond" panose="02020404030301010803" pitchFamily="18" charset="0"/>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fr" dirty="0" smtClean="0"/>
              <a:t>Composante </a:t>
            </a:r>
            <a:r>
              <a:rPr lang="fr" dirty="0"/>
              <a:t>des </a:t>
            </a:r>
            <a:r>
              <a:rPr lang="fr-FR" dirty="0"/>
              <a:t>BA</a:t>
            </a:r>
            <a:r>
              <a:rPr lang="fr" dirty="0"/>
              <a:t> </a:t>
            </a:r>
            <a:r>
              <a:rPr lang="fr" dirty="0" smtClean="0"/>
              <a:t>: pertes</a:t>
            </a:r>
            <a:endParaRPr lang="fr" dirty="0"/>
          </a:p>
        </p:txBody>
      </p:sp>
    </p:spTree>
    <p:extLst>
      <p:ext uri="{BB962C8B-B14F-4D97-AF65-F5344CB8AC3E}">
        <p14:creationId xmlns:p14="http://schemas.microsoft.com/office/powerpoint/2010/main" val="164963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r" b="1" i="0" u="none" baseline="0"/>
              <a:t>2.1. Sources de données officielles</a:t>
            </a:r>
            <a:endParaRPr lang="fr" b="1" dirty="0"/>
          </a:p>
        </p:txBody>
      </p:sp>
      <p:sp>
        <p:nvSpPr>
          <p:cNvPr id="3" name="Content Placeholder 2"/>
          <p:cNvSpPr>
            <a:spLocks noGrp="1"/>
          </p:cNvSpPr>
          <p:nvPr>
            <p:ph idx="1"/>
          </p:nvPr>
        </p:nvSpPr>
        <p:spPr/>
        <p:txBody>
          <a:bodyPr>
            <a:normAutofit fontScale="92500" lnSpcReduction="20000"/>
          </a:bodyPr>
          <a:lstStyle/>
          <a:p>
            <a:pPr algn="just" rtl="0"/>
            <a:r>
              <a:rPr lang="fr" sz="1800" b="0" i="0" u="none" baseline="0"/>
              <a:t>Tentatives de mesure ou d’estimation des pertes dans le cadre de programmes de statistiques agricoles générales</a:t>
            </a:r>
          </a:p>
          <a:p>
            <a:pPr algn="just" rtl="0"/>
            <a:endParaRPr lang="fr" sz="1800" dirty="0"/>
          </a:p>
          <a:p>
            <a:pPr algn="just" rtl="0"/>
            <a:r>
              <a:rPr lang="fr" sz="1800" b="0" i="0" u="none" baseline="0">
                <a:solidFill>
                  <a:srgbClr val="00B050"/>
                </a:solidFill>
              </a:rPr>
              <a:t>Enquêtes ciblées afin de mesurer les pertes (recommandé) :</a:t>
            </a:r>
          </a:p>
          <a:p>
            <a:pPr lvl="1" algn="just" rtl="0">
              <a:buFont typeface="Wingdings" panose="05000000000000000000" pitchFamily="2" charset="2"/>
              <a:buChar char="Ø"/>
            </a:pPr>
            <a:r>
              <a:rPr lang="fr" sz="1800" b="0" i="0" u="none" baseline="0"/>
              <a:t>enquêtes sur les pertes au niveau des activités agricoles et du stockage dans les exploitations agricoles, dans les entrepôts ou les points de collecte, lors du transport, et au niveau du stockage public</a:t>
            </a:r>
          </a:p>
          <a:p>
            <a:pPr lvl="1" algn="just" rtl="0">
              <a:buFont typeface="Wingdings" panose="05000000000000000000" pitchFamily="2" charset="2"/>
              <a:buChar char="Ø"/>
            </a:pPr>
            <a:endParaRPr lang="fr" sz="1800" dirty="0"/>
          </a:p>
          <a:p>
            <a:pPr lvl="1" algn="just" rtl="0">
              <a:buFont typeface="Wingdings" panose="05000000000000000000" pitchFamily="2" charset="2"/>
              <a:buChar char="Ø"/>
            </a:pPr>
            <a:r>
              <a:rPr lang="fr" sz="1800" b="0" i="0" u="none" baseline="0"/>
              <a:t>intégration d’un module consacré aux pertes dans les enquêtes annuelles sur la production auprès des exploitations agricoles (afin de réduire les coûts)</a:t>
            </a:r>
          </a:p>
          <a:p>
            <a:pPr lvl="1" algn="just" rtl="0">
              <a:buFont typeface="Wingdings" panose="05000000000000000000" pitchFamily="2" charset="2"/>
              <a:buChar char="Ø"/>
            </a:pPr>
            <a:endParaRPr lang="fr" sz="1800" dirty="0"/>
          </a:p>
          <a:p>
            <a:pPr lvl="1" algn="just" rtl="0">
              <a:buFont typeface="Wingdings" panose="05000000000000000000" pitchFamily="2" charset="2"/>
              <a:buChar char="Ø"/>
            </a:pPr>
            <a:r>
              <a:rPr lang="fr" sz="1800" b="0" i="0" u="none" baseline="0"/>
              <a:t>rapport méthodologique sur la mesure des pertes de céréales après récolte et directives à paraître en 2017 sur ce thème (Stratégie mondiale)</a:t>
            </a:r>
            <a:endParaRPr lang="fr" sz="1800" dirty="0"/>
          </a:p>
          <a:p>
            <a:pPr algn="just" rtl="0"/>
            <a:endParaRPr lang="fr" sz="1800" dirty="0"/>
          </a:p>
          <a:p>
            <a:pPr algn="just" rtl="0"/>
            <a:r>
              <a:rPr lang="fr" sz="1800" b="0" i="0" u="none" baseline="0"/>
              <a:t>Pays détenant d’importants stocks publics de denrées alimentaires (en particulier de céréales)</a:t>
            </a:r>
          </a:p>
          <a:p>
            <a:pPr lvl="1" algn="just" rtl="0">
              <a:buFont typeface="Wingdings" panose="05000000000000000000" pitchFamily="2" charset="2"/>
              <a:buChar char="Ø"/>
            </a:pPr>
            <a:r>
              <a:rPr lang="fr" sz="1800" b="0" i="0" u="none" baseline="0"/>
              <a:t>l’accès aux données de ces sites de stockage concernant les pertes est essentiel pour estimer précisément les pertes totales.</a:t>
            </a:r>
            <a:endParaRPr lang="fr" sz="1800" dirty="0"/>
          </a:p>
        </p:txBody>
      </p:sp>
    </p:spTree>
    <p:extLst>
      <p:ext uri="{BB962C8B-B14F-4D97-AF65-F5344CB8AC3E}">
        <p14:creationId xmlns:p14="http://schemas.microsoft.com/office/powerpoint/2010/main" val="18190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r" b="1" i="0" u="none" baseline="0"/>
              <a:t>2.2. Autres sources de données</a:t>
            </a:r>
            <a:endParaRPr lang="fr" b="1" dirty="0"/>
          </a:p>
        </p:txBody>
      </p:sp>
      <p:sp>
        <p:nvSpPr>
          <p:cNvPr id="3" name="Content Placeholder 2"/>
          <p:cNvSpPr>
            <a:spLocks noGrp="1"/>
          </p:cNvSpPr>
          <p:nvPr>
            <p:ph idx="1"/>
          </p:nvPr>
        </p:nvSpPr>
        <p:spPr/>
        <p:txBody>
          <a:bodyPr>
            <a:normAutofit/>
          </a:bodyPr>
          <a:lstStyle/>
          <a:p>
            <a:pPr algn="just" rtl="0"/>
            <a:r>
              <a:rPr lang="fr" sz="2000" b="0" i="0" u="none" baseline="0" dirty="0" smtClean="0"/>
              <a:t>On </a:t>
            </a:r>
            <a:r>
              <a:rPr lang="fr" sz="2000" b="0" i="0" u="none" baseline="0" dirty="0"/>
              <a:t>peut parfois se procurer des données relatives aux pertes touchant certains segments de la chaîne d’approvisionnement via des sources non officielles :</a:t>
            </a:r>
          </a:p>
          <a:p>
            <a:pPr lvl="1" algn="just" rtl="0">
              <a:buFont typeface="Wingdings" panose="05000000000000000000" pitchFamily="2" charset="2"/>
              <a:buChar char="Ø"/>
            </a:pPr>
            <a:r>
              <a:rPr lang="fr" sz="1800" b="0" i="0" u="none" baseline="0" dirty="0"/>
              <a:t>consulter les responsables d’entrepôts et les entreprises ou associations de transport (recommandé) </a:t>
            </a:r>
          </a:p>
          <a:p>
            <a:pPr lvl="1" algn="just" rtl="0">
              <a:buFont typeface="Wingdings" panose="05000000000000000000" pitchFamily="2" charset="2"/>
              <a:buChar char="Ø"/>
            </a:pPr>
            <a:r>
              <a:rPr lang="fr" sz="1800" b="0" i="0" u="none" baseline="0" dirty="0"/>
              <a:t>rechercher des études de cas susceptibles de contenir des estimations des pertes pour certains secteurs</a:t>
            </a:r>
          </a:p>
          <a:p>
            <a:pPr algn="just" rtl="0"/>
            <a:endParaRPr lang="fr" sz="1800" dirty="0"/>
          </a:p>
          <a:p>
            <a:pPr algn="just" rtl="0"/>
            <a:r>
              <a:rPr lang="fr" sz="1800" b="0" i="0" u="none" baseline="0" dirty="0">
                <a:solidFill>
                  <a:srgbClr val="00B050"/>
                </a:solidFill>
              </a:rPr>
              <a:t>Il convient de tenir compte de la validité statistique des données (représentativité de la population cible, en particulier).</a:t>
            </a:r>
            <a:endParaRPr lang="fr" sz="1800" dirty="0">
              <a:solidFill>
                <a:srgbClr val="00B050"/>
              </a:solidFill>
            </a:endParaRPr>
          </a:p>
        </p:txBody>
      </p:sp>
    </p:spTree>
    <p:extLst>
      <p:ext uri="{BB962C8B-B14F-4D97-AF65-F5344CB8AC3E}">
        <p14:creationId xmlns:p14="http://schemas.microsoft.com/office/powerpoint/2010/main" val="417884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indent="0" algn="ctr" rtl="0"/>
            <a:r>
              <a:rPr lang="fr" b="1" i="0" u="none" baseline="0" dirty="0"/>
              <a:t>3. Imputation et estimation</a:t>
            </a:r>
            <a:endParaRPr lang="fr" b="1" dirty="0"/>
          </a:p>
        </p:txBody>
      </p:sp>
    </p:spTree>
    <p:extLst>
      <p:ext uri="{BB962C8B-B14F-4D97-AF65-F5344CB8AC3E}">
        <p14:creationId xmlns:p14="http://schemas.microsoft.com/office/powerpoint/2010/main" val="423548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r" b="1" i="0" u="none" baseline="0"/>
              <a:t>3.1. Imputation et estimation</a:t>
            </a:r>
            <a:endParaRPr lang="fr" b="1" dirty="0"/>
          </a:p>
        </p:txBody>
      </p:sp>
      <p:sp>
        <p:nvSpPr>
          <p:cNvPr id="3" name="Content Placeholder 2"/>
          <p:cNvSpPr>
            <a:spLocks noGrp="1"/>
          </p:cNvSpPr>
          <p:nvPr>
            <p:ph idx="1"/>
          </p:nvPr>
        </p:nvSpPr>
        <p:spPr/>
        <p:txBody>
          <a:bodyPr>
            <a:normAutofit/>
          </a:bodyPr>
          <a:lstStyle/>
          <a:p>
            <a:pPr marL="0" indent="0" algn="l" rtl="0">
              <a:buNone/>
            </a:pPr>
            <a:r>
              <a:rPr lang="fr" sz="1800" b="0" i="0" u="sng" baseline="0" dirty="0">
                <a:solidFill>
                  <a:srgbClr val="006600"/>
                </a:solidFill>
              </a:rPr>
              <a:t>Méthode recommandée</a:t>
            </a:r>
          </a:p>
          <a:p>
            <a:pPr algn="just" rtl="0"/>
            <a:r>
              <a:rPr lang="fr" sz="2000" b="0" i="0" u="none" baseline="0" dirty="0"/>
              <a:t>Analyse de régression lorsque l’on dispose de données historiques</a:t>
            </a:r>
          </a:p>
          <a:p>
            <a:pPr algn="just" rtl="0"/>
            <a:endParaRPr lang="fr" sz="2000" dirty="0"/>
          </a:p>
          <a:p>
            <a:pPr algn="just" rtl="0"/>
            <a:r>
              <a:rPr lang="fr" sz="2000" b="0" i="0" u="none" baseline="0" dirty="0"/>
              <a:t>Évaluer la situation en matière de pertes :</a:t>
            </a:r>
          </a:p>
          <a:p>
            <a:pPr lvl="1" algn="just" rtl="0">
              <a:buFont typeface="Wingdings" panose="05000000000000000000" pitchFamily="2" charset="2"/>
              <a:buChar char="Ø"/>
            </a:pPr>
            <a:r>
              <a:rPr lang="fr" sz="1800" b="0" i="0" u="none" baseline="0" dirty="0"/>
              <a:t> identifier les segments qui enregistrent des pertes critiques dans chaque chaîne d’approvisionnement</a:t>
            </a:r>
          </a:p>
          <a:p>
            <a:pPr lvl="2" algn="just" rtl="0"/>
            <a:r>
              <a:rPr lang="fr" sz="1600" b="0" i="0" u="none" baseline="0" dirty="0">
                <a:latin typeface="+mn-lt"/>
              </a:rPr>
              <a:t>déterminer si leur imputation serait ou non améliorée par l’utilisation de ce type de méthode</a:t>
            </a:r>
          </a:p>
          <a:p>
            <a:pPr algn="just" rtl="0"/>
            <a:endParaRPr lang="fr" sz="1800" dirty="0"/>
          </a:p>
          <a:p>
            <a:pPr algn="just" rtl="0"/>
            <a:r>
              <a:rPr lang="fr" sz="2000" b="0" i="0" u="none" baseline="0" dirty="0"/>
              <a:t>Examiner toutes les informations pertinentes disponibles pouvant contribuer à estimer les pertes en l’absence de données historiques</a:t>
            </a:r>
          </a:p>
          <a:p>
            <a:endParaRPr lang="fr" sz="1800" dirty="0"/>
          </a:p>
          <a:p>
            <a:pPr marL="0" indent="0" algn="l" rtl="0">
              <a:buNone/>
            </a:pPr>
            <a:endParaRPr lang="fr" sz="1800" b="1" dirty="0">
              <a:solidFill>
                <a:schemeClr val="accent5"/>
              </a:solidFill>
            </a:endParaRPr>
          </a:p>
        </p:txBody>
      </p:sp>
    </p:spTree>
    <p:extLst>
      <p:ext uri="{BB962C8B-B14F-4D97-AF65-F5344CB8AC3E}">
        <p14:creationId xmlns:p14="http://schemas.microsoft.com/office/powerpoint/2010/main" val="51143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r" b="1" i="0" u="none" baseline="0"/>
              <a:t>3.2. Imputation et estimation</a:t>
            </a:r>
            <a:endParaRPr lang="fr" b="1" dirty="0"/>
          </a:p>
        </p:txBody>
      </p:sp>
      <p:sp>
        <p:nvSpPr>
          <p:cNvPr id="3" name="Content Placeholder 2"/>
          <p:cNvSpPr>
            <a:spLocks noGrp="1"/>
          </p:cNvSpPr>
          <p:nvPr>
            <p:ph idx="1"/>
          </p:nvPr>
        </p:nvSpPr>
        <p:spPr/>
        <p:txBody>
          <a:bodyPr>
            <a:normAutofit/>
          </a:bodyPr>
          <a:lstStyle/>
          <a:p>
            <a:pPr marL="0" indent="0" algn="l" rtl="0">
              <a:buNone/>
            </a:pPr>
            <a:r>
              <a:rPr lang="fr" sz="1800" b="0" i="0" u="sng" baseline="0" dirty="0">
                <a:solidFill>
                  <a:srgbClr val="006600"/>
                </a:solidFill>
              </a:rPr>
              <a:t>Autre méthode</a:t>
            </a:r>
          </a:p>
          <a:p>
            <a:pPr algn="just" rtl="0"/>
            <a:r>
              <a:rPr lang="fr" sz="1800" b="1" i="0" u="none" baseline="0" dirty="0"/>
              <a:t>Modèle linéaire hiérarchique</a:t>
            </a:r>
            <a:r>
              <a:rPr lang="fr" sz="1800" b="0" i="0" u="none" baseline="0" dirty="0"/>
              <a:t>, à utiliser lorsqu’on ne dispose d’aucune information au niveau local</a:t>
            </a:r>
          </a:p>
          <a:p>
            <a:pPr algn="just" rtl="0"/>
            <a:endParaRPr lang="fr" sz="1800" dirty="0"/>
          </a:p>
          <a:p>
            <a:pPr marL="0" lvl="0" indent="0" algn="l" rtl="0">
              <a:buNone/>
            </a:pPr>
            <a:endParaRPr lang="fr" sz="1800" dirty="0"/>
          </a:p>
        </p:txBody>
      </p:sp>
      <p:grpSp>
        <p:nvGrpSpPr>
          <p:cNvPr id="7" name="Group 6"/>
          <p:cNvGrpSpPr/>
          <p:nvPr/>
        </p:nvGrpSpPr>
        <p:grpSpPr>
          <a:xfrm>
            <a:off x="1512532" y="2780928"/>
            <a:ext cx="6999817" cy="3266423"/>
            <a:chOff x="160382" y="910545"/>
            <a:chExt cx="4759489" cy="1355725"/>
          </a:xfrm>
        </p:grpSpPr>
        <p:cxnSp>
          <p:nvCxnSpPr>
            <p:cNvPr id="8" name="Straight Arrow Connector 7"/>
            <p:cNvCxnSpPr/>
            <p:nvPr/>
          </p:nvCxnSpPr>
          <p:spPr>
            <a:xfrm>
              <a:off x="3091148" y="1229459"/>
              <a:ext cx="9345" cy="753672"/>
            </a:xfrm>
            <a:prstGeom prst="straightConnector1">
              <a:avLst/>
            </a:prstGeom>
            <a:ln w="50800">
              <a:solidFill>
                <a:schemeClr val="accent6">
                  <a:alpha val="70000"/>
                </a:schemeClr>
              </a:solidFill>
              <a:tailEnd type="triangle"/>
            </a:ln>
          </p:spPr>
          <p:style>
            <a:lnRef idx="3">
              <a:schemeClr val="accent2"/>
            </a:lnRef>
            <a:fillRef idx="0">
              <a:schemeClr val="accent2"/>
            </a:fillRef>
            <a:effectRef idx="2">
              <a:schemeClr val="accent2"/>
            </a:effectRef>
            <a:fontRef idx="minor">
              <a:schemeClr val="tx1"/>
            </a:fontRef>
          </p:style>
        </p:cxnSp>
        <p:sp>
          <p:nvSpPr>
            <p:cNvPr id="9" name="Rounded Rectangle 8"/>
            <p:cNvSpPr/>
            <p:nvPr/>
          </p:nvSpPr>
          <p:spPr>
            <a:xfrm>
              <a:off x="160382" y="1994926"/>
              <a:ext cx="3159658" cy="271344"/>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rtl="0">
                <a:spcBef>
                  <a:spcPts val="0"/>
                </a:spcBef>
                <a:spcAft>
                  <a:spcPts val="0"/>
                </a:spcAft>
              </a:pPr>
              <a:r>
                <a:rPr lang="fr" sz="1400" b="1" i="0" u="none" kern="1200" baseline="0" dirty="0">
                  <a:solidFill>
                    <a:srgbClr val="FFFFFF"/>
                  </a:solidFill>
                  <a:effectLst/>
                  <a:ea typeface="SimSun" panose="02010600030101010101" pitchFamily="2" charset="-122"/>
                  <a:cs typeface="Arial" panose="020B0604020202020204" pitchFamily="34" charset="0"/>
                </a:rPr>
                <a:t>Niveau 1 : Données sur les pertes par pays et par produit</a:t>
              </a:r>
              <a:endParaRPr lang="fr" sz="1400" b="1" dirty="0">
                <a:effectLst/>
                <a:latin typeface="Times" panose="02020603050405020304" pitchFamily="18" charset="0"/>
                <a:ea typeface="SimSun" panose="02010600030101010101" pitchFamily="2" charset="-122"/>
                <a:cs typeface="Times New Roman" panose="02020603050405020304" pitchFamily="18" charset="0"/>
              </a:endParaRPr>
            </a:p>
          </p:txBody>
        </p:sp>
        <p:sp>
          <p:nvSpPr>
            <p:cNvPr id="10" name="Rounded Rectangle 9"/>
            <p:cNvSpPr/>
            <p:nvPr/>
          </p:nvSpPr>
          <p:spPr>
            <a:xfrm>
              <a:off x="300271" y="910545"/>
              <a:ext cx="2879881" cy="308953"/>
            </a:xfrm>
            <a:prstGeom prst="roundRect">
              <a:avLst/>
            </a:prstGeom>
            <a:solidFill>
              <a:schemeClr val="accent6"/>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algn="ctr" rtl="0">
                <a:spcBef>
                  <a:spcPts val="0"/>
                </a:spcBef>
                <a:spcAft>
                  <a:spcPts val="0"/>
                </a:spcAft>
              </a:pPr>
              <a:r>
                <a:rPr lang="fr" sz="1400" b="1" i="0" u="none" kern="1200" baseline="0">
                  <a:solidFill>
                    <a:srgbClr val="FFFFFF"/>
                  </a:solidFill>
                  <a:effectLst/>
                  <a:ea typeface="SimSun" panose="02010600030101010101" pitchFamily="2" charset="-122"/>
                  <a:cs typeface="Arial" panose="020B0604020202020204" pitchFamily="34" charset="0"/>
                </a:rPr>
                <a:t>Niveau 3 : Données par groupe de produits au niveau mondial</a:t>
              </a:r>
              <a:endParaRPr lang="fr" sz="1400" b="1" dirty="0">
                <a:effectLst/>
                <a:latin typeface="Times" panose="02020603050405020304" pitchFamily="18" charset="0"/>
                <a:ea typeface="SimSun" panose="02010600030101010101" pitchFamily="2" charset="-122"/>
                <a:cs typeface="Times New Roman" panose="02020603050405020304" pitchFamily="18" charset="0"/>
              </a:endParaRPr>
            </a:p>
          </p:txBody>
        </p:sp>
        <p:sp>
          <p:nvSpPr>
            <p:cNvPr id="11" name="Rounded Rectangle 10"/>
            <p:cNvSpPr/>
            <p:nvPr/>
          </p:nvSpPr>
          <p:spPr>
            <a:xfrm>
              <a:off x="507633" y="1374905"/>
              <a:ext cx="2522346" cy="308973"/>
            </a:xfrm>
            <a:prstGeom prst="roundRect">
              <a:avLst/>
            </a:prstGeom>
            <a:solidFill>
              <a:srgbClr val="CC3300"/>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algn="ctr" rtl="0">
                <a:spcBef>
                  <a:spcPts val="0"/>
                </a:spcBef>
                <a:spcAft>
                  <a:spcPts val="0"/>
                </a:spcAft>
              </a:pPr>
              <a:r>
                <a:rPr lang="fr" sz="1400" b="1" i="0" u="none" kern="1200" baseline="0" dirty="0">
                  <a:solidFill>
                    <a:srgbClr val="FFFFFF"/>
                  </a:solidFill>
                  <a:effectLst/>
                  <a:ea typeface="SimSun" panose="02010600030101010101" pitchFamily="2" charset="-122"/>
                  <a:cs typeface="Arial" panose="020B0604020202020204" pitchFamily="34" charset="0"/>
                </a:rPr>
                <a:t>Niveau 2 : Données par produit au niveau mondial</a:t>
              </a:r>
              <a:endParaRPr lang="fr" sz="1400" b="1" dirty="0">
                <a:effectLst/>
                <a:latin typeface="Times" panose="02020603050405020304" pitchFamily="18" charset="0"/>
                <a:ea typeface="SimSun" panose="02010600030101010101" pitchFamily="2" charset="-122"/>
                <a:cs typeface="Times New Roman" panose="02020603050405020304" pitchFamily="18" charset="0"/>
              </a:endParaRPr>
            </a:p>
          </p:txBody>
        </p:sp>
        <p:cxnSp>
          <p:nvCxnSpPr>
            <p:cNvPr id="12" name="Straight Arrow Connector 11"/>
            <p:cNvCxnSpPr/>
            <p:nvPr/>
          </p:nvCxnSpPr>
          <p:spPr>
            <a:xfrm>
              <a:off x="930893" y="1675621"/>
              <a:ext cx="0" cy="293280"/>
            </a:xfrm>
            <a:prstGeom prst="straightConnector1">
              <a:avLst/>
            </a:prstGeom>
            <a:ln w="50800">
              <a:solidFill>
                <a:srgbClr val="CC3300"/>
              </a:solidFill>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a:off x="2595155" y="1662583"/>
              <a:ext cx="9144" cy="320548"/>
            </a:xfrm>
            <a:prstGeom prst="straightConnector1">
              <a:avLst/>
            </a:prstGeom>
            <a:ln w="50800">
              <a:solidFill>
                <a:srgbClr val="CC3300"/>
              </a:solidFill>
              <a:tailEnd type="triangle"/>
            </a:ln>
          </p:spPr>
          <p:style>
            <a:lnRef idx="3">
              <a:schemeClr val="accent2"/>
            </a:lnRef>
            <a:fillRef idx="0">
              <a:schemeClr val="accent2"/>
            </a:fillRef>
            <a:effectRef idx="2">
              <a:schemeClr val="accent2"/>
            </a:effectRef>
            <a:fontRef idx="minor">
              <a:schemeClr val="tx1"/>
            </a:fontRef>
          </p:style>
        </p:cxnSp>
        <p:sp>
          <p:nvSpPr>
            <p:cNvPr id="14" name="TextBox 14"/>
            <p:cNvSpPr txBox="1"/>
            <p:nvPr/>
          </p:nvSpPr>
          <p:spPr>
            <a:xfrm>
              <a:off x="3146540" y="1383320"/>
              <a:ext cx="1575536" cy="246380"/>
            </a:xfrm>
            <a:prstGeom prst="rect">
              <a:avLst/>
            </a:prstGeom>
            <a:noFill/>
          </p:spPr>
          <p:txBody>
            <a:bodyPr wrap="square" rtlCol="0">
              <a:noAutofit/>
            </a:bodyPr>
            <a:lstStyle/>
            <a:p>
              <a:pPr marL="0" marR="0" algn="l" rtl="0">
                <a:spcBef>
                  <a:spcPts val="0"/>
                </a:spcBef>
                <a:spcAft>
                  <a:spcPts val="0"/>
                </a:spcAft>
              </a:pPr>
              <a:r>
                <a:rPr lang="fr" sz="1400" b="0" i="0" u="none" kern="1200" baseline="0">
                  <a:solidFill>
                    <a:srgbClr val="000000"/>
                  </a:solidFill>
                  <a:effectLst/>
                  <a:latin typeface="Calibri" panose="020F0502020204030204" pitchFamily="34" charset="0"/>
                  <a:ea typeface="SimSun" panose="02010600030101010101" pitchFamily="2" charset="-122"/>
                  <a:cs typeface="Arial" panose="020B0604020202020204" pitchFamily="34" charset="0"/>
                </a:rPr>
                <a:t>Sinon :</a:t>
              </a:r>
              <a:endParaRPr lang="fr" sz="1400" dirty="0">
                <a:effectLst/>
                <a:latin typeface="Times" panose="02020603050405020304" pitchFamily="18" charset="0"/>
                <a:ea typeface="SimSun" panose="02010600030101010101" pitchFamily="2" charset="-122"/>
                <a:cs typeface="Times New Roman" panose="02020603050405020304" pitchFamily="18" charset="0"/>
              </a:endParaRPr>
            </a:p>
          </p:txBody>
        </p:sp>
        <p:cxnSp>
          <p:nvCxnSpPr>
            <p:cNvPr id="15" name="Straight Arrow Connector 14"/>
            <p:cNvCxnSpPr/>
            <p:nvPr/>
          </p:nvCxnSpPr>
          <p:spPr>
            <a:xfrm flipH="1">
              <a:off x="380116" y="1239495"/>
              <a:ext cx="16942" cy="743636"/>
            </a:xfrm>
            <a:prstGeom prst="straightConnector1">
              <a:avLst/>
            </a:prstGeom>
            <a:ln w="50800">
              <a:solidFill>
                <a:schemeClr val="accent6">
                  <a:alpha val="70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6" name="Elbow Connector 15"/>
            <p:cNvCxnSpPr/>
            <p:nvPr/>
          </p:nvCxnSpPr>
          <p:spPr>
            <a:xfrm rot="10800000">
              <a:off x="3180152" y="1029906"/>
              <a:ext cx="668478" cy="436500"/>
            </a:xfrm>
            <a:prstGeom prst="bentConnector3">
              <a:avLst>
                <a:gd name="adj1" fmla="val -29671"/>
              </a:avLst>
            </a:prstGeom>
            <a:ln w="50800">
              <a:solidFill>
                <a:schemeClr val="accent6">
                  <a:alpha val="7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54"/>
            <p:cNvSpPr txBox="1"/>
            <p:nvPr/>
          </p:nvSpPr>
          <p:spPr>
            <a:xfrm>
              <a:off x="3344335" y="1943139"/>
              <a:ext cx="1575536" cy="246380"/>
            </a:xfrm>
            <a:prstGeom prst="rect">
              <a:avLst/>
            </a:prstGeom>
            <a:noFill/>
          </p:spPr>
          <p:txBody>
            <a:bodyPr wrap="square" rtlCol="0">
              <a:noAutofit/>
            </a:bodyPr>
            <a:lstStyle/>
            <a:p>
              <a:pPr marL="0" marR="0" algn="l" rtl="0">
                <a:spcBef>
                  <a:spcPts val="0"/>
                </a:spcBef>
                <a:spcAft>
                  <a:spcPts val="0"/>
                </a:spcAft>
              </a:pPr>
              <a:r>
                <a:rPr lang="fr" sz="1400" b="0" i="0" u="none" kern="1200" baseline="0">
                  <a:solidFill>
                    <a:srgbClr val="000000"/>
                  </a:solidFill>
                  <a:effectLst/>
                  <a:latin typeface="Calibri" panose="020F0502020204030204" pitchFamily="34" charset="0"/>
                  <a:ea typeface="SimSun" panose="02010600030101010101" pitchFamily="2" charset="-122"/>
                  <a:cs typeface="Arial" panose="020B0604020202020204" pitchFamily="34" charset="0"/>
                </a:rPr>
                <a:t>Sinon :</a:t>
              </a:r>
              <a:endParaRPr lang="fr" sz="1400" dirty="0">
                <a:effectLst/>
                <a:latin typeface="Times" panose="02020603050405020304" pitchFamily="18" charset="0"/>
                <a:ea typeface="SimSun" panose="02010600030101010101" pitchFamily="2" charset="-122"/>
                <a:cs typeface="Times New Roman" panose="02020603050405020304" pitchFamily="18" charset="0"/>
              </a:endParaRPr>
            </a:p>
          </p:txBody>
        </p:sp>
        <p:cxnSp>
          <p:nvCxnSpPr>
            <p:cNvPr id="18" name="Elbow Connector 17"/>
            <p:cNvCxnSpPr/>
            <p:nvPr/>
          </p:nvCxnSpPr>
          <p:spPr>
            <a:xfrm rot="10800000">
              <a:off x="3017511" y="1543670"/>
              <a:ext cx="1030740" cy="470591"/>
            </a:xfrm>
            <a:prstGeom prst="bentConnector3">
              <a:avLst>
                <a:gd name="adj1" fmla="val -19541"/>
              </a:avLst>
            </a:prstGeom>
            <a:ln w="50800">
              <a:solidFill>
                <a:srgbClr val="CC3300">
                  <a:alpha val="70000"/>
                </a:srgb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670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fr" sz="3600" b="1" i="0" u="none" baseline="0"/>
              <a:t>Références</a:t>
            </a:r>
            <a:endParaRPr lang="fr" sz="3600" b="1" dirty="0"/>
          </a:p>
        </p:txBody>
      </p:sp>
      <p:sp>
        <p:nvSpPr>
          <p:cNvPr id="3" name="Content Placeholder 2"/>
          <p:cNvSpPr>
            <a:spLocks noGrp="1"/>
          </p:cNvSpPr>
          <p:nvPr>
            <p:ph idx="1"/>
          </p:nvPr>
        </p:nvSpPr>
        <p:spPr/>
        <p:txBody>
          <a:bodyPr>
            <a:normAutofit/>
          </a:bodyPr>
          <a:lstStyle/>
          <a:p>
            <a:endParaRPr lang="fr" sz="2000" dirty="0"/>
          </a:p>
          <a:p>
            <a:pPr algn="l" rtl="0"/>
            <a:r>
              <a:rPr lang="fr" sz="2000" b="0" i="0" u="none" baseline="0" dirty="0" smtClean="0"/>
              <a:t>Stratégie </a:t>
            </a:r>
            <a:r>
              <a:rPr lang="fr" sz="2000" b="0" i="0" u="none" baseline="0" dirty="0"/>
              <a:t>mondiale pour l’amélioration des statistiques agricoles et rurales, 2017, </a:t>
            </a:r>
            <a:r>
              <a:rPr lang="fr" sz="2000" b="0" i="1" u="none" baseline="0" dirty="0"/>
              <a:t>Manuel sur les bilans alimentaires</a:t>
            </a:r>
            <a:r>
              <a:rPr lang="fr" sz="2000" b="0" i="0" u="none" baseline="0" dirty="0"/>
              <a:t>, Rome, </a:t>
            </a:r>
            <a:r>
              <a:rPr lang="fr" sz="2000" b="0" i="0" u="none" baseline="0" dirty="0" smtClean="0"/>
              <a:t>Italie, chapitre 3.5, section 3.5.10.</a:t>
            </a:r>
            <a:endParaRPr lang="fr" sz="2000" dirty="0"/>
          </a:p>
          <a:p>
            <a:endParaRPr lang="fr" sz="2000" dirty="0"/>
          </a:p>
          <a:p>
            <a:pPr algn="l" rtl="0"/>
            <a:r>
              <a:rPr lang="fr" sz="2000" b="0" i="0" u="none" baseline="0" dirty="0"/>
              <a:t>Tayyib S. et Golini N., 2016, </a:t>
            </a:r>
            <a:r>
              <a:rPr lang="fr" sz="2000" b="0" i="1" u="none" baseline="0" dirty="0"/>
              <a:t>The FAO approach to food loss concepts and estimation in the context of SDG 12 Target 3</a:t>
            </a:r>
            <a:r>
              <a:rPr lang="fr" sz="2000" b="0" i="0" u="none" baseline="0" dirty="0"/>
              <a:t>, présentation préparée en vue de la conférence ICAS VII, Rome, Italie.</a:t>
            </a:r>
            <a:endParaRPr lang="fr" sz="2000" dirty="0"/>
          </a:p>
          <a:p>
            <a:endParaRPr lang="fr" sz="2000" dirty="0">
              <a:solidFill>
                <a:schemeClr val="accent5"/>
              </a:solidFill>
            </a:endParaRPr>
          </a:p>
          <a:p>
            <a:pPr marL="0" indent="0" algn="l" rtl="0">
              <a:buNone/>
            </a:pPr>
            <a:endParaRPr lang="fr" sz="2000" dirty="0">
              <a:solidFill>
                <a:schemeClr val="accent5"/>
              </a:solidFill>
            </a:endParaRPr>
          </a:p>
          <a:p>
            <a:pPr marL="0" indent="0" algn="l" rtl="0">
              <a:buNone/>
            </a:pPr>
            <a:endParaRPr lang="fr" sz="2000" u="sng" dirty="0"/>
          </a:p>
        </p:txBody>
      </p:sp>
    </p:spTree>
    <p:extLst>
      <p:ext uri="{BB962C8B-B14F-4D97-AF65-F5344CB8AC3E}">
        <p14:creationId xmlns:p14="http://schemas.microsoft.com/office/powerpoint/2010/main" val="69989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p:txBody>
          <a:bodyPr/>
          <a:lstStyle/>
          <a:p>
            <a:pPr rtl="0"/>
            <a:r>
              <a:rPr lang="fr" sz="7200" b="0" i="0" u="none" baseline="0"/>
              <a:t>Merci !</a:t>
            </a:r>
            <a:endParaRPr lang="fr" sz="7200" dirty="0"/>
          </a:p>
        </p:txBody>
      </p:sp>
    </p:spTree>
    <p:extLst>
      <p:ext uri="{BB962C8B-B14F-4D97-AF65-F5344CB8AC3E}">
        <p14:creationId xmlns:p14="http://schemas.microsoft.com/office/powerpoint/2010/main" val="196539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fr" b="1" i="0" u="none" baseline="0" dirty="0"/>
              <a:t>Sommaire</a:t>
            </a:r>
            <a:endParaRPr lang="fr" b="1" dirty="0"/>
          </a:p>
        </p:txBody>
      </p:sp>
      <p:sp>
        <p:nvSpPr>
          <p:cNvPr id="3" name="Content Placeholder 2"/>
          <p:cNvSpPr>
            <a:spLocks noGrp="1"/>
          </p:cNvSpPr>
          <p:nvPr>
            <p:ph idx="1"/>
          </p:nvPr>
        </p:nvSpPr>
        <p:spPr/>
        <p:txBody>
          <a:bodyPr>
            <a:normAutofit/>
          </a:bodyPr>
          <a:lstStyle/>
          <a:p>
            <a:pPr marL="514350" indent="-514350" algn="l" rtl="0">
              <a:buFont typeface="+mj-lt"/>
              <a:buAutoNum type="arabicPeriod"/>
            </a:pPr>
            <a:r>
              <a:rPr lang="fr" b="0" i="0" u="none" baseline="0" dirty="0" smtClean="0"/>
              <a:t>Notion </a:t>
            </a:r>
            <a:r>
              <a:rPr lang="fr" b="0" i="0" u="none" baseline="0" dirty="0"/>
              <a:t>de pertes dans le cadre des bilans alimentaires</a:t>
            </a:r>
          </a:p>
          <a:p>
            <a:pPr marL="514350" indent="-514350" algn="l" rtl="0">
              <a:buFont typeface="+mj-lt"/>
              <a:buAutoNum type="arabicPeriod"/>
            </a:pPr>
            <a:endParaRPr lang="fr" dirty="0"/>
          </a:p>
          <a:p>
            <a:pPr marL="514350" indent="-514350" algn="l" rtl="0">
              <a:buFont typeface="+mj-lt"/>
              <a:buAutoNum type="arabicPeriod"/>
            </a:pPr>
            <a:r>
              <a:rPr lang="fr" b="0" i="0" u="none" baseline="0" dirty="0"/>
              <a:t>Sources de données :</a:t>
            </a:r>
            <a:endParaRPr lang="fr" dirty="0"/>
          </a:p>
          <a:p>
            <a:pPr marL="971550" lvl="1" indent="-514350" algn="l" rtl="0">
              <a:buFont typeface="+mj-lt"/>
              <a:buAutoNum type="arabicPeriod"/>
            </a:pPr>
            <a:r>
              <a:rPr lang="fr" b="0" i="0" u="none" baseline="0" dirty="0"/>
              <a:t>Sources de données officielles</a:t>
            </a:r>
          </a:p>
          <a:p>
            <a:pPr marL="971550" lvl="1" indent="-514350" algn="l" rtl="0">
              <a:buFont typeface="+mj-lt"/>
              <a:buAutoNum type="arabicPeriod"/>
            </a:pPr>
            <a:r>
              <a:rPr lang="fr" b="0" i="0" u="none" baseline="0" dirty="0"/>
              <a:t>Autres sources de données</a:t>
            </a:r>
          </a:p>
          <a:p>
            <a:pPr marL="971550" lvl="1" indent="-514350" algn="l" rtl="0">
              <a:buFont typeface="+mj-lt"/>
              <a:buAutoNum type="arabicPeriod"/>
            </a:pPr>
            <a:endParaRPr lang="fr" dirty="0"/>
          </a:p>
          <a:p>
            <a:pPr marL="514350" indent="-514350" algn="l" rtl="0">
              <a:buFont typeface="+mj-lt"/>
              <a:buAutoNum type="arabicPeriod"/>
            </a:pPr>
            <a:r>
              <a:rPr lang="fr" b="0" i="0" u="none" baseline="0" dirty="0"/>
              <a:t>Imputation et estimation</a:t>
            </a:r>
            <a:endParaRPr lang="fr" dirty="0"/>
          </a:p>
          <a:p>
            <a:pPr marL="971550" lvl="1" indent="-514350" algn="l" rtl="0">
              <a:buFont typeface="+mj-lt"/>
              <a:buAutoNum type="arabicPeriod"/>
            </a:pPr>
            <a:r>
              <a:rPr lang="fr" b="0" i="0" u="none" baseline="0" dirty="0"/>
              <a:t>Méthode recommandée</a:t>
            </a:r>
          </a:p>
          <a:p>
            <a:pPr marL="971550" lvl="1" indent="-514350" algn="l" rtl="0">
              <a:buFont typeface="+mj-lt"/>
              <a:buAutoNum type="arabicPeriod"/>
            </a:pPr>
            <a:r>
              <a:rPr lang="fr" b="0" i="0" u="none" baseline="0" dirty="0"/>
              <a:t>Autre méthode</a:t>
            </a:r>
          </a:p>
          <a:p>
            <a:pPr marL="571500" indent="-571500" algn="l" rtl="0">
              <a:buAutoNum type="romanUcPeriod"/>
            </a:pPr>
            <a:endParaRPr lang="fr" dirty="0"/>
          </a:p>
          <a:p>
            <a:pPr marL="571500" indent="-571500" algn="l" rtl="0">
              <a:buAutoNum type="romanUcPeriod"/>
            </a:pPr>
            <a:endParaRPr lang="fr" dirty="0"/>
          </a:p>
          <a:p>
            <a:pPr marL="571500" indent="-571500" algn="l" rtl="0">
              <a:buAutoNum type="romanUcPeriod"/>
            </a:pPr>
            <a:endParaRPr lang="fr" dirty="0"/>
          </a:p>
        </p:txBody>
      </p:sp>
    </p:spTree>
    <p:extLst>
      <p:ext uri="{BB962C8B-B14F-4D97-AF65-F5344CB8AC3E}">
        <p14:creationId xmlns:p14="http://schemas.microsoft.com/office/powerpoint/2010/main" val="141536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fr" b="1" i="0" u="none" baseline="0"/>
              <a:t>1. Notion de pertes</a:t>
            </a:r>
            <a:endParaRPr lang="fr" b="1" dirty="0"/>
          </a:p>
        </p:txBody>
      </p:sp>
    </p:spTree>
    <p:extLst>
      <p:ext uri="{BB962C8B-B14F-4D97-AF65-F5344CB8AC3E}">
        <p14:creationId xmlns:p14="http://schemas.microsoft.com/office/powerpoint/2010/main" val="133678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fr" b="1" i="0" u="none" baseline="0"/>
              <a:t>Notion de « pertes » dans les ODD</a:t>
            </a:r>
            <a:endParaRPr lang="fr" b="1" dirty="0"/>
          </a:p>
        </p:txBody>
      </p:sp>
      <p:pic>
        <p:nvPicPr>
          <p:cNvPr id="5" name="Picture 2"/>
          <p:cNvPicPr>
            <a:picLocks noChangeAspect="1"/>
          </p:cNvPicPr>
          <p:nvPr/>
        </p:nvPicPr>
        <p:blipFill>
          <a:blip r:embed="rId3">
            <a:grayscl/>
          </a:blip>
          <a:stretch>
            <a:fillRect/>
          </a:stretch>
        </p:blipFill>
        <p:spPr>
          <a:xfrm>
            <a:off x="647564" y="1772816"/>
            <a:ext cx="7848872" cy="4107929"/>
          </a:xfrm>
          <a:prstGeom prst="rect">
            <a:avLst/>
          </a:prstGeom>
        </p:spPr>
      </p:pic>
      <p:pic>
        <p:nvPicPr>
          <p:cNvPr id="8" name="Picture 10"/>
          <p:cNvPicPr>
            <a:picLocks noChangeAspect="1"/>
          </p:cNvPicPr>
          <p:nvPr/>
        </p:nvPicPr>
        <p:blipFill>
          <a:blip r:embed="rId4"/>
          <a:stretch>
            <a:fillRect/>
          </a:stretch>
        </p:blipFill>
        <p:spPr>
          <a:xfrm>
            <a:off x="7236296" y="3140968"/>
            <a:ext cx="1242025" cy="1368152"/>
          </a:xfrm>
          <a:prstGeom prst="rect">
            <a:avLst/>
          </a:prstGeom>
        </p:spPr>
      </p:pic>
    </p:spTree>
    <p:extLst>
      <p:ext uri="{BB962C8B-B14F-4D97-AF65-F5344CB8AC3E}">
        <p14:creationId xmlns:p14="http://schemas.microsoft.com/office/powerpoint/2010/main" val="120407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02727" y="2541289"/>
            <a:ext cx="6437241" cy="1692771"/>
          </a:xfrm>
          <a:prstGeom prst="rect">
            <a:avLst/>
          </a:prstGeom>
          <a:noFill/>
        </p:spPr>
        <p:txBody>
          <a:bodyPr wrap="square" rtlCol="0">
            <a:spAutoFit/>
          </a:bodyPr>
          <a:lstStyle/>
          <a:p>
            <a:pPr algn="ctr" rtl="0"/>
            <a:r>
              <a:rPr lang="fr" sz="2600" b="1" i="0" u="none" baseline="0" dirty="0">
                <a:solidFill>
                  <a:schemeClr val="tx1">
                    <a:lumMod val="50000"/>
                    <a:lumOff val="50000"/>
                  </a:schemeClr>
                </a:solidFill>
              </a:rPr>
              <a:t>« D’ici à 2030, réduire de moitié à l’échelle mondiale le volume de </a:t>
            </a:r>
            <a:r>
              <a:rPr lang="fr" sz="2600" b="1" i="0" u="none" baseline="0" dirty="0">
                <a:solidFill>
                  <a:srgbClr val="5CA33A"/>
                </a:solidFill>
              </a:rPr>
              <a:t>déchets alimentaires</a:t>
            </a:r>
            <a:r>
              <a:rPr lang="fr" sz="2600" b="1" i="0" u="none" baseline="0" dirty="0">
                <a:solidFill>
                  <a:schemeClr val="tx1">
                    <a:lumMod val="50000"/>
                    <a:lumOff val="50000"/>
                  </a:schemeClr>
                </a:solidFill>
              </a:rPr>
              <a:t> par habitant au niveau de la distribution comme de la consommation et réduire les </a:t>
            </a:r>
            <a:r>
              <a:rPr lang="fr" sz="2600" b="1" i="0" u="none" baseline="0" dirty="0">
                <a:solidFill>
                  <a:srgbClr val="5CA33A"/>
                </a:solidFill>
              </a:rPr>
              <a:t>pertes de produits alimentaires</a:t>
            </a:r>
            <a:r>
              <a:rPr lang="fr" sz="2600" b="1" i="0" u="none" baseline="0" dirty="0">
                <a:solidFill>
                  <a:schemeClr val="tx1">
                    <a:lumMod val="50000"/>
                    <a:lumOff val="50000"/>
                  </a:schemeClr>
                </a:solidFill>
              </a:rPr>
              <a:t> tout au long des chaînes de production et d’approvisionnement, y compris les pertes après récolte. »</a:t>
            </a:r>
            <a:endParaRPr lang="fr" sz="2600" b="1" dirty="0">
              <a:solidFill>
                <a:schemeClr val="tx1">
                  <a:lumMod val="50000"/>
                  <a:lumOff val="50000"/>
                </a:schemeClr>
              </a:solidFill>
            </a:endParaRPr>
          </a:p>
        </p:txBody>
      </p:sp>
      <p:pic>
        <p:nvPicPr>
          <p:cNvPr id="8" name="Picture 7"/>
          <p:cNvPicPr>
            <a:picLocks noChangeAspect="1"/>
          </p:cNvPicPr>
          <p:nvPr/>
        </p:nvPicPr>
        <p:blipFill>
          <a:blip r:embed="rId3"/>
          <a:stretch>
            <a:fillRect/>
          </a:stretch>
        </p:blipFill>
        <p:spPr>
          <a:xfrm>
            <a:off x="395536" y="2492896"/>
            <a:ext cx="1789555" cy="1789555"/>
          </a:xfrm>
          <a:prstGeom prst="rect">
            <a:avLst/>
          </a:prstGeom>
        </p:spPr>
      </p:pic>
      <p:sp>
        <p:nvSpPr>
          <p:cNvPr id="9" name="Title 1"/>
          <p:cNvSpPr>
            <a:spLocks noGrp="1"/>
          </p:cNvSpPr>
          <p:nvPr>
            <p:ph type="title"/>
          </p:nvPr>
        </p:nvSpPr>
        <p:spPr/>
        <p:txBody>
          <a:bodyPr/>
          <a:lstStyle/>
          <a:p>
            <a:pPr algn="ctr" rtl="0"/>
            <a:r>
              <a:rPr lang="fr" b="1" i="0" u="none" baseline="0" dirty="0"/>
              <a:t>ODD 12 – cible 3</a:t>
            </a:r>
            <a:endParaRPr lang="fr" b="1" dirty="0"/>
          </a:p>
        </p:txBody>
      </p:sp>
    </p:spTree>
    <p:extLst>
      <p:ext uri="{BB962C8B-B14F-4D97-AF65-F5344CB8AC3E}">
        <p14:creationId xmlns:p14="http://schemas.microsoft.com/office/powerpoint/2010/main" val="315389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fontScale="90000"/>
          </a:bodyPr>
          <a:lstStyle/>
          <a:p>
            <a:pPr algn="ctr" rtl="0"/>
            <a:r>
              <a:rPr lang="fr" b="1" i="0" u="none" baseline="0"/>
              <a:t>Notion de « pertes » dans le cadre des bilans alimentaires</a:t>
            </a:r>
            <a:endParaRPr lang="fr" b="1" dirty="0"/>
          </a:p>
        </p:txBody>
      </p:sp>
      <p:sp>
        <p:nvSpPr>
          <p:cNvPr id="19" name="Rectangle 18"/>
          <p:cNvSpPr/>
          <p:nvPr/>
        </p:nvSpPr>
        <p:spPr>
          <a:xfrm>
            <a:off x="356539" y="1772816"/>
            <a:ext cx="8562110" cy="1323439"/>
          </a:xfrm>
          <a:prstGeom prst="rect">
            <a:avLst/>
          </a:prstGeom>
        </p:spPr>
        <p:txBody>
          <a:bodyPr wrap="square">
            <a:spAutoFit/>
          </a:bodyPr>
          <a:lstStyle/>
          <a:p>
            <a:pPr algn="ctr" rtl="0">
              <a:spcAft>
                <a:spcPts val="500"/>
              </a:spcAft>
            </a:pPr>
            <a:r>
              <a:rPr lang="fr" sz="1600" b="1" i="1" u="none" baseline="0" dirty="0"/>
              <a:t>Les pertes alimentaires* désignent toutes les quantités de denrées propres à la consommation humaine issues de l’agriculture et de l’élevage qui, de manière directe ou indirecte, sortent totalement de la chaîne de production/d’approvisionnement après récolte ou abattage (qu’elles soient jetées, incinérées ou autre) et ne servent à aucun autre usage (alimentation animale, usage industriel, etc.). Ces pertes sont comptabilisées jusqu’au niveau du commerce de détail (non compris). On tient donc compte des pertes qui interviennent lors du stockage, du transport et de la transformation, y compris pour les produits importés.</a:t>
            </a:r>
            <a:endParaRPr lang="fr" sz="1600" b="1" i="1" dirty="0"/>
          </a:p>
        </p:txBody>
      </p:sp>
      <p:graphicFrame>
        <p:nvGraphicFramePr>
          <p:cNvPr id="20" name="Table 19"/>
          <p:cNvGraphicFramePr>
            <a:graphicFrameLocks noGrp="1"/>
          </p:cNvGraphicFramePr>
          <p:nvPr>
            <p:extLst>
              <p:ext uri="{D42A27DB-BD31-4B8C-83A1-F6EECF244321}">
                <p14:modId xmlns:p14="http://schemas.microsoft.com/office/powerpoint/2010/main" val="3467648858"/>
              </p:ext>
            </p:extLst>
          </p:nvPr>
        </p:nvGraphicFramePr>
        <p:xfrm>
          <a:off x="658572" y="3657952"/>
          <a:ext cx="7958044" cy="1859280"/>
        </p:xfrm>
        <a:graphic>
          <a:graphicData uri="http://schemas.openxmlformats.org/drawingml/2006/table">
            <a:tbl>
              <a:tblPr firstRow="1" bandRow="1">
                <a:tableStyleId>{C083E6E3-FA7D-4D7B-A595-EF9225AFEA82}</a:tableStyleId>
              </a:tblPr>
              <a:tblGrid>
                <a:gridCol w="3567673">
                  <a:extLst>
                    <a:ext uri="{9D8B030D-6E8A-4147-A177-3AD203B41FA5}">
                      <a16:colId xmlns="" xmlns:a16="http://schemas.microsoft.com/office/drawing/2014/main" val="20000"/>
                    </a:ext>
                  </a:extLst>
                </a:gridCol>
                <a:gridCol w="4390371">
                  <a:extLst>
                    <a:ext uri="{9D8B030D-6E8A-4147-A177-3AD203B41FA5}">
                      <a16:colId xmlns="" xmlns:a16="http://schemas.microsoft.com/office/drawing/2014/main" val="20001"/>
                    </a:ext>
                  </a:extLst>
                </a:gridCol>
              </a:tblGrid>
              <a:tr h="274551">
                <a:tc>
                  <a:txBody>
                    <a:bodyPr/>
                    <a:lstStyle/>
                    <a:p>
                      <a:pPr algn="ctr" rtl="0"/>
                      <a:r>
                        <a:rPr lang="fr" sz="1400" b="0" i="0" u="none" baseline="0">
                          <a:solidFill>
                            <a:sysClr val="windowText" lastClr="000000"/>
                          </a:solidFill>
                        </a:rPr>
                        <a:t>Inclut</a:t>
                      </a:r>
                      <a:endParaRPr lang="fr" sz="1400" dirty="0">
                        <a:solidFill>
                          <a:sysClr val="windowText" lastClr="000000"/>
                        </a:solidFill>
                      </a:endParaRPr>
                    </a:p>
                  </a:txBody>
                  <a:tcPr/>
                </a:tc>
                <a:tc>
                  <a:txBody>
                    <a:bodyPr/>
                    <a:lstStyle/>
                    <a:p>
                      <a:pPr algn="ctr" rtl="0"/>
                      <a:r>
                        <a:rPr lang="fr" sz="1400" b="0" i="0" u="none" baseline="0">
                          <a:solidFill>
                            <a:sysClr val="windowText" lastClr="000000"/>
                          </a:solidFill>
                        </a:rPr>
                        <a:t>N’inclut pas</a:t>
                      </a:r>
                      <a:endParaRPr lang="fr" sz="1400" dirty="0">
                        <a:solidFill>
                          <a:sysClr val="windowText" lastClr="000000"/>
                        </a:solidFill>
                      </a:endParaRPr>
                    </a:p>
                  </a:txBody>
                  <a:tcPr/>
                </a:tc>
                <a:extLst>
                  <a:ext uri="{0D108BD9-81ED-4DB2-BD59-A6C34878D82A}">
                    <a16:rowId xmlns="" xmlns:a16="http://schemas.microsoft.com/office/drawing/2014/main" val="10000"/>
                  </a:ext>
                </a:extLst>
              </a:tr>
              <a:tr h="274551">
                <a:tc>
                  <a:txBody>
                    <a:bodyPr/>
                    <a:lstStyle/>
                    <a:p>
                      <a:pPr algn="ctr" rtl="0"/>
                      <a:r>
                        <a:rPr lang="fr" sz="1400" b="0" i="0" u="none" baseline="0">
                          <a:solidFill>
                            <a:sysClr val="windowText" lastClr="000000"/>
                          </a:solidFill>
                        </a:rPr>
                        <a:t>Produit entier, y compris les parties non comestibles</a:t>
                      </a:r>
                      <a:endParaRPr lang="fr" sz="1400" dirty="0">
                        <a:solidFill>
                          <a:sysClr val="windowText" lastClr="000000"/>
                        </a:solidFill>
                      </a:endParaRPr>
                    </a:p>
                  </a:txBody>
                  <a:tcPr/>
                </a:tc>
                <a:tc>
                  <a:txBody>
                    <a:bodyPr/>
                    <a:lstStyle/>
                    <a:p>
                      <a:pPr algn="ctr" rtl="0"/>
                      <a:r>
                        <a:rPr lang="fr" sz="1400" b="0" i="0" u="none" baseline="0">
                          <a:solidFill>
                            <a:sysClr val="windowText" lastClr="000000"/>
                          </a:solidFill>
                        </a:rPr>
                        <a:t>Quantités écartées puis réintégrées à la chaîne d’approvisionnement</a:t>
                      </a:r>
                      <a:endParaRPr lang="fr" sz="1400" dirty="0">
                        <a:solidFill>
                          <a:sysClr val="windowText" lastClr="000000"/>
                        </a:solidFill>
                      </a:endParaRPr>
                    </a:p>
                  </a:txBody>
                  <a:tcPr/>
                </a:tc>
                <a:extLst>
                  <a:ext uri="{0D108BD9-81ED-4DB2-BD59-A6C34878D82A}">
                    <a16:rowId xmlns="" xmlns:a16="http://schemas.microsoft.com/office/drawing/2014/main" val="10001"/>
                  </a:ext>
                </a:extLst>
              </a:tr>
              <a:tr h="274551">
                <a:tc>
                  <a:txBody>
                    <a:bodyPr/>
                    <a:lstStyle/>
                    <a:p>
                      <a:pPr algn="ctr" rtl="0"/>
                      <a:endParaRPr lang="fr" sz="1400" dirty="0">
                        <a:solidFill>
                          <a:sysClr val="windowText" lastClr="000000"/>
                        </a:solidFill>
                      </a:endParaRPr>
                    </a:p>
                  </a:txBody>
                  <a:tcPr/>
                </a:tc>
                <a:tc>
                  <a:txBody>
                    <a:bodyPr/>
                    <a:lstStyle/>
                    <a:p>
                      <a:pPr algn="ctr" rtl="0"/>
                      <a:r>
                        <a:rPr lang="fr" sz="1400" b="0" i="0" u="none" baseline="0">
                          <a:solidFill>
                            <a:sysClr val="windowText" lastClr="000000"/>
                          </a:solidFill>
                        </a:rPr>
                        <a:t>Pertes avant récolte/avant abattage et lors de la récolte/de l’abattage</a:t>
                      </a:r>
                      <a:endParaRPr lang="fr" sz="1400" dirty="0">
                        <a:solidFill>
                          <a:sysClr val="windowText" lastClr="000000"/>
                        </a:solidFill>
                      </a:endParaRPr>
                    </a:p>
                  </a:txBody>
                  <a:tcPr/>
                </a:tc>
                <a:extLst>
                  <a:ext uri="{0D108BD9-81ED-4DB2-BD59-A6C34878D82A}">
                    <a16:rowId xmlns="" xmlns:a16="http://schemas.microsoft.com/office/drawing/2014/main" val="10002"/>
                  </a:ext>
                </a:extLst>
              </a:tr>
              <a:tr h="274551">
                <a:tc>
                  <a:txBody>
                    <a:bodyPr/>
                    <a:lstStyle/>
                    <a:p>
                      <a:pPr algn="ctr" rtl="0"/>
                      <a:endParaRPr lang="fr" sz="1400" dirty="0">
                        <a:solidFill>
                          <a:sysClr val="windowText" lastClr="000000"/>
                        </a:solidFill>
                      </a:endParaRPr>
                    </a:p>
                  </a:txBody>
                  <a:tcPr/>
                </a:tc>
                <a:tc>
                  <a:txBody>
                    <a:bodyPr/>
                    <a:lstStyle/>
                    <a:p>
                      <a:pPr algn="ctr" rtl="0"/>
                      <a:r>
                        <a:rPr lang="fr" sz="1400" b="0" i="0" u="none" baseline="0" dirty="0">
                          <a:solidFill>
                            <a:sysClr val="windowText" lastClr="000000"/>
                          </a:solidFill>
                        </a:rPr>
                        <a:t>Gaspillage/pertes au niveau du commerce de détail et du consommateur</a:t>
                      </a:r>
                      <a:endParaRPr lang="fr" sz="1400" dirty="0">
                        <a:solidFill>
                          <a:sysClr val="windowText" lastClr="000000"/>
                        </a:solidFill>
                      </a:endParaRPr>
                    </a:p>
                  </a:txBody>
                  <a:tcPr/>
                </a:tc>
                <a:extLst>
                  <a:ext uri="{0D108BD9-81ED-4DB2-BD59-A6C34878D82A}">
                    <a16:rowId xmlns="" xmlns:a16="http://schemas.microsoft.com/office/drawing/2014/main" val="10003"/>
                  </a:ext>
                </a:extLst>
              </a:tr>
            </a:tbl>
          </a:graphicData>
        </a:graphic>
      </p:graphicFrame>
      <p:sp>
        <p:nvSpPr>
          <p:cNvPr id="21" name="TextBox 20"/>
          <p:cNvSpPr txBox="1"/>
          <p:nvPr/>
        </p:nvSpPr>
        <p:spPr>
          <a:xfrm>
            <a:off x="658572" y="5642084"/>
            <a:ext cx="8063446" cy="523220"/>
          </a:xfrm>
          <a:prstGeom prst="rect">
            <a:avLst/>
          </a:prstGeom>
          <a:noFill/>
          <a:ln>
            <a:noFill/>
          </a:ln>
        </p:spPr>
        <p:txBody>
          <a:bodyPr wrap="square" rtlCol="0">
            <a:spAutoFit/>
          </a:bodyPr>
          <a:lstStyle/>
          <a:p>
            <a:pPr lvl="0">
              <a:defRPr/>
            </a:pPr>
            <a:r>
              <a:rPr lang="fr" sz="1400" b="1" kern="0" dirty="0">
                <a:solidFill>
                  <a:srgbClr val="7F7F7F"/>
                </a:solidFill>
              </a:rPr>
              <a:t>*</a:t>
            </a:r>
            <a:r>
              <a:rPr lang="fr" sz="1400" kern="0" dirty="0">
                <a:solidFill>
                  <a:srgbClr val="7F7F7F"/>
                </a:solidFill>
              </a:rPr>
              <a:t> </a:t>
            </a:r>
            <a:r>
              <a:rPr lang="fr-FR" sz="1400" kern="0" dirty="0">
                <a:solidFill>
                  <a:srgbClr val="7F7F7F"/>
                </a:solidFill>
              </a:rPr>
              <a:t>Le terme « </a:t>
            </a:r>
            <a:r>
              <a:rPr kumimoji="0" lang="fr" sz="1400" b="1" i="0" u="none" strike="noStrike" kern="0" cap="none" spc="0" normalizeH="0" baseline="0" dirty="0">
                <a:ln>
                  <a:noFill/>
                </a:ln>
                <a:solidFill>
                  <a:srgbClr val="5CA33A"/>
                </a:solidFill>
                <a:effectLst/>
                <a:uLnTx/>
                <a:uFillTx/>
              </a:rPr>
              <a:t>alimentaires</a:t>
            </a:r>
            <a:r>
              <a:rPr kumimoji="0" lang="fr" sz="1400" b="0" i="0" u="none" strike="noStrike" kern="0" cap="none" spc="0" normalizeH="0" baseline="0" dirty="0">
                <a:ln>
                  <a:noFill/>
                </a:ln>
                <a:solidFill>
                  <a:srgbClr val="7F7F7F"/>
                </a:solidFill>
                <a:effectLst/>
                <a:uLnTx/>
                <a:uFillTx/>
              </a:rPr>
              <a:t> » se</a:t>
            </a:r>
            <a:r>
              <a:rPr kumimoji="0" lang="fr-FR" sz="1400" b="0" i="0" u="none" strike="noStrike" kern="0" cap="none" spc="0" normalizeH="0" baseline="0" dirty="0">
                <a:ln>
                  <a:noFill/>
                </a:ln>
                <a:solidFill>
                  <a:srgbClr val="7F7F7F"/>
                </a:solidFill>
                <a:effectLst/>
                <a:uLnTx/>
                <a:uFillTx/>
              </a:rPr>
              <a:t> </a:t>
            </a:r>
            <a:r>
              <a:rPr kumimoji="0" lang="fr" sz="1400" b="0" i="0" u="none" strike="noStrike" kern="0" cap="none" spc="0" normalizeH="0" baseline="0" dirty="0">
                <a:ln>
                  <a:noFill/>
                </a:ln>
                <a:solidFill>
                  <a:srgbClr val="7F7F7F"/>
                </a:solidFill>
                <a:effectLst/>
                <a:uLnTx/>
                <a:uFillTx/>
              </a:rPr>
              <a:t>rapporte à tout produit pouvant être consommé, qu’il soit brut, transformé ou semi-transformé (y compris les boissons).</a:t>
            </a:r>
            <a:endParaRPr kumimoji="0" lang="fr" sz="1400" b="0" i="0" u="none" strike="noStrike" kern="0" cap="none" spc="0" normalizeH="0" baseline="0" noProof="0" dirty="0">
              <a:ln>
                <a:noFill/>
              </a:ln>
              <a:solidFill>
                <a:srgbClr val="7F7F7F"/>
              </a:solidFill>
              <a:effectLst/>
              <a:uLnTx/>
              <a:uFillTx/>
            </a:endParaRPr>
          </a:p>
        </p:txBody>
      </p:sp>
    </p:spTree>
    <p:extLst>
      <p:ext uri="{BB962C8B-B14F-4D97-AF65-F5344CB8AC3E}">
        <p14:creationId xmlns:p14="http://schemas.microsoft.com/office/powerpoint/2010/main" val="138117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fr" b="1" i="0" u="none" baseline="0"/>
              <a:t>Notion de « pertes » dans le cadre des bilans alimentaires</a:t>
            </a:r>
            <a:endParaRPr lang="fr" b="1" dirty="0"/>
          </a:p>
        </p:txBody>
      </p:sp>
      <p:sp>
        <p:nvSpPr>
          <p:cNvPr id="3" name="Content Placeholder 2"/>
          <p:cNvSpPr>
            <a:spLocks noGrp="1"/>
          </p:cNvSpPr>
          <p:nvPr>
            <p:ph idx="1"/>
          </p:nvPr>
        </p:nvSpPr>
        <p:spPr/>
        <p:txBody>
          <a:bodyPr>
            <a:normAutofit/>
          </a:bodyPr>
          <a:lstStyle/>
          <a:p>
            <a:pPr algn="just" rtl="0"/>
            <a:r>
              <a:rPr lang="fr" sz="2000" b="0" i="0" u="none" baseline="0" dirty="0">
                <a:solidFill>
                  <a:srgbClr val="006600"/>
                </a:solidFill>
              </a:rPr>
              <a:t>Pour les besoins des bilans alimentaires, les « pertes » correspondent essentiellement aux « pertes après récolte/après abattage ».</a:t>
            </a:r>
          </a:p>
          <a:p>
            <a:pPr lvl="1" algn="just" rtl="0">
              <a:buFont typeface="Wingdings" panose="05000000000000000000" pitchFamily="2" charset="2"/>
              <a:buChar char="Ø"/>
            </a:pPr>
            <a:r>
              <a:rPr lang="fr" sz="1800" b="0" i="0" u="none" baseline="0" dirty="0"/>
              <a:t>quantités d’aliments qui sortent de la chaîne de production/d’approvisionnement à n’importe quelle </a:t>
            </a:r>
            <a:r>
              <a:rPr lang="fr" sz="1800" b="0" i="0" u="none" baseline="0"/>
              <a:t>étape </a:t>
            </a:r>
            <a:r>
              <a:rPr lang="fr" sz="1800" smtClean="0"/>
              <a:t>après la récolte/</a:t>
            </a:r>
            <a:r>
              <a:rPr lang="fr" sz="1800" b="0" i="0" u="none" baseline="0" smtClean="0"/>
              <a:t>l’abattage </a:t>
            </a:r>
            <a:r>
              <a:rPr lang="fr" sz="1800" b="0" i="0" u="none" baseline="0" dirty="0"/>
              <a:t>et avant </a:t>
            </a:r>
            <a:r>
              <a:rPr lang="fr" sz="1800" dirty="0" smtClean="0"/>
              <a:t>le commerce</a:t>
            </a:r>
            <a:r>
              <a:rPr lang="fr" sz="1800" b="0" i="0" u="none" baseline="0" dirty="0" smtClean="0"/>
              <a:t> </a:t>
            </a:r>
            <a:r>
              <a:rPr lang="fr" sz="1800" b="0" i="0" u="none" baseline="0" dirty="0"/>
              <a:t>au détail </a:t>
            </a:r>
          </a:p>
          <a:p>
            <a:pPr marL="0" indent="0" algn="just" rtl="0">
              <a:buNone/>
            </a:pPr>
            <a:endParaRPr lang="fr" sz="1800" dirty="0"/>
          </a:p>
          <a:p>
            <a:pPr algn="just" rtl="0"/>
            <a:r>
              <a:rPr lang="fr" sz="2000" b="0" i="0" u="none" baseline="0" dirty="0">
                <a:solidFill>
                  <a:srgbClr val="006600"/>
                </a:solidFill>
              </a:rPr>
              <a:t>Il est important de mesurer ou d’imputer précisément les pertes :</a:t>
            </a:r>
          </a:p>
          <a:p>
            <a:pPr lvl="1" algn="just" rtl="0">
              <a:buFont typeface="Wingdings" panose="05000000000000000000" pitchFamily="2" charset="2"/>
              <a:buChar char="Ø"/>
            </a:pPr>
            <a:r>
              <a:rPr lang="fr" sz="1800" b="0" i="0" u="none" baseline="0" dirty="0"/>
              <a:t>incidence sur le solde des produits alimentaires disponibles à la consommation </a:t>
            </a:r>
            <a:endParaRPr lang="fr" sz="1800" dirty="0"/>
          </a:p>
          <a:p>
            <a:pPr lvl="1" algn="just" rtl="0">
              <a:buFont typeface="Wingdings" panose="05000000000000000000" pitchFamily="2" charset="2"/>
              <a:buChar char="Ø"/>
            </a:pPr>
            <a:endParaRPr lang="fr" sz="1800" dirty="0"/>
          </a:p>
          <a:p>
            <a:pPr lvl="1" algn="just" rtl="0">
              <a:buFont typeface="Wingdings" panose="05000000000000000000" pitchFamily="2" charset="2"/>
              <a:buChar char="Ø"/>
            </a:pPr>
            <a:r>
              <a:rPr lang="fr" sz="1800" b="0" i="0" u="none" baseline="0" dirty="0"/>
              <a:t>permet d’aider les pays à identifier les problèmes au niveau des chaînes de production et surtout d’approvisionnement afin d’étayer les efforts stratégiques visant à maximiser l’efficience des ressources</a:t>
            </a:r>
            <a:endParaRPr lang="fr" sz="1800" dirty="0"/>
          </a:p>
          <a:p>
            <a:pPr algn="just" rtl="0"/>
            <a:endParaRPr lang="fr" sz="1800" dirty="0"/>
          </a:p>
        </p:txBody>
      </p:sp>
    </p:spTree>
    <p:extLst>
      <p:ext uri="{BB962C8B-B14F-4D97-AF65-F5344CB8AC3E}">
        <p14:creationId xmlns:p14="http://schemas.microsoft.com/office/powerpoint/2010/main" val="351080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6274" y="5157192"/>
            <a:ext cx="7704854"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b="0" i="0" u="none" strike="noStrike" kern="0" cap="none" spc="0" normalizeH="0" baseline="0" dirty="0">
                <a:ln>
                  <a:noFill/>
                </a:ln>
                <a:effectLst/>
                <a:uLnTx/>
                <a:uFillTx/>
                <a:ea typeface="Calibri" panose="020F0502020204030204" pitchFamily="34" charset="0"/>
                <a:cs typeface="Arial" panose="020B0604020202020204" pitchFamily="34" charset="0"/>
              </a:rPr>
              <a:t>Les </a:t>
            </a:r>
            <a:r>
              <a:rPr kumimoji="0" lang="fr" b="1" i="0" u="none" strike="noStrike" kern="0" cap="none" spc="0" normalizeH="0" baseline="0" dirty="0">
                <a:ln>
                  <a:noFill/>
                </a:ln>
                <a:solidFill>
                  <a:srgbClr val="5CA33A"/>
                </a:solidFill>
                <a:effectLst/>
                <a:uLnTx/>
                <a:uFillTx/>
                <a:ea typeface="Calibri" panose="020F0502020204030204" pitchFamily="34" charset="0"/>
                <a:cs typeface="Arial" panose="020B0604020202020204" pitchFamily="34" charset="0"/>
              </a:rPr>
              <a:t>pertes</a:t>
            </a:r>
            <a:r>
              <a:rPr kumimoji="0" lang="fr" b="0" i="0" u="none" strike="noStrike" kern="0" cap="none" spc="0" normalizeH="0" baseline="0" dirty="0">
                <a:ln>
                  <a:noFill/>
                </a:ln>
                <a:solidFill>
                  <a:srgbClr val="7F7F7F"/>
                </a:solidFill>
                <a:effectLst/>
                <a:uLnTx/>
                <a:uFillTx/>
                <a:ea typeface="Calibri" panose="020F0502020204030204" pitchFamily="34" charset="0"/>
                <a:cs typeface="Arial" panose="020B0604020202020204" pitchFamily="34" charset="0"/>
              </a:rPr>
              <a:t> résultent d’actions, de décisions ou de situations involontaires.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 b="0" i="0" u="none" strike="noStrike" kern="0" cap="none" spc="0" normalizeH="0" baseline="0" dirty="0">
                <a:ln>
                  <a:noFill/>
                </a:ln>
                <a:effectLst/>
                <a:uLnTx/>
                <a:uFillTx/>
                <a:ea typeface="Calibri" panose="020F0502020204030204" pitchFamily="34" charset="0"/>
                <a:cs typeface="Arial" panose="020B0604020202020204" pitchFamily="34" charset="0"/>
              </a:rPr>
              <a:t>Le </a:t>
            </a:r>
            <a:r>
              <a:rPr kumimoji="0" lang="fr" b="1" i="0" u="none" strike="noStrike" kern="0" cap="none" spc="0" normalizeH="0" baseline="0" dirty="0">
                <a:ln>
                  <a:noFill/>
                </a:ln>
                <a:solidFill>
                  <a:srgbClr val="5CA33A"/>
                </a:solidFill>
                <a:effectLst/>
                <a:uLnTx/>
                <a:uFillTx/>
                <a:ea typeface="Calibri" panose="020F0502020204030204" pitchFamily="34" charset="0"/>
                <a:cs typeface="Arial" panose="020B0604020202020204" pitchFamily="34" charset="0"/>
              </a:rPr>
              <a:t>gaspillage</a:t>
            </a:r>
            <a:r>
              <a:rPr kumimoji="0" lang="fr" b="0" i="0" u="none" strike="noStrike" kern="0" cap="none" spc="0" normalizeH="0" baseline="0" dirty="0">
                <a:ln>
                  <a:noFill/>
                </a:ln>
                <a:solidFill>
                  <a:srgbClr val="7F7F7F"/>
                </a:solidFill>
                <a:effectLst/>
                <a:uLnTx/>
                <a:uFillTx/>
                <a:ea typeface="Calibri" panose="020F0502020204030204" pitchFamily="34" charset="0"/>
                <a:cs typeface="Arial" panose="020B0604020202020204" pitchFamily="34" charset="0"/>
              </a:rPr>
              <a:t> relève en partie d’un processus intentionnel.</a:t>
            </a:r>
            <a:endParaRPr kumimoji="0" lang="fr" b="0" i="0" u="none" strike="noStrike" kern="0" cap="none" spc="0" normalizeH="0" baseline="0" noProof="0" dirty="0">
              <a:ln>
                <a:noFill/>
              </a:ln>
              <a:solidFill>
                <a:srgbClr val="7F7F7F"/>
              </a:solidFill>
              <a:effectLst/>
              <a:uLnTx/>
              <a:uFillTx/>
            </a:endParaRPr>
          </a:p>
        </p:txBody>
      </p:sp>
      <p:sp>
        <p:nvSpPr>
          <p:cNvPr id="7" name="Pentagon 6"/>
          <p:cNvSpPr/>
          <p:nvPr/>
        </p:nvSpPr>
        <p:spPr>
          <a:xfrm>
            <a:off x="179512" y="2348880"/>
            <a:ext cx="8902037" cy="658498"/>
          </a:xfrm>
          <a:prstGeom prst="homePlate">
            <a:avLst/>
          </a:prstGeom>
          <a:solidFill>
            <a:srgbClr val="F7964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rtl="0"/>
            <a:r>
              <a:rPr lang="fr" sz="2800" b="1" i="0" u="none" baseline="0"/>
              <a:t>Chaîne de production agricole/d’approvisionnement</a:t>
            </a:r>
            <a:endParaRPr lang="fr" sz="2800" b="1" dirty="0"/>
          </a:p>
        </p:txBody>
      </p:sp>
      <p:sp>
        <p:nvSpPr>
          <p:cNvPr id="9" name="Pentagon 8"/>
          <p:cNvSpPr/>
          <p:nvPr/>
        </p:nvSpPr>
        <p:spPr>
          <a:xfrm>
            <a:off x="1502895" y="4079396"/>
            <a:ext cx="5278399" cy="658498"/>
          </a:xfrm>
          <a:prstGeom prst="homePlate">
            <a:avLst/>
          </a:prstGeom>
          <a:solidFill>
            <a:schemeClr val="tx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rtl="0"/>
            <a:r>
              <a:rPr lang="fr" sz="2400" b="1" i="0" u="none" baseline="0" dirty="0"/>
              <a:t>Pertes </a:t>
            </a:r>
            <a:r>
              <a:rPr lang="fr" sz="1600" b="1" i="0" u="none" baseline="0" dirty="0"/>
              <a:t>et gaspillage</a:t>
            </a:r>
            <a:endParaRPr lang="fr" sz="1600" b="1" dirty="0"/>
          </a:p>
        </p:txBody>
      </p:sp>
      <p:sp>
        <p:nvSpPr>
          <p:cNvPr id="10" name="Pentagon 9"/>
          <p:cNvSpPr/>
          <p:nvPr/>
        </p:nvSpPr>
        <p:spPr>
          <a:xfrm>
            <a:off x="6781295" y="4117497"/>
            <a:ext cx="2300254" cy="658498"/>
          </a:xfrm>
          <a:prstGeom prst="homePlate">
            <a:avLst/>
          </a:prstGeom>
          <a:solidFill>
            <a:srgbClr val="5CA33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2400" b="1" i="0" u="none" baseline="0" dirty="0"/>
              <a:t>Gaspillage </a:t>
            </a:r>
          </a:p>
          <a:p>
            <a:pPr algn="l" rtl="0"/>
            <a:r>
              <a:rPr lang="fr" sz="1600" b="1" i="0" u="none" baseline="0" dirty="0"/>
              <a:t>et pertes</a:t>
            </a:r>
            <a:endParaRPr lang="fr" sz="1600" b="1" dirty="0"/>
          </a:p>
        </p:txBody>
      </p:sp>
      <p:sp>
        <p:nvSpPr>
          <p:cNvPr id="11" name="Pentagon 10"/>
          <p:cNvSpPr/>
          <p:nvPr/>
        </p:nvSpPr>
        <p:spPr>
          <a:xfrm>
            <a:off x="179513" y="3116459"/>
            <a:ext cx="1490578" cy="827267"/>
          </a:xfrm>
          <a:prstGeom prst="homePlate">
            <a:avLst/>
          </a:prstGeom>
          <a:solidFill>
            <a:schemeClr val="bg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200" b="1" i="0" u="none" baseline="0" dirty="0"/>
              <a:t>Avant récolte/</a:t>
            </a:r>
          </a:p>
          <a:p>
            <a:pPr algn="l" rtl="0"/>
            <a:r>
              <a:rPr lang="fr" sz="1200" b="1" i="0" u="none" baseline="0" dirty="0"/>
              <a:t>Avant abattage</a:t>
            </a:r>
          </a:p>
        </p:txBody>
      </p:sp>
      <p:sp>
        <p:nvSpPr>
          <p:cNvPr id="12" name="Pentagon 11"/>
          <p:cNvSpPr/>
          <p:nvPr/>
        </p:nvSpPr>
        <p:spPr>
          <a:xfrm>
            <a:off x="1525713" y="3127061"/>
            <a:ext cx="1311441" cy="816666"/>
          </a:xfrm>
          <a:prstGeom prst="homePlate">
            <a:avLst/>
          </a:prstGeom>
          <a:solidFill>
            <a:schemeClr val="tx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400" b="1" i="0" u="none" baseline="0" dirty="0"/>
              <a:t>Production agricole</a:t>
            </a:r>
          </a:p>
        </p:txBody>
      </p:sp>
      <p:sp>
        <p:nvSpPr>
          <p:cNvPr id="13" name="Pentagon 12"/>
          <p:cNvSpPr/>
          <p:nvPr/>
        </p:nvSpPr>
        <p:spPr>
          <a:xfrm>
            <a:off x="2728869" y="3135082"/>
            <a:ext cx="1684421" cy="834242"/>
          </a:xfrm>
          <a:prstGeom prst="homePlate">
            <a:avLst/>
          </a:prstGeom>
          <a:solidFill>
            <a:schemeClr val="tx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endParaRPr lang="fr" sz="1300" b="1" i="0" u="none" baseline="0" dirty="0"/>
          </a:p>
          <a:p>
            <a:pPr algn="l" rtl="0"/>
            <a:r>
              <a:rPr lang="fr" sz="1300" b="1" i="0" u="none" baseline="0" dirty="0"/>
              <a:t>Manipulation </a:t>
            </a:r>
          </a:p>
          <a:p>
            <a:pPr algn="l" rtl="0"/>
            <a:r>
              <a:rPr lang="fr" sz="1300" b="1" i="0" u="none" baseline="0" dirty="0"/>
              <a:t>et stockage après récolte/après abattage</a:t>
            </a:r>
          </a:p>
          <a:p>
            <a:pPr algn="l" rtl="0"/>
            <a:endParaRPr lang="fr" sz="1400" b="1" i="0" u="none" baseline="0" dirty="0"/>
          </a:p>
        </p:txBody>
      </p:sp>
      <p:sp>
        <p:nvSpPr>
          <p:cNvPr id="14" name="Pentagon 13"/>
          <p:cNvSpPr/>
          <p:nvPr/>
        </p:nvSpPr>
        <p:spPr>
          <a:xfrm>
            <a:off x="4183354" y="3143103"/>
            <a:ext cx="1433093" cy="834242"/>
          </a:xfrm>
          <a:prstGeom prst="homePlate">
            <a:avLst/>
          </a:prstGeom>
          <a:solidFill>
            <a:schemeClr val="tx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200" b="1" i="0" u="none" baseline="0" dirty="0"/>
              <a:t>Transformation et condition-nement</a:t>
            </a:r>
          </a:p>
        </p:txBody>
      </p:sp>
      <p:sp>
        <p:nvSpPr>
          <p:cNvPr id="15" name="Pentagon 14"/>
          <p:cNvSpPr/>
          <p:nvPr/>
        </p:nvSpPr>
        <p:spPr>
          <a:xfrm>
            <a:off x="5414129" y="3127061"/>
            <a:ext cx="1367166" cy="834242"/>
          </a:xfrm>
          <a:prstGeom prst="homePlate">
            <a:avLst/>
          </a:prstGeom>
          <a:solidFill>
            <a:schemeClr val="tx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200" b="1" i="0" u="none" baseline="0" dirty="0"/>
              <a:t>Distribution aux commerces de détail</a:t>
            </a:r>
            <a:endParaRPr lang="fr" sz="1200" b="1" dirty="0"/>
          </a:p>
        </p:txBody>
      </p:sp>
      <p:sp>
        <p:nvSpPr>
          <p:cNvPr id="16" name="Pentagon 15"/>
          <p:cNvSpPr/>
          <p:nvPr/>
        </p:nvSpPr>
        <p:spPr>
          <a:xfrm>
            <a:off x="6781295" y="3135082"/>
            <a:ext cx="836130" cy="834242"/>
          </a:xfrm>
          <a:prstGeom prst="homePlate">
            <a:avLst/>
          </a:prstGeom>
          <a:solidFill>
            <a:srgbClr val="5CA33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200" b="1" i="0" u="none" baseline="0" dirty="0"/>
              <a:t>Vente au détail</a:t>
            </a:r>
            <a:endParaRPr lang="fr" sz="1200" b="1" dirty="0"/>
          </a:p>
        </p:txBody>
      </p:sp>
      <p:sp>
        <p:nvSpPr>
          <p:cNvPr id="17" name="Pentagon 16"/>
          <p:cNvSpPr/>
          <p:nvPr/>
        </p:nvSpPr>
        <p:spPr>
          <a:xfrm>
            <a:off x="7617425" y="3155551"/>
            <a:ext cx="1464124" cy="834242"/>
          </a:xfrm>
          <a:prstGeom prst="homePlate">
            <a:avLst/>
          </a:prstGeom>
          <a:solidFill>
            <a:srgbClr val="5CA33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l" rtl="0"/>
            <a:r>
              <a:rPr lang="fr" sz="1200" b="1" i="0" u="none" baseline="0" dirty="0"/>
              <a:t>Consommation publique/des ménages</a:t>
            </a:r>
          </a:p>
        </p:txBody>
      </p:sp>
      <p:sp>
        <p:nvSpPr>
          <p:cNvPr id="18" name="Title 1"/>
          <p:cNvSpPr>
            <a:spLocks noGrp="1"/>
          </p:cNvSpPr>
          <p:nvPr>
            <p:ph type="title"/>
          </p:nvPr>
        </p:nvSpPr>
        <p:spPr/>
        <p:txBody>
          <a:bodyPr>
            <a:normAutofit fontScale="90000"/>
          </a:bodyPr>
          <a:lstStyle/>
          <a:p>
            <a:pPr algn="ctr" rtl="0"/>
            <a:r>
              <a:rPr lang="fr" b="1" i="0" u="none" baseline="0"/>
              <a:t>Notion de « pertes » dans le cadre des bilans alimentaires</a:t>
            </a:r>
            <a:endParaRPr lang="fr" b="1" dirty="0"/>
          </a:p>
        </p:txBody>
      </p:sp>
    </p:spTree>
    <p:extLst>
      <p:ext uri="{BB962C8B-B14F-4D97-AF65-F5344CB8AC3E}">
        <p14:creationId xmlns:p14="http://schemas.microsoft.com/office/powerpoint/2010/main" val="2788546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fr" b="1" i="0" u="none" baseline="0"/>
              <a:t>2. Sources de données</a:t>
            </a:r>
            <a:endParaRPr lang="fr" b="1" dirty="0"/>
          </a:p>
        </p:txBody>
      </p:sp>
    </p:spTree>
    <p:extLst>
      <p:ext uri="{BB962C8B-B14F-4D97-AF65-F5344CB8AC3E}">
        <p14:creationId xmlns:p14="http://schemas.microsoft.com/office/powerpoint/2010/main" val="786517724"/>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833A3B81B0F34BB6633FDCE60A49F3" ma:contentTypeVersion="9" ma:contentTypeDescription="Create a new document." ma:contentTypeScope="" ma:versionID="0bd9d65ef5d22e117efdf739eb130b2c">
  <xsd:schema xmlns:xsd="http://www.w3.org/2001/XMLSchema" xmlns:xs="http://www.w3.org/2001/XMLSchema" xmlns:p="http://schemas.microsoft.com/office/2006/metadata/properties" xmlns:ns1="http://schemas.microsoft.com/sharepoint/v3" xmlns:ns2="8f8f0d07-09d8-4fda-881d-a2d4c4c9cd64" targetNamespace="http://schemas.microsoft.com/office/2006/metadata/properties" ma:root="true" ma:fieldsID="f26d1548e25a94b5481d8ff56641912d" ns1:_="" ns2:_="">
    <xsd:import namespace="http://schemas.microsoft.com/sharepoint/v3"/>
    <xsd:import namespace="8f8f0d07-09d8-4fda-881d-a2d4c4c9cd64"/>
    <xsd:element name="properties">
      <xsd:complexType>
        <xsd:sequence>
          <xsd:element name="documentManagement">
            <xsd:complexType>
              <xsd:all>
                <xsd:element ref="ns2:_dlc_DocId" minOccurs="0"/>
                <xsd:element ref="ns2:_dlc_DocIdUrl" minOccurs="0"/>
                <xsd:element ref="ns2:_dlc_DocIdPersistId" minOccurs="0"/>
                <xsd:element ref="ns2:d041baefd8914245beb3b9e749439b07" minOccurs="0"/>
                <xsd:element ref="ns2:TaxCatchAll" minOccurs="0"/>
                <xsd:element ref="ns2:FAO_x0020_Description" minOccurs="0"/>
                <xsd:element ref="ns2:TaxKeywordTaxHTField" minOccurs="0"/>
                <xsd:element ref="ns1:AverageRating"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7" nillable="true" ma:displayName="Rating (0-5)" ma:decimals="2" ma:description="Average value of all the ratings that have been submitted" ma:internalName="AverageRating" ma:readOnly="true">
      <xsd:simpleType>
        <xsd:restriction base="dms:Number"/>
      </xsd:simpleType>
    </xsd:element>
    <xsd:element name="URL" ma:index="18"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8f0d07-09d8-4fda-881d-a2d4c4c9cd6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041baefd8914245beb3b9e749439b07" ma:index="12" nillable="true" ma:taxonomy="true" ma:internalName="d041baefd8914245beb3b9e749439b07" ma:taxonomyFieldName="FAO_x0020_Tags" ma:displayName="FAO Tags" ma:default="" ma:fieldId="{d041baef-d891-4245-beb3-b9e749439b07}" ma:taxonomyMulti="true" ma:sspId="1a355abe-661e-4c1f-9be6-5b51413b06fe" ma:termSetId="c59bcd9c-7bf3-4c25-a0f1-6894c85810c9"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a01af57a-f2b8-47eb-8dbb-1e67324a243d}" ma:internalName="TaxCatchAll" ma:showField="CatchAllData" ma:web="8f8f0d07-09d8-4fda-881d-a2d4c4c9cd64">
      <xsd:complexType>
        <xsd:complexContent>
          <xsd:extension base="dms:MultiChoiceLookup">
            <xsd:sequence>
              <xsd:element name="Value" type="dms:Lookup" maxOccurs="unbounded" minOccurs="0" nillable="true"/>
            </xsd:sequence>
          </xsd:extension>
        </xsd:complexContent>
      </xsd:complexType>
    </xsd:element>
    <xsd:element name="FAO_x0020_Description" ma:index="14" nillable="true" ma:displayName="FAO Description" ma:internalName="FAO_x0020_Description">
      <xsd:simpleType>
        <xsd:restriction base="dms:Text">
          <xsd:maxLength value="255"/>
        </xsd:restriction>
      </xsd:simpleType>
    </xsd:element>
    <xsd:element name="TaxKeywordTaxHTField" ma:index="16" nillable="true" ma:taxonomy="true" ma:internalName="TaxKeywordTaxHTField" ma:taxonomyFieldName="TaxKeyword" ma:displayName="Enterprise Keywords" ma:fieldId="{23f27201-bee3-471e-b2e7-b64fd8b7ca38}" ma:taxonomyMulti="true" ma:sspId="1a355abe-661e-4c1f-9be6-5b51413b06f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f8f0d07-09d8-4fda-881d-a2d4c4c9cd64"/>
    <URL xmlns="http://schemas.microsoft.com/sharepoint/v3">
      <Url xsi:nil="true"/>
      <Description xsi:nil="true"/>
    </URL>
    <d041baefd8914245beb3b9e749439b07 xmlns="8f8f0d07-09d8-4fda-881d-a2d4c4c9cd64">
      <Terms xmlns="http://schemas.microsoft.com/office/infopath/2007/PartnerControls"/>
    </d041baefd8914245beb3b9e749439b07>
    <TaxKeywordTaxHTField xmlns="8f8f0d07-09d8-4fda-881d-a2d4c4c9cd64">
      <Terms xmlns="http://schemas.microsoft.com/office/infopath/2007/PartnerControls"/>
    </TaxKeywordTaxHTField>
    <FAO_x0020_Description xmlns="8f8f0d07-09d8-4fda-881d-a2d4c4c9cd64" xsi:nil="true"/>
    <_dlc_DocId xmlns="8f8f0d07-09d8-4fda-881d-a2d4c4c9cd64">Z2A6SE67RQ2W-5-19</_dlc_DocId>
    <_dlc_DocIdUrl xmlns="8f8f0d07-09d8-4fda-881d-a2d4c4c9cd64">
      <Url>https://workingwith.fao.org/es/gsiar/_layouts/DocIdRedir.aspx?ID=Z2A6SE67RQ2W-5-19</Url>
      <Description>Z2A6SE67RQ2W-5-19</Description>
    </_dlc_DocIdUrl>
    <AverageRating xmlns="http://schemas.microsoft.com/sharepoint/v3"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097BFF4-DC74-4B02-95D1-58814EF87880}">
  <ds:schemaRefs>
    <ds:schemaRef ds:uri="http://schemas.microsoft.com/sharepoint/v3/contenttype/forms"/>
  </ds:schemaRefs>
</ds:datastoreItem>
</file>

<file path=customXml/itemProps2.xml><?xml version="1.0" encoding="utf-8"?>
<ds:datastoreItem xmlns:ds="http://schemas.openxmlformats.org/officeDocument/2006/customXml" ds:itemID="{E765FE3F-8209-4A20-9ACE-97562696C8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f8f0d07-09d8-4fda-881d-a2d4c4c9c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033160-8A33-42DC-AD04-7C6005C35D15}">
  <ds:schemaRefs>
    <ds:schemaRef ds:uri="http://purl.org/dc/dcmitype/"/>
    <ds:schemaRef ds:uri="8f8f0d07-09d8-4fda-881d-a2d4c4c9cd64"/>
    <ds:schemaRef ds:uri="http://www.w3.org/XML/1998/namespac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FB5A5E02-3EA7-4FF9-9003-9119108DF08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9566</TotalTime>
  <Words>645</Words>
  <Application>Microsoft Office PowerPoint</Application>
  <PresentationFormat>On-screen Show (4:3)</PresentationFormat>
  <Paragraphs>117</Paragraphs>
  <Slides>16</Slides>
  <Notes>10</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16</vt:i4>
      </vt:variant>
    </vt:vector>
  </HeadingPairs>
  <TitlesOfParts>
    <vt:vector size="32" baseType="lpstr">
      <vt:lpstr>SimSun</vt:lpstr>
      <vt:lpstr>Arial</vt:lpstr>
      <vt:lpstr>Calibri</vt:lpstr>
      <vt:lpstr>Calibri Light</vt:lpstr>
      <vt:lpstr>Courier New</vt:lpstr>
      <vt:lpstr>Garamond</vt:lpstr>
      <vt:lpstr>Helvetica Neue</vt:lpstr>
      <vt:lpstr>HelveticaNeueLT Std</vt:lpstr>
      <vt:lpstr>HelveticaNeueLT Std Bold</vt:lpstr>
      <vt:lpstr>HelveticaNeueLT Std Med Cn</vt:lpstr>
      <vt:lpstr>Times</vt:lpstr>
      <vt:lpstr>Times New Roman</vt:lpstr>
      <vt:lpstr>Wingdings</vt:lpstr>
      <vt:lpstr>3_Custom Design</vt:lpstr>
      <vt:lpstr>4_Custom Design</vt:lpstr>
      <vt:lpstr>5_Custom Design</vt:lpstr>
      <vt:lpstr>PowerPoint Presentation</vt:lpstr>
      <vt:lpstr>Sommaire</vt:lpstr>
      <vt:lpstr>1. Notion de pertes</vt:lpstr>
      <vt:lpstr>Notion de « pertes » dans les ODD</vt:lpstr>
      <vt:lpstr>ODD 12 – cible 3</vt:lpstr>
      <vt:lpstr>Notion de « pertes » dans le cadre des bilans alimentaires</vt:lpstr>
      <vt:lpstr>Notion de « pertes » dans le cadre des bilans alimentaires</vt:lpstr>
      <vt:lpstr>Notion de « pertes » dans le cadre des bilans alimentaires</vt:lpstr>
      <vt:lpstr>2. Sources de données</vt:lpstr>
      <vt:lpstr>2.1. Sources de données officielles</vt:lpstr>
      <vt:lpstr>2.2. Autres sources de données</vt:lpstr>
      <vt:lpstr>3. Imputation et estimation</vt:lpstr>
      <vt:lpstr>3.1. Imputation et estimation</vt:lpstr>
      <vt:lpstr>3.2. Imputation et estimation</vt:lpstr>
      <vt:lpstr>Références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Strategy  to Improve Agricultural and Rural Statistics</dc:title>
  <dc:creator>Isabel Costa</dc:creator>
  <cp:lastModifiedBy>Brivio, Rachele (ESS)</cp:lastModifiedBy>
  <cp:revision>469</cp:revision>
  <cp:lastPrinted>2017-08-09T16:51:18Z</cp:lastPrinted>
  <dcterms:created xsi:type="dcterms:W3CDTF">2012-07-10T13:06:31Z</dcterms:created>
  <dcterms:modified xsi:type="dcterms:W3CDTF">2017-08-15T13:25:45Z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0x010100B2833A3B81B0F34BB6633FDCE60A49F3</vt:lpwstr>
  </property>
  <property fmtid="{D5CDD505-2E9C-101B-9397-08002B2CF9AE}" pid="3" name="_dlc_DocIdItemGuid">
    <vt:lpwstr>6b371027-09eb-477d-999a-504065fdf2ed</vt:lpwstr>
  </property>
  <property fmtid="{D5CDD505-2E9C-101B-9397-08002B2CF9AE}" pid="4" name="TaxKeyword">
    <vt:lpwstr/>
  </property>
  <property fmtid="{D5CDD505-2E9C-101B-9397-08002B2CF9AE}" pid="5" name="FAO Tags">
    <vt:lpwstr/>
  </property>
</Properties>
</file>