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8" r:id="rId2"/>
    <p:sldId id="286" r:id="rId3"/>
    <p:sldId id="257" r:id="rId4"/>
    <p:sldId id="287" r:id="rId5"/>
    <p:sldId id="279" r:id="rId6"/>
    <p:sldId id="282" r:id="rId7"/>
    <p:sldId id="280" r:id="rId8"/>
    <p:sldId id="281" r:id="rId9"/>
    <p:sldId id="283" r:id="rId10"/>
    <p:sldId id="285" r:id="rId11"/>
    <p:sldId id="28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8A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694" autoAdjust="0"/>
  </p:normalViewPr>
  <p:slideViewPr>
    <p:cSldViewPr>
      <p:cViewPr varScale="1">
        <p:scale>
          <a:sx n="68" d="100"/>
          <a:sy n="68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A67C4-8BFA-477A-BE86-DEADB17F3B84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E9536-21ED-4BE7-B641-6134C96537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E9536-21ED-4BE7-B641-6134C96537A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E9536-21ED-4BE7-B641-6134C96537A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E9536-21ED-4BE7-B641-6134C96537A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E9536-21ED-4BE7-B641-6134C96537A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E9536-21ED-4BE7-B641-6134C96537A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E9536-21ED-4BE7-B641-6134C96537A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E9536-21ED-4BE7-B641-6134C96537A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E9536-21ED-4BE7-B641-6134C96537A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E9536-21ED-4BE7-B641-6134C96537A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E9536-21ED-4BE7-B641-6134C96537A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3420-8912-4E3B-900E-91CBF7330C93}" type="datetimeFigureOut">
              <a:rPr lang="fr-FR" smtClean="0"/>
              <a:pPr/>
              <a:t>04/02/2016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B9C5-EFCB-48AD-BABE-E636552A5E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636912"/>
            <a:ext cx="8964488" cy="1470025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accent3">
                    <a:lumMod val="75000"/>
                  </a:schemeClr>
                </a:solidFill>
              </a:rPr>
              <a:t>Statistiques  agricoles</a:t>
            </a:r>
            <a:br>
              <a:rPr lang="fr-FR" sz="4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2000" i="1" dirty="0" smtClean="0">
                <a:solidFill>
                  <a:schemeClr val="accent3">
                    <a:lumMod val="75000"/>
                  </a:schemeClr>
                </a:solidFill>
              </a:rPr>
              <a:t>Pour les Ingénieurs des Travaux Statistiques en 4</a:t>
            </a:r>
            <a:r>
              <a:rPr lang="fr-FR" sz="2000" i="1" baseline="30000" dirty="0" smtClean="0">
                <a:solidFill>
                  <a:schemeClr val="accent3">
                    <a:lumMod val="75000"/>
                  </a:schemeClr>
                </a:solidFill>
              </a:rPr>
              <a:t>ème</a:t>
            </a:r>
            <a:r>
              <a:rPr lang="fr-FR" sz="2000" i="1" dirty="0" smtClean="0">
                <a:solidFill>
                  <a:schemeClr val="accent3">
                    <a:lumMod val="75000"/>
                  </a:schemeClr>
                </a:solidFill>
              </a:rPr>
              <a:t> année</a:t>
            </a:r>
            <a:endParaRPr lang="fr-FR" sz="2000" i="1" dirty="0">
              <a:solidFill>
                <a:srgbClr val="78764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624736" cy="816496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rgbClr val="979297"/>
                </a:solidFill>
              </a:rPr>
              <a:t>(ENSAE-Dakar</a:t>
            </a:r>
            <a:r>
              <a:rPr lang="fr-FR" sz="1800" b="1" dirty="0" smtClean="0">
                <a:solidFill>
                  <a:srgbClr val="979297"/>
                </a:solidFill>
              </a:rPr>
              <a:t>, 1-5 février 2016)</a:t>
            </a:r>
          </a:p>
          <a:p>
            <a:endParaRPr lang="fr-FR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79512" y="6093296"/>
            <a:ext cx="662473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Franck Cachia, AFRISTAT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Expert en statistiques agricoles et environnementales</a:t>
            </a:r>
          </a:p>
        </p:txBody>
      </p:sp>
      <p:sp>
        <p:nvSpPr>
          <p:cNvPr id="25602" name="AutoShape 2" descr="Risultati immagini per ISS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604" name="AutoShape 4" descr="Risultati immagini per ISS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606" name="AutoShape 6" descr="data:image/jpeg;base64,/9j/4AAQSkZJRgABAQAAAQABAAD/2wCEAAkGBxQQEhUUExQUFRUXFxQaFxgXFRUXFRcYFxYXGBYXFxUYHCggGBolGxgVITEhJSkrLi4uFx8zODMsNygtLisBCgoKDg0OGhAQGywkHCQsLCwsLCwsLCwsLCwsLCwsLCwsLCwsLCwsLCwsLCwsLCwsLDcsLDcsNywsNyw3LCssLP/AABEIAPEA0QMBIgACEQEDEQH/xAAcAAABBQEBAQAAAAAAAAAAAAAAAQQFBgcCAwj/xABDEAABAwIFAgQDAwkGBQUAAAABAAIRAyEEBRIxQQZREyJhcTJCgQeRsRQjM1JTYqHB0RUWcpLh8EOiwtLxJGOCk7L/xAAaAQACAwEBAAAAAAAAAAAAAAAAAQIDBAUG/8QAJhEAAgIBBAIDAAIDAAAAAAAAAAECEQMEEiExFEETIlEFMhVCcf/aAAwDAQACEQMRAD8A2BCELzppBCEIAEIQmFghCEACEIR2AIQhFIKBCEJcACEIQAIQhAAhCE7AEIQkFghCEACEIQAIQhAAhCEACEIQAIQhAAhC869drLk/xCsUSMpJHoEyxuYNpiR5ydmgwZUFnfU2mW07mex7+jkwyYuk1KzhIgtaHS2QezvorFjXsoeUutJ+poJ8sgG/EiYXm7G0xu8Kn5hmuJIOjw9M2u+YvAs7tC8Ms6exFdwdUeWs401HB3IMhwPYIeNEozbL8x8ieO6X6rxwVDwmhgJd6uMnYDf6L2+5UuKRakAXjVxTGWLgjFUdbSJLTBjSY4MKn4/JcSHEtdqb+895P4KcUmKTourTNwZTb+0KerSXAG9pvZQHTlPEUXfnnNLTG73E73+L0TLqrDuD/EpOmZnzXu47aVPail5aLrI7/RE97KjdN5+8EtedQtBOouuT3crZl+Ztqz3BIvvaPX1VTiWRyJj5CAiFFltpghCEgBCEIAEIQgAQhCABCEIEBQgqLznNm0BG7jAAEHcGLSOQrMcbfJGclE9M4zRuHYXTcRbb5gOx7qnYCrVxb3STp09geY4hcZsH1nBz5DDJgSDxG9t4UVisY+dLQ4f4QQ4+ljdXf17Mk8g6xWXupuc5t4cRwOfUpiw1axGgFx4+HfblTOS9OVcT56hc1vbU9rzIkGC26tb6mHwTI8sieaZ9fTurMeKeV0kRUa5ZAZN05ijBdUNPYxoY6bDkO+n0VwdWbTAD3XE8H+XuqNm/X8O00xPE6QRuRuHp7Toa8Ka9Z5sCfK+NnFvzew5W3/GySuRJZo3SLS3MaZBIcLT34+iYP6moC3iD/m/7U06RdRrUnaS743C5b2b2nuu816NpVgWgua486gOQbEN9EeHii+UWOcn0x9Sz+gfnA9fN/RPBimvbLXdodB/BRWRdJ08M2HOc433dq3iN2jspqnl7BtP3iPwUMmmguIkk3/sU/P8ACYwzd1RoG8UxxdVmliqrSQZBBj5eFqL8K9kkQ4RsZP8ACEwxFKlXBY9hY6d9LWi3qb7rLPDKJCeNS6KjluW66jS3ywZPM+m9k2zB78PVJFt+36x9+y986yuvhzLJI/d1k2A3gBNTiX1GgVW8DZpna0z9VTk6pLkqpx4Lr05nQrU/OYcIk95LuALbKcJ/36LOMBRdTpVAJ2bBvG55+qsPS+fiq3Q+zgSJsAQNIFy6eVBxpc9mjHP0yzIQEKs0AhCEgBCEJgCEISECEIdYH71JIcnSPLF4gU2kniPxCzmvivHr63GWtIP+V0++ylM7zPxa3htI3PbsDwfRRGaYVtEadQdNzpdNiDKv2cWYsk7Fz3P9cNZYCRMnuDsQprpXp97yKtc3FwDpPwuEXB7Jr0fkrahNRzXaQRpmbgtdcWgqy9UZy3CUptN4Fp+EkWJHZXYsUskkOMYpXIj+rupPyMAM+KLXIgaoPBWWY7M6tb43F0947R2Ul1Xnn5XocNw24tyZNgSoEler0enjiinXJy9RmlJ/U6piP6Kar9TvfQ8DT5II+LuZ2hQRN11e0CfYWWqeKD7ZTGcq4JnJuon4aG0/KNUmD7A2j0Cu+H+0CnoJfEtiD5+TfZizB4jtK5gXmb7wqJ6THPlFsNRkj2fQWGx7alPxBcRJ3EACTuEyy7qWjVrOpNPmBINn2gE8tjhULofqdtJhpVTDTqFy0fEWjdx7Smmc4JtSuamFqNLpdYP1Ez2DfSVzPFak7Oh81xVGxMn2K8MRhG1N90zyZr3UmeICHajNiObWKrvVnVj8G/SGmL30gj4iNyQsyxuc9pc8myNkxWcaJDavna6weTHv5RJ9Poq71DlT6Z8Sm4kOExYCCXHk9oVnyTMW4uiC4gkztFvMRtxsvKoTRfoeJY6SDG0mAJPoFkzYGh1uVlNy/OA9houGnUANUkxcnaFH4UOZWaNhraZtcahwp/qLLGUnzsDOkzawbMn6pMJg21GGoHs1tBtqvDRM6fdYtqnw+0U82W7BYoOETt7+qdrO8mzc065LtiSXbR8Do3NloLCCAQVTJL0asU7O0JDwlUC5ghCEyIISkJNSTH2xHJvmTyKZPofwKcEKo9T5tFVrG9mg7H5nAq6CX6VZpVwVui+HvqG5tE+0FGFwb8XWa3Yy0uuPg1AHfffZSmaVqNCNI1PM6odO0RbixUh0NSdULq7rHzMiIMAtIKtit3TM8FzyTzn08DQb2YGjY3uG8e6yLqXP34t4JJ0gi0kiwI5V5+0rMqbaXhEgvdtBFtL2EyPZZYRGy9N/GaZKO6Ri1mVxltQoIueZsnGAwbq7tDLm3IG/uvLDUS92kAk+i3HprLGYekABfzcn9YnlbNXqVjVRKtPhc3ZV8m6AZ4QNezjHysdu0cg95UxhejsOxoBa0+pY2d1ZnPndck91x5Z5tcs6awwXoz3qzoeXA4do+EbaG/rTuf8ACqLiMrq0naHgB17ammYubgrfw6CuqtFrosrcWslBUVz0sZM+ecZhTSdFSAYBAkH22Ur0NWH5W2bN88//AFuiy2nEYUODhxpP3ws2zXMzgKzwWOguJaYEQLc77rQ9X8i20UrTvE7vg1B1S8HfhVPrH8kqjRUMVLf8NxNnXvEbqF6C6pc9/hVd7abNbdzv4r2+0Lp11SKtJpJ5ADnGS4k7LJDFtyfZ0Xzm5L6j/ojJ62GJLiSwxEltoLpsD6q2ZjhRUYe4uPpMLIMv6uxWHApvEae9No3M8+6m8n6/dUfoqCAZEkMA4G/3qzJppvn0LFmS4ZYgwYumaThNWmBMiYLzNnG2wVO01MLULXWmRuNifT2Uhl9UYXHui9Ko5vmHwkMpnZx9TCkuqXFpDnXYQ2ALXOoi/suHnxKE+yz+/wBkVPG0zqts6YK0jIMWH0gDuJnfYQqxh6VNzBWDgC2IaXXGowbLjpTFRiJI+KG/e9qy7V6CL2vgvzT93CVIfRAVfs2MVCEKNhR0CuSEFACn7BdiEf6rM+qHEYiR/vzuWjZi/TTcR2VQZSZi3HVZzZ5OzT2EclXwxxqjNnfJV8XqqOMXPqfTutJymiMNQ9YJP1aDx7Kj5jWAqCmw9778A8qz9WY40cMAD5i0XtsabuD7LRggnkSRX1Fszfq7MPHxVQb6HEDe0wbSoX1XpWcXOLibndebDIXs8cdmNI485b5clz+zvANfV1PaCPNuAd223WsMaAAAFTvs+eDQaALw3n9wTZW1lSbcLg6qTeRnX08UoJnTwQUpYVybbGEjvu7eqzmg6dMr3BtZNKz4BPYH+AVfwGOqNql9Q/mXGW2AAAaR8USbwlViastUd1W+sMhbi6ZIa3W2ADDQbvbNyOysZdOxtC84IIO5U8ctrsi1ujTPn/B1KlCo10kPaQTc8GRcLX8h6hpVsO1zzLmtY1wIJBdpBJvvflVnr7pkuPjUgSeQATZrfUqkPyqsY/NuNr2XVbx54L9OenPFJ0S/W2YUa1WaIDbjZun5GhV6SIi3qN0PbpMEQVyQuhigo46Mc5tysvPSmJFWkW1LuYBpcbu8znTc7bBW/McIMXh7fE32+Vh5Pusy6VxbKVUl8BpIkExMB3P1WoZPihUwzy0g3fA3uGiF5r+TxOMt1cHV0uTdDaUihNJzmPJ3FtxZeuR6nVmOb8Ie07xs4SpChhW4p+hxioeTPYk+UegXGIxIwsUmG5Nz6O9DPK5PHoEqaRf6ZkT3XQTXKnTRpk7ljZ+5OQs77Oh6R0hCFWSESoQp+yPsZ5s2aTjJ2O30VDyvEFlaoB+rU+Ke4V9zUkUnlu8bKo4bC08U4wQ14mRcmBudwNyropNXZlzdkRl2GNSu0ngmf8p7q2dV4UOoOO8Uz24Y5V/G4ltCoykw38wd90ixnuVMdaY11LD+USHN0nYb03Sbj0W3SRW9UQk/ozIyboabyNktygDt9y9nGT2cnEl/Y0L7MsyA1MPe3sGe60Cq+LCFgmExTqRlp0n2B/FXjBfaHpaRUpl5vfWBz2DFyNRpJuVxOlg1EYxpmis/kmuMzJlOW31ja1uD/NZ/huv3l92kNJ21NtJtfR2V6/J6OLY14jXfS6XHSZiYkA7LFPFKHaNcMsZ9Davj3VQGtbFxqMEDTsbz6rvxKNVhwzHHW2BPl76rH2BTSpmzwypQmTpeA6wgRpA0x9VQsjwFTD4um91S0v1O0AT+bcB3jdVdMm7RpOFzR9JpDmgxNyCTA9ZTnAZuK5gCI5gjie6a5jiXPe2i0aQQ0l1jOqxEfVSuBwDaTQBvaXX39pSSGj0explrgCDbYHf3UJ1BXoYWkdTGXiIY2YmPRNeoOraeFaWtgvg21QRIkG7TKyzOs5qYt7jUdLZMCG2EyBIAW/T6Wb59GTPnjHhdjSvW1umANvwXk0XRNp4RELtqKjGjkS55A99vZap9nk/kzmm5JqRN92sAWV1Pv7LWfs/YW4Rziby+D2GlhC5P8u0sVG/QyafJF1KbqOLHBl0QSPkPP1UTXrF1UWky3eTz3VkxNT8rqeX42SC7eS4drAWCYYlrMNp+eoXARdpvcdxuF5iUGjXJcl4yn9DSn9Rv4J0E2yuoXUaZNpY0x2tsnIWd9m5dI6QhCjQ7BCRCAfZ4ZgzVTcBuRaP5rNHVX0qzosZcORPm/wBFqXfiOVA57062t5mHS+JsJJ+I8kRJKsizPmg2UXE1z4uqAXOmJEmwWjYikKlFgeAbtm3GmOfdVbKOmK3jtfWaWhpO5YZlpHyu9ldcTSlhAEeU/grsf1luDFFO0zHetMu8HEEtHkJdEdrDgRyoEGFq+fYFlfCuEA1KegA83e2fTYLKiIkH2HuvX6HP8kKOTrce2Vo5dcyhw2XPoum3XRr0jK5IAeFevs8zd1NtUOJcYZpFzF3zYn14VFO6ufQuFayahMk6fLEbF43WHW1GPPZp0jlZNNzDXqAadZc75eD9Z3RisDFNhO7QduZIHa6kxQaJcGAEzz3uvWqyWQTHY/VcDc2dn0R5zd9QMdoPlc24YZIbxvdW3CYnXTa6D5gCQRsT6Kv4FxZAIkTtMci6nadcFthERIuVNq2qIvhGIdQ4rxa5eZuGiPYdlHAxPZPs4qh1Z2n4SG9+190y9JleiwNfGkcTUXuEJ54XpSY5xDWiSewJ/BcNE2Gy0j7O+m26fFfe5gEfuscLg+6WfMoRsWLE5srrejntoGrUMQJiSPmjYt9lf8FQNDBQ0XufoafpHZefUOK/KKtPDMsCXB/p5WuFjE7HYqfGHmlo/dj/AJYXltdqJZHR2cWBQiZjhcY9jnubvI3mO3BTXCB1WvTB1OJqM2kgS4C54F1N5jkOIFSKTC5rpvqYJgWsXKydOdMtwt3HW/vpgi4I2cRaFznN7aYlBtkzhaeljW3loA9Ldl7Qup/gkVJrSpUEIQhA6EQlQkgfCOSgvjfsuivHEtljxzpdH3WU8fYN/UgM46jcyp4VBpqOuJa3WBYG+kyLT9yq1LqnEYXEgV2HS7SP0ZEBzx+sRwCmfT+d/kWMqCv5jLZJJJEU3fqg/rBSXXZbjfDfhzJL6bTbTFnz8cckLqKEdhicn6LPXqtJbWb8DwXHaOwnhUHqTpSsx2um0vaY+Fr3cSdmwtGybLYwdKlUuQxgdMGCDPFivbAYvQTSqXgTe+59Ffo9W8cqQ8uDfHkxN2ArDem8H1Y4fyQ3L6pP6Oof8LHEfgtyfhMO+7qbD7tXkcNSb8NJjfYLqf5GSMvg27MwyjpGtUu8aW+oe08HlqtOV5e3C1C0AltoO42J3+qsbQZheObUXNZZglsyZE3hY82onmZpxYVjOQyRbvP0TmrhwGA8/wCq7yym1zNfO23oCnVZoLQTsN/qVn5LpPgh3MAN5M2twmmPqPf+bp/U3Oxnceyf42u2kINy6zZ/WIsmTGupNL/nMED+Bumnt5HJWitZR0UHnXUPlbexcNjfdqjM/wAnqPqaaVKoabZE+G4zBMeYCDaFpLWupUgzeSQb8FSOD0w0ACNIn3haceqcTLPTqRkuTdIV6lVpe0gSJlrxb/KtJbhW4ahEwABzzpjmOyljiWtBix9iqvi6r8bW003Hwm2fx52OMiHRNiLqnUah5OfRZhwrGz16bw4Adialtek7wW6dTbztxyuKua1a9ZraLToDgS4sJbAdBGpsjYgpOtQ6jhC2iIEOmCG/M0j8SmfR/VVBtBzXnS8atmvMw1vIbG6x4mp22TySaZPtzykK/gkjXJBu2JDS61529FJ/isgbj/ynNJp21OqaYtP5l07xGxWvgbd4CyZopMsxTtipUIWSy2+QQhCZKgKEFCQgRKCkcZTAhc86Yo4v9J9IcRvE7ewS5B07SwYOj1+YneO/spqEhVnyfWiGzkJTTMcF4jZHxC4N4mLWTxeGKxIpsc52wBPfYSjFdjk0kMMPjjShtRpn9aIba3KfeDqAJI0n/e6pbOt6VSs5lRrdAc4B2lxdbayn6oqU2yxxfTEnzO458vvK6cJcclCyWSJZ8jdpmdxa269H0gQWgg+s2THBZvTqCBZ3MAi8Cbp+xwAgAe/KsU0Psi8KXYY6SQGlxM+5jc+gUlWrMJB1ti8XC8M0wgqgNLiDbb6j+a8XZW1tPTrcSBaY790P9A8KR/KKsuaQGxpJsC5ptcb77J7i8EXuDh8TZGx53snGHogMEACDNvRd18SGgGb8+6k69g1bGeEwjwTUc5pdFoB42snGKzJtNs1SBtuQ38VDYnqhgMUvM82AIcBPF/dJhcsfiCamIcYNwyQ5kG4sexKg5pPgfTG+Lrvxx8OkC1nzOcJa4EfK5vYgqwZXgG0KYaLbTJN3aQCRPFlF4DO8K2r4DAGnywGsIB1XuQI5U6L7/QcRwfdc/USnLolFpnGKw7ajXNdcHgG+6o+N+zim5xcw6ZNwXPO5JP8AJXyfolbfZUQzSjwSlCyA6b6WpYMGPidGrzONwCLTtup9zuyQ3RKUpNscVSFKJQEFQJAhIhACoQhAAkJv9EpSOKAABCGhCK5EDnAXJgLOuuOoRiCKNAhxcQDph3xNLfxK0OowEQdln3UXRDmuNfDuIc3zFpcGiGAmwa2ZkDla8EolORNlYw7qTWmhiqTmmRDi4sb5fQHkhWjo/J8TQq2OmlLZGjiSXeY33lQFDGis8U8RSaHtkSGSXadyXOmTK1+lSAsIV+oyJJUU4oO3Y0zDK6dWC8SYHJHfsVGf2C5p/NVGsHYt1fxP1VgsUHawH81lhldmvakiEpZRXaZNVrrzamBZe+PNbw3Q0g2g6R3CpfVPWNWhiAxtgNJN3iwe4HZ3op3NOrW/kAqg+Z7QbTxUaO8iy6WN2jLPIkezsvxD3WrsFhY0wUtLpUOJNd4qTsACz8D3VG6V6grVcS0Oe+NTba37a2jYu9VroMhZNTkafBbie5DXA5dTothggDa5N9+Sqz9oeKqU2Nc2YgTYHd3qFb5lVrr+lOGPeWf/AKVWHI3LkeRcGb4jB0vAbXbUZ4nnJbJJ8pgWmFLdKddPo+SqC9s2gMbAhoEmOIKjejennY1xBJFMabA2uSDYgjcK/U+gsMC2dQIAsBTgx38l1py5YpGXFGVlky/GtrMD23DtrzsSP5JyV44XCim0NaA0DYAAAXJsB7r2BXOm7do3roAhCSVGxg43Q0yulywIAEJUIASUqEIC0H+/dc1Bb6ro/wDhJqBMXQKwaZCVcgXPbhdJjEPouXtsTz3Xa5mChcCGLsooueKhbLwCPided+YT9o7LkNg+iXUO4k+qsbtC4QpHZJU5j6+iVxA3MfVJrB2I9biVDHFp2+gbT4MT6zmpizouAyDHpUfP4hQjdZIpAW202kc7rZa3SNA1DVJfJmbsi51fqrin0hhm1DU1OuZiafaNtK6K1EUqMU8VyMz6RaW4umHW81P6/nG2W5g7Qq1Q6Rw9OqKoc+QWxqLIkEEW0+isZqNsJH3hZskt7tGjFDauzqP9E0zLANrs0OHbvx7FOG8zsEMqA7Ha26zxk7tFrrpjDJ8mpYRmik3SPdx5J+YnklSXCCEIlLd2NJehAUJQkBStjAFIAgDf1SmD3lAgB+iAUAylj2RaCxJQlj2QnaCzM/7yYr9s77mf0R/eTFftnfcz+iiUKmzifLP9JU9SYr9s73hlv4JW9R4kETVc7abNH/SolCLJLLP9NLyHOW4hsT5hEi53nmBwFLrJMHinUnBzDBHeYNiNvqtGyPOW4hszDhwYBtF4k2kqaZuw5uKZKhIWylQmbE7Qh2WZuzqr4tD88Zc8At0jbi8LTSsYJ/8AUUO2sRPsOV1P47HGTbkjHqW7VFgznqF0kuqaXNOkCJkAm8xZQNTqqsxwc151fM3y9rX0r26vyurTc18amOAdLQ4gEucQCYifReeR4Ojjqn506HiPmDGukEeUGZgNH3rruOJQb2qjK5yUkizZ5nzw6mHVSwGgx+wMuOq2yqmO6lrNaSKhB4s2+37qnOv8mqNNOpTBcxtOmywc421kmwiIi6rmW0qWJLKdU6AJAcSGAWJOtx9hHunix6fZuUSM5y3UWjE9QOewuqVIAZa0+YD0Huq9XznGPjwXuiDpI8O47+YKU6qwVOg80wfL4QIMg3IPPZMeneqalD80GU3Mj9nqedIMQZUNmP424xRJN3Vmk51jXU6O+lzg4TvFjBiLqn5VnNRmMYw1S9pY8kQG344U59oNb82wdnE2/wAJWZ0axZW8S+5HtJ2WfTaZfHJtE55VGVWbwEpXIdMR6rpcDIqZ0YPgRLCQKJz/ADltBhi7jYAQSJDrkTMSEvQsmRROOoM6bQFvj4FxyJ4I2KpjupMUTIqub6Qw/wAdKY4rEuquLnGSfu+i8Cq2zmZM0nLhkr/ePFftnfcz+iP7xYr9s77mf0UUhKyp5Z/pK/3ixX7Z33M/ohRSErF8s/0EIQghaBCISoCxE4wOMfReHsJBESAdwCCRPrCboQhxk0zT8hzZuJZI+IRrF/KTNpIE/RSayXBYx1F4ezcTHO4I2+q0jJs3ZiG2IBvIJE7xsCrEzqYcyZJFYu++Iw7f/cH4LZz9Fn9L7P6oxLavi09ILTp8+qwAPC6n8fmhjvcxahOVOJ453mjnUtJktYWsLJ8p021zG8cKqY7D+G4VaR8oksIEcAGxuLyrn1B0E+vUD6VSmyGwdZfc6iTYD1TSl9nWIc9pqVqJa0nyt1h1xzb2XSjqcEYtJ9mV4puVj7N83qaWMkgeAxxE2JggzblUXH4Zr6RqtMCJe2LNkgATytA6l6IdiSw06jGltNjPMXbN1cAeoUKPs3xJsa1GB6VP+1Sx6nBBcMMmGciMzguq05cSXaYBO8BpgKa6TdgG0mGqGeKGiSabyQdPmuBCfZz0I+qxopVGNAInUXHYEHYKJb9mdef01IgzEeJb3sq8upxZMVbhrHNOyQ63xwbVe11w1rSJnfT7KhVcY1zHAASXg891oGd9DVMRVFQVabR5ZDtcmBECy9M96GfiGUWsexhp02MJdqglu5sFZDV4ccFC/QZMMpyuizdM4nxcPTf3L/4PcP5KUJUR05lTsLh20XEOLdUls6Tqe5wifdGe5rTw7NwXGPLI1XkTBO0heez03aNyltR3n2btwzJ+czpF/MRE3AgWKznG4x1Vxc4kk9+BJO/pKTGYp1Vxc43O/bYDb6LwWVy9HPzZnJ0ghCEQomb/AKCJQhOwsJQhCY7BC2JClRv8NGPJFsSEUHhox2ULYgEQjaHhIx4TwvXC4p9K9N7m+xI+i1ohKQjaC0lezLf7bxH7WoPTWb+qDnWJ5rVB7PK1LTyjZFMl40v0y05xiI/TVD/8yg53iB/xqt/3itRcbiOyVNpj8aX6ZaM5xG/jVO3xFL/bOI/b1Y585stSScJUw8aX6Za3OsRxWqf5ykOd1/29Uemo2WpzKVpTp2HjS/TLHZzXBvWqTb5ij+2sQTavVntqMLU0JUw8aX6ZYM5xG/j1YP75TWtiX1jL3OeQN3GTb391rsJIRTfYeNKuzHghbEhG2itaPnsx1ErYYRpRRJ6RGPIWxAJCEULw0Y8hbBBQig8NHSEIUjeCEIQAJUITInKVCEACQ7JEJoYDj2SoQmwFK5dshCEAjErUIQwOkIQkAIQhAAhCFFiBCEIQwQEIQMVCEI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402065"/>
              </p:ext>
            </p:extLst>
          </p:nvPr>
        </p:nvGraphicFramePr>
        <p:xfrm>
          <a:off x="3203848" y="173023"/>
          <a:ext cx="1878012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Picture" r:id="rId3" imgW="1460500" imgH="1181100" progId="Word.Picture.8">
                  <p:embed/>
                </p:oleObj>
              </mc:Choice>
              <mc:Fallback>
                <p:oleObj name="Picture" r:id="rId3" imgW="1460500" imgH="1181100" progId="Word.Picture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73023"/>
                        <a:ext cx="1878012" cy="18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069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008112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fr-FR" sz="2800" b="1" dirty="0" smtClean="0"/>
              <a:t>4. Éléments sur la prévision des récoltes</a:t>
            </a:r>
          </a:p>
          <a:p>
            <a:pPr algn="l"/>
            <a:r>
              <a:rPr lang="fr-FR" sz="2400" b="1" dirty="0" smtClean="0"/>
              <a:t>Exemple de chronologie pour les enquêtes de production</a:t>
            </a:r>
          </a:p>
          <a:p>
            <a:pPr algn="l"/>
            <a:endParaRPr lang="fr-FR" sz="2400" dirty="0" smtClean="0"/>
          </a:p>
          <a:p>
            <a:pPr algn="l"/>
            <a:endParaRPr lang="fr-FR" sz="25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908720"/>
            <a:ext cx="738031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59532" y="4507753"/>
            <a:ext cx="29523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0" b="1" i="1" dirty="0" smtClean="0">
                <a:solidFill>
                  <a:schemeClr val="accent3">
                    <a:lumMod val="50000"/>
                  </a:schemeClr>
                </a:solidFill>
              </a:rPr>
              <a:t>Préparation de sols et semis</a:t>
            </a:r>
            <a:endParaRPr lang="fr-FR" sz="17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1" name="Accolade fermante 30"/>
          <p:cNvSpPr/>
          <p:nvPr/>
        </p:nvSpPr>
        <p:spPr>
          <a:xfrm rot="16200000">
            <a:off x="2134770" y="2498931"/>
            <a:ext cx="337955" cy="2016224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619672" y="29060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1</a:t>
            </a:r>
            <a:r>
              <a:rPr lang="fr-FR" b="1" baseline="30000" dirty="0" smtClean="0">
                <a:solidFill>
                  <a:srgbClr val="C00000"/>
                </a:solidFill>
              </a:rPr>
              <a:t>er</a:t>
            </a:r>
            <a:r>
              <a:rPr lang="fr-FR" b="1" dirty="0" smtClean="0">
                <a:solidFill>
                  <a:srgbClr val="C00000"/>
                </a:solidFill>
              </a:rPr>
              <a:t> passage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359532" y="4354981"/>
            <a:ext cx="8568952" cy="0"/>
          </a:xfrm>
          <a:prstGeom prst="straightConnector1">
            <a:avLst/>
          </a:prstGeom>
          <a:ln w="635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575556" y="4210965"/>
            <a:ext cx="0" cy="28803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190396" y="3872992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juin</a:t>
            </a:r>
            <a:endParaRPr lang="fr-FR" b="1" dirty="0"/>
          </a:p>
        </p:txBody>
      </p:sp>
      <p:cxnSp>
        <p:nvCxnSpPr>
          <p:cNvPr id="36" name="Connecteur droit 35"/>
          <p:cNvCxnSpPr/>
          <p:nvPr/>
        </p:nvCxnSpPr>
        <p:spPr>
          <a:xfrm>
            <a:off x="3023828" y="4210965"/>
            <a:ext cx="0" cy="28803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2447764" y="384759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septembre</a:t>
            </a:r>
            <a:endParaRPr lang="fr-FR" b="1" dirty="0"/>
          </a:p>
        </p:txBody>
      </p:sp>
      <p:cxnSp>
        <p:nvCxnSpPr>
          <p:cNvPr id="38" name="Connecteur droit 37"/>
          <p:cNvCxnSpPr/>
          <p:nvPr/>
        </p:nvCxnSpPr>
        <p:spPr>
          <a:xfrm>
            <a:off x="1295636" y="4210965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159732" y="4210965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4031940" y="4210965"/>
            <a:ext cx="0" cy="28803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3461705" y="384782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octobre</a:t>
            </a:r>
            <a:endParaRPr lang="fr-FR" b="1" dirty="0"/>
          </a:p>
        </p:txBody>
      </p:sp>
      <p:cxnSp>
        <p:nvCxnSpPr>
          <p:cNvPr id="46" name="Connecteur droit 45"/>
          <p:cNvCxnSpPr/>
          <p:nvPr/>
        </p:nvCxnSpPr>
        <p:spPr>
          <a:xfrm>
            <a:off x="5760132" y="4210965"/>
            <a:ext cx="0" cy="28803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5184068" y="385092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décembre</a:t>
            </a:r>
            <a:endParaRPr lang="fr-FR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4608004" y="4507753"/>
            <a:ext cx="10801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0" b="1" i="1" dirty="0" smtClean="0">
                <a:solidFill>
                  <a:schemeClr val="accent3">
                    <a:lumMod val="50000"/>
                  </a:schemeClr>
                </a:solidFill>
              </a:rPr>
              <a:t>Récolte</a:t>
            </a:r>
            <a:endParaRPr lang="fr-FR" sz="17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3" name="Accolade fermante 52"/>
          <p:cNvSpPr/>
          <p:nvPr/>
        </p:nvSpPr>
        <p:spPr>
          <a:xfrm rot="16200000">
            <a:off x="4878034" y="2526927"/>
            <a:ext cx="324036" cy="1944216"/>
          </a:xfrm>
          <a:prstGeom prst="righ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4236845" y="1993769"/>
            <a:ext cx="1656184" cy="830997"/>
          </a:xfrm>
          <a:prstGeom prst="rect">
            <a:avLst/>
          </a:prstGeom>
          <a:ln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fr-FR" sz="1600" dirty="0" smtClean="0">
                <a:solidFill>
                  <a:srgbClr val="C00000"/>
                </a:solidFill>
              </a:rPr>
              <a:t>Récolte du carré de rendement et pesée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079612" y="1729409"/>
            <a:ext cx="2736304" cy="1077218"/>
          </a:xfrm>
          <a:prstGeom prst="rect">
            <a:avLst/>
          </a:prstGeom>
          <a:ln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fr-FR" sz="1600" dirty="0" smtClean="0">
                <a:solidFill>
                  <a:srgbClr val="C00000"/>
                </a:solidFill>
              </a:rPr>
              <a:t>Mesure des parcelles</a:t>
            </a:r>
          </a:p>
          <a:p>
            <a:pPr algn="just"/>
            <a:r>
              <a:rPr lang="fr-FR" sz="1600" dirty="0" smtClean="0">
                <a:solidFill>
                  <a:srgbClr val="C00000"/>
                </a:solidFill>
              </a:rPr>
              <a:t>Pose du carré de rendement</a:t>
            </a:r>
          </a:p>
          <a:p>
            <a:pPr algn="just"/>
            <a:r>
              <a:rPr lang="fr-FR" sz="1600" dirty="0" smtClean="0">
                <a:solidFill>
                  <a:srgbClr val="C00000"/>
                </a:solidFill>
              </a:rPr>
              <a:t>Diagnostic déclaratif sur le  récolte future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4236845" y="295949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2</a:t>
            </a:r>
            <a:r>
              <a:rPr lang="fr-FR" b="1" baseline="30000" dirty="0" smtClean="0">
                <a:solidFill>
                  <a:srgbClr val="C00000"/>
                </a:solidFill>
              </a:rPr>
              <a:t>nd</a:t>
            </a:r>
            <a:r>
              <a:rPr lang="fr-FR" b="1" dirty="0" smtClean="0">
                <a:solidFill>
                  <a:srgbClr val="C00000"/>
                </a:solidFill>
              </a:rPr>
              <a:t> passage</a:t>
            </a:r>
          </a:p>
        </p:txBody>
      </p:sp>
      <p:cxnSp>
        <p:nvCxnSpPr>
          <p:cNvPr id="60" name="Connecteur droit avec flèche 59"/>
          <p:cNvCxnSpPr>
            <a:endCxn id="61" idx="0"/>
          </p:cNvCxnSpPr>
          <p:nvPr/>
        </p:nvCxnSpPr>
        <p:spPr>
          <a:xfrm flipH="1">
            <a:off x="3904781" y="4620946"/>
            <a:ext cx="489" cy="1348458"/>
          </a:xfrm>
          <a:prstGeom prst="straightConnector1">
            <a:avLst/>
          </a:prstGeom>
          <a:ln w="25400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3076689" y="5969404"/>
            <a:ext cx="1656184" cy="584775"/>
          </a:xfrm>
          <a:prstGeom prst="rect">
            <a:avLst/>
          </a:prstGeom>
          <a:ln>
            <a:solidFill>
              <a:srgbClr val="7030A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7030A0"/>
                </a:solidFill>
              </a:rPr>
              <a:t>Prévision de la récolte en cours</a:t>
            </a:r>
          </a:p>
        </p:txBody>
      </p:sp>
      <p:cxnSp>
        <p:nvCxnSpPr>
          <p:cNvPr id="62" name="Connecteur droit 61"/>
          <p:cNvCxnSpPr/>
          <p:nvPr/>
        </p:nvCxnSpPr>
        <p:spPr>
          <a:xfrm>
            <a:off x="6696236" y="4210965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7632340" y="4210965"/>
            <a:ext cx="0" cy="28803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7020272" y="38462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février</a:t>
            </a:r>
            <a:endParaRPr lang="fr-FR" b="1" dirty="0"/>
          </a:p>
        </p:txBody>
      </p:sp>
      <p:sp>
        <p:nvSpPr>
          <p:cNvPr id="66" name="Multiplier 65"/>
          <p:cNvSpPr/>
          <p:nvPr/>
        </p:nvSpPr>
        <p:spPr>
          <a:xfrm>
            <a:off x="7288062" y="4197742"/>
            <a:ext cx="288032" cy="288032"/>
          </a:xfrm>
          <a:prstGeom prst="mathMultiply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7" name="Connecteur droit avec flèche 66"/>
          <p:cNvCxnSpPr/>
          <p:nvPr/>
        </p:nvCxnSpPr>
        <p:spPr>
          <a:xfrm>
            <a:off x="7471298" y="4598431"/>
            <a:ext cx="1" cy="1119323"/>
          </a:xfrm>
          <a:prstGeom prst="straightConnector1">
            <a:avLst/>
          </a:prstGeom>
          <a:ln w="25400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531978" y="5723182"/>
            <a:ext cx="1800200" cy="830997"/>
          </a:xfrm>
          <a:prstGeom prst="rect">
            <a:avLst/>
          </a:prstGeom>
          <a:ln>
            <a:solidFill>
              <a:srgbClr val="7030A0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7030A0"/>
                </a:solidFill>
              </a:rPr>
              <a:t>Estimation finale de la récolte de l’année précédente</a:t>
            </a:r>
          </a:p>
        </p:txBody>
      </p:sp>
      <p:sp>
        <p:nvSpPr>
          <p:cNvPr id="69" name="Multiplier 68"/>
          <p:cNvSpPr/>
          <p:nvPr/>
        </p:nvSpPr>
        <p:spPr>
          <a:xfrm>
            <a:off x="3743907" y="4220257"/>
            <a:ext cx="288032" cy="288032"/>
          </a:xfrm>
          <a:prstGeom prst="mathMultiply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8" name="Connecteur droit 47"/>
          <p:cNvCxnSpPr/>
          <p:nvPr/>
        </p:nvCxnSpPr>
        <p:spPr>
          <a:xfrm>
            <a:off x="4932040" y="4220257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008112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800" b="1" dirty="0" smtClean="0"/>
              <a:t>6. Systèmes d’information agricoles et cadres d’analyse</a:t>
            </a:r>
          </a:p>
          <a:p>
            <a:pPr algn="l"/>
            <a:r>
              <a:rPr lang="fr-FR" sz="2800" dirty="0" smtClean="0"/>
              <a:t>6.2 – </a:t>
            </a:r>
            <a:r>
              <a:rPr lang="fr-FR" sz="2400" dirty="0" smtClean="0"/>
              <a:t>Les bilans alimentaires</a:t>
            </a:r>
            <a:endParaRPr lang="fr-FR" sz="2800" b="1" dirty="0" smtClean="0"/>
          </a:p>
          <a:p>
            <a:pPr algn="l"/>
            <a:endParaRPr lang="fr-FR" sz="2400" dirty="0" smtClean="0"/>
          </a:p>
          <a:p>
            <a:pPr algn="l"/>
            <a:endParaRPr lang="fr-FR" sz="25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908720"/>
            <a:ext cx="738031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187624" y="2636912"/>
            <a:ext cx="6840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>
                <a:solidFill>
                  <a:srgbClr val="C00000"/>
                </a:solidFill>
              </a:rPr>
              <a:t>Q</a:t>
            </a:r>
            <a:r>
              <a:rPr lang="fr-FR" sz="3000" b="1" dirty="0" smtClean="0"/>
              <a:t>  +  </a:t>
            </a:r>
            <a:r>
              <a:rPr lang="fr-FR" sz="3000" b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fr-FR" sz="3000" b="1" dirty="0" smtClean="0"/>
              <a:t>  =  </a:t>
            </a:r>
            <a:r>
              <a:rPr lang="fr-FR" sz="3000" b="1" dirty="0" smtClean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fr-FR" sz="3000" b="1" dirty="0" smtClean="0"/>
              <a:t>  +  </a:t>
            </a:r>
            <a:r>
              <a:rPr lang="fr-FR" sz="3000" b="1" dirty="0" smtClean="0">
                <a:solidFill>
                  <a:schemeClr val="bg2">
                    <a:lumMod val="50000"/>
                  </a:schemeClr>
                </a:solidFill>
              </a:rPr>
              <a:t>NC</a:t>
            </a:r>
            <a:r>
              <a:rPr lang="fr-FR" sz="3000" b="1" dirty="0" smtClean="0"/>
              <a:t>  +  </a:t>
            </a:r>
            <a:r>
              <a:rPr lang="fr-FR" sz="3000" b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fr-FR" sz="3000" b="1" dirty="0" smtClean="0"/>
              <a:t>  +  </a:t>
            </a:r>
            <a:r>
              <a:rPr lang="fr-FR" sz="3000" b="1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fr-FR" sz="3000" b="1" dirty="0" smtClean="0"/>
              <a:t>  +  </a:t>
            </a:r>
            <a:r>
              <a:rPr lang="fr-FR" sz="3000" b="1" dirty="0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fr-FR" sz="3000" b="1" dirty="0" smtClean="0"/>
              <a:t>  +  L + </a:t>
            </a:r>
            <a:r>
              <a:rPr lang="fr-FR" sz="3000" b="1" dirty="0" smtClean="0">
                <a:solidFill>
                  <a:srgbClr val="FFC000"/>
                </a:solidFill>
              </a:rPr>
              <a:t>dS</a:t>
            </a:r>
            <a:endParaRPr lang="fr-FR" sz="3000" b="1" dirty="0">
              <a:solidFill>
                <a:srgbClr val="FFC000"/>
              </a:solidFill>
            </a:endParaRPr>
          </a:p>
        </p:txBody>
      </p:sp>
      <p:cxnSp>
        <p:nvCxnSpPr>
          <p:cNvPr id="23" name="Connecteur droit avec flèche 22"/>
          <p:cNvCxnSpPr>
            <a:endCxn id="27" idx="0"/>
          </p:cNvCxnSpPr>
          <p:nvPr/>
        </p:nvCxnSpPr>
        <p:spPr>
          <a:xfrm>
            <a:off x="2267744" y="3140968"/>
            <a:ext cx="2196244" cy="1296144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endCxn id="27" idx="0"/>
          </p:cNvCxnSpPr>
          <p:nvPr/>
        </p:nvCxnSpPr>
        <p:spPr>
          <a:xfrm flipH="1">
            <a:off x="4463988" y="3140968"/>
            <a:ext cx="1692188" cy="1296144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2987824" y="4437112"/>
            <a:ext cx="2952328" cy="61555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Importations et exportations</a:t>
            </a:r>
          </a:p>
          <a:p>
            <a:pPr algn="ctr"/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</a:rPr>
              <a:t>Registres douaniers</a:t>
            </a:r>
            <a:endParaRPr lang="fr-F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8" name="Connecteur droit avec flèche 27"/>
          <p:cNvCxnSpPr>
            <a:endCxn id="32" idx="2"/>
          </p:cNvCxnSpPr>
          <p:nvPr/>
        </p:nvCxnSpPr>
        <p:spPr>
          <a:xfrm flipH="1" flipV="1">
            <a:off x="5076056" y="1842502"/>
            <a:ext cx="360040" cy="866418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779912" y="980728"/>
            <a:ext cx="2592288" cy="86177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Semences</a:t>
            </a:r>
          </a:p>
          <a:p>
            <a:pPr algn="ctr"/>
            <a:r>
              <a:rPr lang="fr-FR" sz="1600" dirty="0" smtClean="0">
                <a:solidFill>
                  <a:schemeClr val="accent3">
                    <a:lumMod val="50000"/>
                  </a:schemeClr>
                </a:solidFill>
              </a:rPr>
              <a:t>Enquêtes/recensements et/ou paramètres techniques</a:t>
            </a:r>
            <a:endParaRPr lang="fr-FR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971600" y="5589240"/>
            <a:ext cx="2664296" cy="86177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Aliments pour le bétail</a:t>
            </a:r>
          </a:p>
          <a:p>
            <a:pPr algn="ctr"/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</a:rPr>
              <a:t>Enquêtes/Recensements et/ou paramètres techniques</a:t>
            </a:r>
            <a:endParaRPr lang="fr-FR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5" name="Connecteur en angle 44"/>
          <p:cNvCxnSpPr>
            <a:stCxn id="21" idx="2"/>
            <a:endCxn id="36" idx="0"/>
          </p:cNvCxnSpPr>
          <p:nvPr/>
        </p:nvCxnSpPr>
        <p:spPr>
          <a:xfrm rot="5400000">
            <a:off x="2256711" y="3237947"/>
            <a:ext cx="2398330" cy="2304256"/>
          </a:xfrm>
          <a:prstGeom prst="bentConnector3">
            <a:avLst>
              <a:gd name="adj1" fmla="val -680"/>
            </a:avLst>
          </a:prstGeom>
          <a:ln w="25400">
            <a:solidFill>
              <a:schemeClr val="accent6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endCxn id="51" idx="0"/>
          </p:cNvCxnSpPr>
          <p:nvPr/>
        </p:nvCxnSpPr>
        <p:spPr>
          <a:xfrm flipH="1">
            <a:off x="7488324" y="3212976"/>
            <a:ext cx="108012" cy="576064"/>
          </a:xfrm>
          <a:prstGeom prst="straightConnector1">
            <a:avLst/>
          </a:prstGeom>
          <a:ln w="254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6084168" y="3789040"/>
            <a:ext cx="2808312" cy="86177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C000"/>
                </a:solidFill>
              </a:rPr>
              <a:t>Variations des stocks</a:t>
            </a:r>
          </a:p>
          <a:p>
            <a:pPr algn="ctr"/>
            <a:r>
              <a:rPr lang="fr-FR" sz="1600" dirty="0" smtClean="0">
                <a:solidFill>
                  <a:srgbClr val="FFC000"/>
                </a:solidFill>
              </a:rPr>
              <a:t>Enquêtes, parfois déterminé de manière résiduelle</a:t>
            </a:r>
            <a:endParaRPr lang="fr-FR" sz="1600" dirty="0">
              <a:solidFill>
                <a:srgbClr val="FFC000"/>
              </a:solidFill>
            </a:endParaRPr>
          </a:p>
        </p:txBody>
      </p:sp>
      <p:cxnSp>
        <p:nvCxnSpPr>
          <p:cNvPr id="52" name="Connecteur droit avec flèche 51"/>
          <p:cNvCxnSpPr>
            <a:endCxn id="54" idx="2"/>
          </p:cNvCxnSpPr>
          <p:nvPr/>
        </p:nvCxnSpPr>
        <p:spPr>
          <a:xfrm flipV="1">
            <a:off x="6876256" y="2058526"/>
            <a:ext cx="864096" cy="65039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6516216" y="1196752"/>
            <a:ext cx="2448272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Pertes</a:t>
            </a:r>
          </a:p>
          <a:p>
            <a:pPr algn="ctr"/>
            <a:r>
              <a:rPr lang="fr-FR" sz="1600" dirty="0" smtClean="0"/>
              <a:t>Paramètres techniques provenant d’études ad-hoc</a:t>
            </a:r>
            <a:endParaRPr lang="fr-FR" sz="1600" dirty="0"/>
          </a:p>
        </p:txBody>
      </p:sp>
      <p:sp>
        <p:nvSpPr>
          <p:cNvPr id="62" name="ZoneTexte 61"/>
          <p:cNvSpPr txBox="1"/>
          <p:nvPr/>
        </p:nvSpPr>
        <p:spPr>
          <a:xfrm>
            <a:off x="1259632" y="1268760"/>
            <a:ext cx="2160240" cy="861774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Consommation</a:t>
            </a:r>
          </a:p>
          <a:p>
            <a:pPr algn="ctr"/>
            <a:r>
              <a:rPr lang="fr-FR" sz="1600" dirty="0" smtClean="0">
                <a:solidFill>
                  <a:schemeClr val="accent4">
                    <a:lumMod val="50000"/>
                  </a:schemeClr>
                </a:solidFill>
              </a:rPr>
              <a:t>Souvent déterminé de manière résiduelle</a:t>
            </a:r>
            <a:endParaRPr lang="fr-FR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65" name="Connecteur droit avec flèche 64"/>
          <p:cNvCxnSpPr>
            <a:endCxn id="62" idx="2"/>
          </p:cNvCxnSpPr>
          <p:nvPr/>
        </p:nvCxnSpPr>
        <p:spPr>
          <a:xfrm flipH="1" flipV="1">
            <a:off x="2339752" y="2130534"/>
            <a:ext cx="648072" cy="580708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5508104" y="5517232"/>
            <a:ext cx="2952328" cy="861774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Usages non-alimentaires</a:t>
            </a:r>
          </a:p>
          <a:p>
            <a:pPr algn="ctr"/>
            <a:r>
              <a:rPr lang="fr-FR" sz="1600" dirty="0" smtClean="0">
                <a:solidFill>
                  <a:schemeClr val="bg2">
                    <a:lumMod val="50000"/>
                  </a:schemeClr>
                </a:solidFill>
              </a:rPr>
              <a:t>Données sectorielles (observatoires, fédérations, etc.)</a:t>
            </a:r>
            <a:endParaRPr lang="fr-FR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71" name="Connecteur droit avec flèche 70"/>
          <p:cNvCxnSpPr>
            <a:endCxn id="67" idx="0"/>
          </p:cNvCxnSpPr>
          <p:nvPr/>
        </p:nvCxnSpPr>
        <p:spPr>
          <a:xfrm>
            <a:off x="3923928" y="3068960"/>
            <a:ext cx="3060340" cy="2448272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179512" y="3789040"/>
            <a:ext cx="2952328" cy="6155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Production</a:t>
            </a:r>
          </a:p>
          <a:p>
            <a:pPr algn="ctr"/>
            <a:r>
              <a:rPr lang="fr-FR" sz="1600" dirty="0" smtClean="0">
                <a:solidFill>
                  <a:srgbClr val="C00000"/>
                </a:solidFill>
              </a:rPr>
              <a:t>Enquêtes sur la production</a:t>
            </a:r>
            <a:endParaRPr lang="fr-FR" sz="1600" dirty="0">
              <a:solidFill>
                <a:srgbClr val="C00000"/>
              </a:solidFill>
            </a:endParaRPr>
          </a:p>
        </p:txBody>
      </p:sp>
      <p:cxnSp>
        <p:nvCxnSpPr>
          <p:cNvPr id="75" name="Connecteur droit avec flèche 74"/>
          <p:cNvCxnSpPr>
            <a:stCxn id="74" idx="0"/>
          </p:cNvCxnSpPr>
          <p:nvPr/>
        </p:nvCxnSpPr>
        <p:spPr>
          <a:xfrm flipH="1" flipV="1">
            <a:off x="1475656" y="3212976"/>
            <a:ext cx="180020" cy="576064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  <p:bldP spid="36" grpId="0" animBg="1"/>
      <p:bldP spid="51" grpId="0" animBg="1"/>
      <p:bldP spid="54" grpId="0" animBg="1"/>
      <p:bldP spid="62" grpId="0" animBg="1"/>
      <p:bldP spid="67" grpId="0" animBg="1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568952" cy="8367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2800" b="1" dirty="0" smtClean="0"/>
              <a:t>1. Introduction, définitions et enjeux</a:t>
            </a:r>
          </a:p>
          <a:p>
            <a:pPr algn="l"/>
            <a:r>
              <a:rPr lang="fr-FR" sz="2400" dirty="0" smtClean="0"/>
              <a:t>1.1 – Champ : comment définir le secteur agricole ?</a:t>
            </a:r>
          </a:p>
          <a:p>
            <a:pPr algn="l"/>
            <a:endParaRPr lang="fr-FR" sz="25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908720"/>
            <a:ext cx="738031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24" name="Groupe 23"/>
          <p:cNvGrpSpPr/>
          <p:nvPr/>
        </p:nvGrpSpPr>
        <p:grpSpPr>
          <a:xfrm>
            <a:off x="1331640" y="1196752"/>
            <a:ext cx="5976664" cy="5400600"/>
            <a:chOff x="1547664" y="1052736"/>
            <a:chExt cx="5976664" cy="5400600"/>
          </a:xfrm>
        </p:grpSpPr>
        <p:sp>
          <p:nvSpPr>
            <p:cNvPr id="23" name="Ellipse 22"/>
            <p:cNvSpPr/>
            <p:nvPr/>
          </p:nvSpPr>
          <p:spPr>
            <a:xfrm>
              <a:off x="1547664" y="1052736"/>
              <a:ext cx="5976664" cy="54006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2267744" y="1628800"/>
              <a:ext cx="4536504" cy="417646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2987824" y="2276872"/>
              <a:ext cx="3096344" cy="2952328"/>
            </a:xfrm>
            <a:prstGeom prst="ellips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3563888" y="2852936"/>
              <a:ext cx="1944216" cy="18722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3131840" y="3501008"/>
            <a:ext cx="24837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/>
                </a:solidFill>
              </a:rPr>
              <a:t>Cultures et </a:t>
            </a:r>
          </a:p>
          <a:p>
            <a:pPr algn="ctr"/>
            <a:r>
              <a:rPr lang="fr-FR" sz="2500" b="1" dirty="0" smtClean="0">
                <a:solidFill>
                  <a:schemeClr val="bg1"/>
                </a:solidFill>
              </a:rPr>
              <a:t>élevage</a:t>
            </a:r>
            <a:endParaRPr lang="fr-FR" sz="2500" b="1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123728" y="2564904"/>
            <a:ext cx="43204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/>
                </a:solidFill>
              </a:rPr>
              <a:t>Sylviculture</a:t>
            </a:r>
            <a:endParaRPr lang="fr-FR" sz="2500" b="1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123728" y="1988840"/>
            <a:ext cx="43204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/>
                </a:solidFill>
              </a:rPr>
              <a:t>Chasse et cueillette</a:t>
            </a:r>
            <a:endParaRPr lang="fr-FR" sz="2500" b="1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195736" y="1340768"/>
            <a:ext cx="43204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/>
                </a:solidFill>
              </a:rPr>
              <a:t>Pêche et aquaculture</a:t>
            </a:r>
            <a:endParaRPr lang="fr-FR" sz="2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568952" cy="8367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2800" b="1" dirty="0" smtClean="0"/>
              <a:t>1. Introduction, définitions et enjeux</a:t>
            </a:r>
          </a:p>
          <a:p>
            <a:pPr algn="l"/>
            <a:r>
              <a:rPr lang="fr-FR" sz="2400" dirty="0" smtClean="0"/>
              <a:t>1.3 – Pourquoi et pour qui produire des statistiques sur l’agriculture ?</a:t>
            </a:r>
          </a:p>
          <a:p>
            <a:pPr algn="l"/>
            <a:endParaRPr lang="fr-FR" sz="25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908720"/>
            <a:ext cx="738031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Sous-titre 2"/>
          <p:cNvSpPr txBox="1">
            <a:spLocks/>
          </p:cNvSpPr>
          <p:nvPr/>
        </p:nvSpPr>
        <p:spPr>
          <a:xfrm>
            <a:off x="899592" y="1052736"/>
            <a:ext cx="662473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Exemple:</a:t>
            </a:r>
            <a:r>
              <a:rPr kumimoji="0" lang="fr-FR" sz="28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politique de prix minimums et statistiques sur les coûts de la production en Zambie</a:t>
            </a:r>
            <a:endParaRPr kumimoji="0" lang="fr-FR" sz="28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169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2856"/>
            <a:ext cx="6696744" cy="42484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3" name="ZoneTexte 42"/>
          <p:cNvSpPr txBox="1"/>
          <p:nvPr/>
        </p:nvSpPr>
        <p:spPr>
          <a:xfrm>
            <a:off x="827584" y="1700808"/>
            <a:ext cx="67687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smtClean="0"/>
              <a:t>Distribution de la production de maïs (en millions de tonnes) en fonction des coûts de production (ZMK/50Kg) en Zambie</a:t>
            </a:r>
            <a:endParaRPr lang="fr-FR" sz="1500" dirty="0"/>
          </a:p>
        </p:txBody>
      </p:sp>
      <p:cxnSp>
        <p:nvCxnSpPr>
          <p:cNvPr id="46" name="Connecteur droit 45"/>
          <p:cNvCxnSpPr/>
          <p:nvPr/>
        </p:nvCxnSpPr>
        <p:spPr>
          <a:xfrm>
            <a:off x="1259632" y="5301208"/>
            <a:ext cx="3744416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5004048" y="5301208"/>
            <a:ext cx="0" cy="864096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5004048" y="4437112"/>
            <a:ext cx="0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3563888" y="4149080"/>
            <a:ext cx="28083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/>
              <a:t>Coût de production médian</a:t>
            </a:r>
            <a:endParaRPr lang="fr-FR" sz="1500" b="1" dirty="0"/>
          </a:p>
        </p:txBody>
      </p:sp>
      <p:cxnSp>
        <p:nvCxnSpPr>
          <p:cNvPr id="64" name="Connecteur droit 63"/>
          <p:cNvCxnSpPr/>
          <p:nvPr/>
        </p:nvCxnSpPr>
        <p:spPr>
          <a:xfrm>
            <a:off x="1259632" y="4869160"/>
            <a:ext cx="4968552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6228184" y="4869160"/>
            <a:ext cx="0" cy="122413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H="1">
            <a:off x="1331640" y="4365104"/>
            <a:ext cx="648072" cy="43204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755576" y="4077072"/>
            <a:ext cx="28083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chemeClr val="bg1">
                    <a:lumMod val="50000"/>
                  </a:schemeClr>
                </a:solidFill>
              </a:rPr>
              <a:t>Prix minimum d’achat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6335688" y="4941168"/>
            <a:ext cx="2808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/>
              <a:t>Surcoût associé au mauvais calibrage du prix minimum</a:t>
            </a:r>
            <a:endParaRPr lang="fr-FR" sz="1500" b="1" dirty="0"/>
          </a:p>
        </p:txBody>
      </p:sp>
      <p:sp>
        <p:nvSpPr>
          <p:cNvPr id="84" name="Forme libre 83"/>
          <p:cNvSpPr/>
          <p:nvPr/>
        </p:nvSpPr>
        <p:spPr>
          <a:xfrm>
            <a:off x="5004048" y="4941168"/>
            <a:ext cx="1224136" cy="1208112"/>
          </a:xfrm>
          <a:custGeom>
            <a:avLst/>
            <a:gdLst>
              <a:gd name="connsiteX0" fmla="*/ 0 w 1182029"/>
              <a:gd name="connsiteY0" fmla="*/ 401444 h 1226634"/>
              <a:gd name="connsiteX1" fmla="*/ 0 w 1182029"/>
              <a:gd name="connsiteY1" fmla="*/ 1226634 h 1226634"/>
              <a:gd name="connsiteX2" fmla="*/ 1182029 w 1182029"/>
              <a:gd name="connsiteY2" fmla="*/ 1226634 h 1226634"/>
              <a:gd name="connsiteX3" fmla="*/ 1182029 w 1182029"/>
              <a:gd name="connsiteY3" fmla="*/ 0 h 1226634"/>
              <a:gd name="connsiteX4" fmla="*/ 0 w 1182029"/>
              <a:gd name="connsiteY4" fmla="*/ 401444 h 122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029" h="1226634">
                <a:moveTo>
                  <a:pt x="0" y="401444"/>
                </a:moveTo>
                <a:lnTo>
                  <a:pt x="0" y="1226634"/>
                </a:lnTo>
                <a:lnTo>
                  <a:pt x="1182029" y="1226634"/>
                </a:lnTo>
                <a:lnTo>
                  <a:pt x="1182029" y="0"/>
                </a:lnTo>
                <a:lnTo>
                  <a:pt x="0" y="401444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8" name="Connecteur droit avec flèche 77"/>
          <p:cNvCxnSpPr/>
          <p:nvPr/>
        </p:nvCxnSpPr>
        <p:spPr>
          <a:xfrm flipH="1">
            <a:off x="5940152" y="5301208"/>
            <a:ext cx="720080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683568" y="645333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Source:  </a:t>
            </a:r>
            <a:r>
              <a:rPr lang="en-GB" sz="1400" dirty="0" smtClean="0"/>
              <a:t>Burke et al. (2011). The Cost of Maize Production by Smallholder Farmer in Zambia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74" grpId="0"/>
      <p:bldP spid="81" grpId="0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568952" cy="8367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2800" b="1" dirty="0" smtClean="0"/>
              <a:t>1. Introduction, définitions et enjeux</a:t>
            </a:r>
          </a:p>
          <a:p>
            <a:pPr algn="l"/>
            <a:r>
              <a:rPr lang="fr-FR" sz="2400" dirty="0" smtClean="0"/>
              <a:t>1.5 – Quelques indicateurs clés pour le secteur agricole</a:t>
            </a:r>
          </a:p>
          <a:p>
            <a:pPr algn="l"/>
            <a:endParaRPr lang="fr-FR" sz="25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908720"/>
            <a:ext cx="738031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79512" y="1916832"/>
            <a:ext cx="770485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Chiffre d’Affaire (CA) = Q x P</a:t>
            </a:r>
          </a:p>
          <a:p>
            <a:endParaRPr lang="fr-FR" b="1" dirty="0" smtClean="0"/>
          </a:p>
          <a:p>
            <a:r>
              <a:rPr lang="fr-FR" sz="2800" b="1" dirty="0" smtClean="0"/>
              <a:t>Coût Moyen (CM) = CT (ou CV) / Q</a:t>
            </a:r>
          </a:p>
          <a:p>
            <a:endParaRPr lang="fr-FR" b="1" dirty="0" smtClean="0"/>
          </a:p>
          <a:p>
            <a:r>
              <a:rPr lang="fr-FR" sz="2800" b="1" dirty="0" smtClean="0"/>
              <a:t>Coût Marginal (cm) = CT’(q)</a:t>
            </a:r>
          </a:p>
          <a:p>
            <a:endParaRPr lang="fr-FR" b="1" dirty="0" smtClean="0"/>
          </a:p>
          <a:p>
            <a:r>
              <a:rPr lang="fr-FR" sz="2800" b="1" dirty="0" smtClean="0"/>
              <a:t>Marge Brute (MB) = CA – CV</a:t>
            </a:r>
          </a:p>
          <a:p>
            <a:endParaRPr lang="fr-FR" b="1" dirty="0" smtClean="0"/>
          </a:p>
          <a:p>
            <a:r>
              <a:rPr lang="fr-FR" sz="2800" b="1" dirty="0" smtClean="0"/>
              <a:t>Marge Nette (MN) = CA – ( CF + CV ) = MB - CF</a:t>
            </a:r>
            <a:endParaRPr lang="fr-FR" sz="28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156176" y="2060848"/>
            <a:ext cx="244827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Notations</a:t>
            </a:r>
          </a:p>
          <a:p>
            <a:r>
              <a:rPr lang="fr-FR" b="1" dirty="0" smtClean="0"/>
              <a:t>Q</a:t>
            </a:r>
            <a:r>
              <a:rPr lang="fr-FR" dirty="0" smtClean="0"/>
              <a:t>: quantités produites</a:t>
            </a:r>
          </a:p>
          <a:p>
            <a:r>
              <a:rPr lang="fr-FR" b="1" dirty="0" smtClean="0"/>
              <a:t>P</a:t>
            </a:r>
            <a:r>
              <a:rPr lang="fr-FR" dirty="0" smtClean="0"/>
              <a:t>: prix de vente</a:t>
            </a:r>
          </a:p>
          <a:p>
            <a:r>
              <a:rPr lang="fr-FR" b="1" dirty="0" smtClean="0"/>
              <a:t>CV</a:t>
            </a:r>
            <a:r>
              <a:rPr lang="fr-FR" dirty="0" smtClean="0"/>
              <a:t>: coûts variables de production</a:t>
            </a:r>
          </a:p>
          <a:p>
            <a:r>
              <a:rPr lang="fr-FR" b="1" dirty="0" smtClean="0"/>
              <a:t>CF</a:t>
            </a:r>
            <a:r>
              <a:rPr lang="fr-FR" dirty="0" smtClean="0"/>
              <a:t>: coûts fixes de production</a:t>
            </a:r>
          </a:p>
          <a:p>
            <a:r>
              <a:rPr lang="fr-FR" b="1" dirty="0" smtClean="0"/>
              <a:t>CT</a:t>
            </a:r>
            <a:r>
              <a:rPr lang="fr-FR" dirty="0" smtClean="0"/>
              <a:t>: CV + CT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100811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fr-FR" sz="2800" b="1" dirty="0" smtClean="0"/>
              <a:t>2. Méthodes de collecte des données</a:t>
            </a:r>
          </a:p>
          <a:p>
            <a:pPr algn="l"/>
            <a:r>
              <a:rPr lang="fr-FR" sz="2400" dirty="0" smtClean="0"/>
              <a:t>2.1 – Introduction: </a:t>
            </a:r>
            <a:r>
              <a:rPr lang="fr-FR" sz="2500" dirty="0" smtClean="0"/>
              <a:t>Processus de sélection d’une méthode de collecte des données</a:t>
            </a:r>
          </a:p>
          <a:p>
            <a:pPr algn="l"/>
            <a:endParaRPr lang="fr-FR" sz="25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908720"/>
            <a:ext cx="738031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23" name="Groupe 22"/>
          <p:cNvGrpSpPr/>
          <p:nvPr/>
        </p:nvGrpSpPr>
        <p:grpSpPr>
          <a:xfrm>
            <a:off x="395536" y="1124744"/>
            <a:ext cx="3240360" cy="1437258"/>
            <a:chOff x="2555776" y="1124744"/>
            <a:chExt cx="3240360" cy="1437258"/>
          </a:xfrm>
        </p:grpSpPr>
        <p:sp>
          <p:nvSpPr>
            <p:cNvPr id="21" name="ZoneTexte 20"/>
            <p:cNvSpPr txBox="1"/>
            <p:nvPr/>
          </p:nvSpPr>
          <p:spPr>
            <a:xfrm>
              <a:off x="2555776" y="1124744"/>
              <a:ext cx="3240360" cy="36933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Définition des BESOINS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555776" y="1484784"/>
              <a:ext cx="3240360" cy="107721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fr-FR" sz="1600" b="1" i="1" dirty="0" smtClean="0">
                  <a:solidFill>
                    <a:schemeClr val="bg1"/>
                  </a:solidFill>
                </a:rPr>
                <a:t>Mesure de la rentabilité de différents produits de base</a:t>
              </a:r>
            </a:p>
            <a:p>
              <a:pPr>
                <a:buFont typeface="Arial" pitchFamily="34" charset="0"/>
                <a:buChar char="•"/>
              </a:pPr>
              <a:r>
                <a:rPr lang="fr-FR" sz="1600" b="1" i="1" dirty="0" smtClean="0">
                  <a:solidFill>
                    <a:schemeClr val="bg1"/>
                  </a:solidFill>
                </a:rPr>
                <a:t>Mesure de la production agricole</a:t>
              </a:r>
            </a:p>
            <a:p>
              <a:pPr>
                <a:buFont typeface="Arial" pitchFamily="34" charset="0"/>
                <a:buChar char="•"/>
              </a:pPr>
              <a:r>
                <a:rPr lang="fr-FR" sz="1600" b="1" i="1" dirty="0" smtClean="0">
                  <a:solidFill>
                    <a:schemeClr val="bg1"/>
                  </a:solidFill>
                </a:rPr>
                <a:t>Mesure des données structurelles</a:t>
              </a:r>
              <a:endParaRPr lang="fr-FR" sz="16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5508104" y="2276872"/>
            <a:ext cx="3240360" cy="2343165"/>
            <a:chOff x="5292080" y="3356992"/>
            <a:chExt cx="3240360" cy="2343165"/>
          </a:xfrm>
        </p:grpSpPr>
        <p:grpSp>
          <p:nvGrpSpPr>
            <p:cNvPr id="24" name="Groupe 23"/>
            <p:cNvGrpSpPr/>
            <p:nvPr/>
          </p:nvGrpSpPr>
          <p:grpSpPr>
            <a:xfrm>
              <a:off x="5292080" y="3356992"/>
              <a:ext cx="3240360" cy="1191037"/>
              <a:chOff x="2555776" y="1124744"/>
              <a:chExt cx="3240360" cy="1191037"/>
            </a:xfrm>
          </p:grpSpPr>
          <p:sp>
            <p:nvSpPr>
              <p:cNvPr id="25" name="ZoneTexte 24"/>
              <p:cNvSpPr txBox="1"/>
              <p:nvPr/>
            </p:nvSpPr>
            <p:spPr>
              <a:xfrm>
                <a:off x="2555776" y="1124744"/>
                <a:ext cx="3240360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Définition des INDICATEURS…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2555776" y="1484784"/>
                <a:ext cx="3240360" cy="83099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fr-FR" sz="1600" b="1" i="1" dirty="0" smtClean="0">
                    <a:solidFill>
                      <a:schemeClr val="bg1"/>
                    </a:solidFill>
                  </a:rPr>
                  <a:t> Marge opérationnelle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fr-FR" sz="1600" b="1" i="1" dirty="0" smtClean="0">
                    <a:solidFill>
                      <a:schemeClr val="bg1"/>
                    </a:solidFill>
                  </a:rPr>
                  <a:t> Prix à la production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fr-FR" sz="1600" b="1" i="1" dirty="0" smtClean="0">
                    <a:solidFill>
                      <a:schemeClr val="bg1"/>
                    </a:solidFill>
                  </a:rPr>
                  <a:t>T aux de mécanisation</a:t>
                </a:r>
                <a:endParaRPr lang="fr-FR" sz="1600" b="1" i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e 26"/>
            <p:cNvGrpSpPr/>
            <p:nvPr/>
          </p:nvGrpSpPr>
          <p:grpSpPr>
            <a:xfrm>
              <a:off x="5292080" y="4509120"/>
              <a:ext cx="3240360" cy="1191037"/>
              <a:chOff x="2555776" y="1916832"/>
              <a:chExt cx="3240360" cy="1191037"/>
            </a:xfrm>
          </p:grpSpPr>
          <p:sp>
            <p:nvSpPr>
              <p:cNvPr id="28" name="ZoneTexte 27"/>
              <p:cNvSpPr txBox="1"/>
              <p:nvPr/>
            </p:nvSpPr>
            <p:spPr>
              <a:xfrm>
                <a:off x="2555776" y="1916832"/>
                <a:ext cx="3240360" cy="369332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bg1"/>
                    </a:solidFill>
                  </a:rPr>
                  <a:t>… et de leurs propriétés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ZoneTexte 28"/>
              <p:cNvSpPr txBox="1"/>
              <p:nvPr/>
            </p:nvSpPr>
            <p:spPr>
              <a:xfrm>
                <a:off x="2555776" y="2276872"/>
                <a:ext cx="3240360" cy="83099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fr-FR" sz="1600" b="1" i="1" dirty="0" smtClean="0">
                    <a:solidFill>
                      <a:schemeClr val="bg1"/>
                    </a:solidFill>
                  </a:rPr>
                  <a:t> Niveau de précision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fr-FR" sz="1600" b="1" i="1" dirty="0" smtClean="0">
                    <a:solidFill>
                      <a:schemeClr val="bg1"/>
                    </a:solidFill>
                  </a:rPr>
                  <a:t> Représentativité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fr-FR" sz="1600" b="1" i="1" dirty="0" smtClean="0">
                    <a:solidFill>
                      <a:schemeClr val="bg1"/>
                    </a:solidFill>
                  </a:rPr>
                  <a:t> Fréquence, etc.</a:t>
                </a:r>
                <a:endParaRPr lang="fr-FR" sz="1600" b="1" i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7" name="Groupe 36"/>
          <p:cNvGrpSpPr/>
          <p:nvPr/>
        </p:nvGrpSpPr>
        <p:grpSpPr>
          <a:xfrm>
            <a:off x="395536" y="3861048"/>
            <a:ext cx="3240360" cy="2661394"/>
            <a:chOff x="1259632" y="3861048"/>
            <a:chExt cx="3240360" cy="2661394"/>
          </a:xfrm>
        </p:grpSpPr>
        <p:grpSp>
          <p:nvGrpSpPr>
            <p:cNvPr id="31" name="Groupe 30"/>
            <p:cNvGrpSpPr/>
            <p:nvPr/>
          </p:nvGrpSpPr>
          <p:grpSpPr>
            <a:xfrm>
              <a:off x="1259632" y="3861048"/>
              <a:ext cx="3240360" cy="1232847"/>
              <a:chOff x="2555776" y="1124744"/>
              <a:chExt cx="3240360" cy="1232847"/>
            </a:xfrm>
          </p:grpSpPr>
          <p:sp>
            <p:nvSpPr>
              <p:cNvPr id="32" name="ZoneTexte 31"/>
              <p:cNvSpPr txBox="1"/>
              <p:nvPr/>
            </p:nvSpPr>
            <p:spPr>
              <a:xfrm>
                <a:off x="2555776" y="1124744"/>
                <a:ext cx="3240360" cy="646331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Détermination de la méthode de collecte des données…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2555776" y="1772816"/>
                <a:ext cx="3240360" cy="58477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fr-FR" sz="1600" b="1" i="1" dirty="0" smtClean="0">
                    <a:solidFill>
                      <a:schemeClr val="bg1"/>
                    </a:solidFill>
                  </a:rPr>
                  <a:t>Enquêtes par sondage vs. approches alternatives</a:t>
                </a:r>
              </a:p>
            </p:txBody>
          </p:sp>
        </p:grpSp>
        <p:grpSp>
          <p:nvGrpSpPr>
            <p:cNvPr id="34" name="Groupe 33"/>
            <p:cNvGrpSpPr/>
            <p:nvPr/>
          </p:nvGrpSpPr>
          <p:grpSpPr>
            <a:xfrm>
              <a:off x="1259632" y="5085184"/>
              <a:ext cx="3240360" cy="1437258"/>
              <a:chOff x="2555776" y="1124744"/>
              <a:chExt cx="3240360" cy="1437258"/>
            </a:xfrm>
          </p:grpSpPr>
          <p:sp>
            <p:nvSpPr>
              <p:cNvPr id="35" name="ZoneTexte 34"/>
              <p:cNvSpPr txBox="1"/>
              <p:nvPr/>
            </p:nvSpPr>
            <p:spPr>
              <a:xfrm>
                <a:off x="2555776" y="1124744"/>
                <a:ext cx="3240360" cy="369332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… et de ses caractéristiques</a:t>
                </a:r>
                <a:endParaRPr lang="fr-F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>
                <a:off x="2555776" y="1484784"/>
                <a:ext cx="3240360" cy="107721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fr-FR" sz="1600" b="1" i="1" dirty="0" smtClean="0">
                    <a:solidFill>
                      <a:schemeClr val="bg1"/>
                    </a:solidFill>
                  </a:rPr>
                  <a:t> Stratifications, unité d’observation, technique d’échantillonnage, taille de l’échantillon</a:t>
                </a:r>
              </a:p>
            </p:txBody>
          </p:sp>
        </p:grpSp>
      </p:grpSp>
      <p:cxnSp>
        <p:nvCxnSpPr>
          <p:cNvPr id="39" name="Connecteur droit avec flèche 38"/>
          <p:cNvCxnSpPr>
            <a:stCxn id="22" idx="3"/>
            <a:endCxn id="28" idx="1"/>
          </p:cNvCxnSpPr>
          <p:nvPr/>
        </p:nvCxnSpPr>
        <p:spPr>
          <a:xfrm>
            <a:off x="3635896" y="2023393"/>
            <a:ext cx="1872208" cy="15902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28" idx="1"/>
            <a:endCxn id="35" idx="3"/>
          </p:cNvCxnSpPr>
          <p:nvPr/>
        </p:nvCxnSpPr>
        <p:spPr>
          <a:xfrm flipH="1">
            <a:off x="3635896" y="3613666"/>
            <a:ext cx="1872208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V="1">
            <a:off x="3635896" y="4077072"/>
            <a:ext cx="1872208" cy="15841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 flipV="1">
            <a:off x="3635896" y="1628800"/>
            <a:ext cx="1872208" cy="15841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e 50"/>
          <p:cNvGrpSpPr/>
          <p:nvPr/>
        </p:nvGrpSpPr>
        <p:grpSpPr>
          <a:xfrm>
            <a:off x="5076056" y="5373216"/>
            <a:ext cx="1872208" cy="936104"/>
            <a:chOff x="5364088" y="5589240"/>
            <a:chExt cx="1872208" cy="936104"/>
          </a:xfrm>
        </p:grpSpPr>
        <p:sp>
          <p:nvSpPr>
            <p:cNvPr id="49" name="Rectangle à coins arrondis 48"/>
            <p:cNvSpPr/>
            <p:nvPr/>
          </p:nvSpPr>
          <p:spPr>
            <a:xfrm>
              <a:off x="5436096" y="5589240"/>
              <a:ext cx="1800200" cy="9361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364088" y="5661248"/>
              <a:ext cx="187220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500" b="1" dirty="0" smtClean="0"/>
                <a:t>Niveau de l’infrastructure statistique nationale</a:t>
              </a:r>
              <a:endParaRPr lang="fr-FR" sz="1500" b="1" dirty="0"/>
            </a:p>
          </p:txBody>
        </p:sp>
      </p:grpSp>
      <p:sp>
        <p:nvSpPr>
          <p:cNvPr id="52" name="Rectangle à coins arrondis 51"/>
          <p:cNvSpPr/>
          <p:nvPr/>
        </p:nvSpPr>
        <p:spPr>
          <a:xfrm>
            <a:off x="1331640" y="3068960"/>
            <a:ext cx="1152128" cy="3600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971600" y="3068960"/>
            <a:ext cx="18722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/>
              <a:t>Budget</a:t>
            </a:r>
            <a:endParaRPr lang="fr-FR" sz="1500" b="1" dirty="0"/>
          </a:p>
        </p:txBody>
      </p:sp>
      <p:cxnSp>
        <p:nvCxnSpPr>
          <p:cNvPr id="54" name="Connecteur droit avec flèche 53"/>
          <p:cNvCxnSpPr>
            <a:stCxn id="50" idx="1"/>
          </p:cNvCxnSpPr>
          <p:nvPr/>
        </p:nvCxnSpPr>
        <p:spPr>
          <a:xfrm flipH="1" flipV="1">
            <a:off x="3707904" y="5805264"/>
            <a:ext cx="1368152" cy="3237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1835696" y="3501008"/>
            <a:ext cx="0" cy="28803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/>
              <a:t>2. Méthodes de collecte des données</a:t>
            </a:r>
          </a:p>
          <a:p>
            <a:pPr algn="l"/>
            <a:r>
              <a:rPr lang="fr-FR" sz="2400" dirty="0" smtClean="0"/>
              <a:t>2.3 </a:t>
            </a:r>
            <a:r>
              <a:rPr lang="fr-FR" sz="2400" dirty="0" smtClean="0"/>
              <a:t>– </a:t>
            </a:r>
            <a:r>
              <a:rPr lang="fr-FR" sz="2000" dirty="0" smtClean="0"/>
              <a:t>Enquêtes statistiques</a:t>
            </a:r>
            <a:endParaRPr lang="fr-FR" sz="2500" dirty="0" smtClean="0"/>
          </a:p>
          <a:p>
            <a:pPr algn="l"/>
            <a:endParaRPr lang="fr-FR" sz="25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908720"/>
            <a:ext cx="738031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0" name="ZoneTexte 219"/>
          <p:cNvSpPr txBox="1"/>
          <p:nvPr/>
        </p:nvSpPr>
        <p:spPr>
          <a:xfrm>
            <a:off x="827584" y="1124744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Échantillonnage stratifié – stratification par listes</a:t>
            </a:r>
            <a:endParaRPr lang="fr-FR" sz="2000" b="1" dirty="0"/>
          </a:p>
        </p:txBody>
      </p:sp>
      <p:cxnSp>
        <p:nvCxnSpPr>
          <p:cNvPr id="131" name="Connecteur droit avec flèche 130"/>
          <p:cNvCxnSpPr/>
          <p:nvPr/>
        </p:nvCxnSpPr>
        <p:spPr>
          <a:xfrm>
            <a:off x="1763688" y="2060848"/>
            <a:ext cx="0" cy="3960440"/>
          </a:xfrm>
          <a:prstGeom prst="straightConnector1">
            <a:avLst/>
          </a:prstGeom>
          <a:ln w="381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Moins 133"/>
          <p:cNvSpPr/>
          <p:nvPr/>
        </p:nvSpPr>
        <p:spPr>
          <a:xfrm>
            <a:off x="1547664" y="1700808"/>
            <a:ext cx="432048" cy="216024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Plus 134"/>
          <p:cNvSpPr/>
          <p:nvPr/>
        </p:nvSpPr>
        <p:spPr>
          <a:xfrm>
            <a:off x="1619672" y="6093296"/>
            <a:ext cx="288032" cy="288032"/>
          </a:xfrm>
          <a:prstGeom prst="mathPl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ZoneTexte 135"/>
          <p:cNvSpPr txBox="1"/>
          <p:nvPr/>
        </p:nvSpPr>
        <p:spPr>
          <a:xfrm>
            <a:off x="1979712" y="2060848"/>
            <a:ext cx="576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</a:p>
          <a:p>
            <a:r>
              <a:rPr lang="fr-FR" sz="1400" dirty="0" smtClean="0"/>
              <a:t>2</a:t>
            </a:r>
          </a:p>
          <a:p>
            <a:r>
              <a:rPr lang="fr-FR" sz="1400" dirty="0" smtClean="0"/>
              <a:t>3</a:t>
            </a:r>
          </a:p>
          <a:p>
            <a:r>
              <a:rPr lang="fr-FR" sz="1400" dirty="0" smtClean="0"/>
              <a:t>4</a:t>
            </a:r>
          </a:p>
          <a:p>
            <a:r>
              <a:rPr lang="fr-FR" sz="1400" dirty="0" smtClean="0"/>
              <a:t>.</a:t>
            </a:r>
          </a:p>
          <a:p>
            <a:r>
              <a:rPr lang="fr-FR" sz="1400" dirty="0" smtClean="0"/>
              <a:t>.</a:t>
            </a:r>
          </a:p>
          <a:p>
            <a:r>
              <a:rPr lang="fr-FR" sz="1400" dirty="0" smtClean="0"/>
              <a:t>.</a:t>
            </a:r>
          </a:p>
          <a:p>
            <a:r>
              <a:rPr lang="fr-FR" sz="1400" dirty="0" smtClean="0"/>
              <a:t>i</a:t>
            </a:r>
          </a:p>
          <a:p>
            <a:r>
              <a:rPr lang="fr-FR" sz="1400" dirty="0" smtClean="0"/>
              <a:t>i+1</a:t>
            </a:r>
          </a:p>
          <a:p>
            <a:r>
              <a:rPr lang="fr-FR" sz="1400" dirty="0" smtClean="0"/>
              <a:t>i+2</a:t>
            </a:r>
          </a:p>
          <a:p>
            <a:r>
              <a:rPr lang="fr-FR" sz="1400" dirty="0" smtClean="0"/>
              <a:t>i+3</a:t>
            </a:r>
          </a:p>
          <a:p>
            <a:r>
              <a:rPr lang="fr-FR" sz="1400" dirty="0" smtClean="0"/>
              <a:t>.</a:t>
            </a:r>
          </a:p>
          <a:p>
            <a:r>
              <a:rPr lang="fr-FR" sz="1400" dirty="0" smtClean="0"/>
              <a:t>.</a:t>
            </a:r>
          </a:p>
          <a:p>
            <a:r>
              <a:rPr lang="fr-FR" sz="1400" dirty="0" smtClean="0"/>
              <a:t>.</a:t>
            </a:r>
          </a:p>
          <a:p>
            <a:r>
              <a:rPr lang="fr-FR" sz="1400" dirty="0" smtClean="0"/>
              <a:t>n-3</a:t>
            </a:r>
          </a:p>
          <a:p>
            <a:r>
              <a:rPr lang="fr-FR" sz="1400" dirty="0" smtClean="0"/>
              <a:t>n-2</a:t>
            </a:r>
          </a:p>
          <a:p>
            <a:r>
              <a:rPr lang="fr-FR" sz="1400" dirty="0" smtClean="0"/>
              <a:t>n-2</a:t>
            </a:r>
          </a:p>
          <a:p>
            <a:r>
              <a:rPr lang="fr-FR" sz="1400" dirty="0" smtClean="0"/>
              <a:t>n</a:t>
            </a:r>
            <a:endParaRPr lang="fr-FR" sz="1400" dirty="0"/>
          </a:p>
        </p:txBody>
      </p:sp>
      <p:sp>
        <p:nvSpPr>
          <p:cNvPr id="138" name="ZoneTexte 137"/>
          <p:cNvSpPr txBox="1"/>
          <p:nvPr/>
        </p:nvSpPr>
        <p:spPr>
          <a:xfrm>
            <a:off x="179512" y="2276872"/>
            <a:ext cx="1295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taille &lt; 3ha</a:t>
            </a:r>
            <a:endParaRPr lang="fr-FR" sz="1600" b="1" dirty="0"/>
          </a:p>
        </p:txBody>
      </p:sp>
      <p:sp>
        <p:nvSpPr>
          <p:cNvPr id="140" name="ZoneTexte 139"/>
          <p:cNvSpPr txBox="1"/>
          <p:nvPr/>
        </p:nvSpPr>
        <p:spPr>
          <a:xfrm>
            <a:off x="323528" y="3717032"/>
            <a:ext cx="1295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taille comprise entre 3 et 10ha</a:t>
            </a:r>
            <a:endParaRPr lang="fr-FR" sz="1600" b="1" dirty="0"/>
          </a:p>
        </p:txBody>
      </p:sp>
      <p:sp>
        <p:nvSpPr>
          <p:cNvPr id="142" name="ZoneTexte 141"/>
          <p:cNvSpPr txBox="1"/>
          <p:nvPr/>
        </p:nvSpPr>
        <p:spPr>
          <a:xfrm>
            <a:off x="107504" y="5373216"/>
            <a:ext cx="1295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taille &gt; 10ha</a:t>
            </a:r>
            <a:endParaRPr lang="fr-FR" sz="1600" b="1" dirty="0"/>
          </a:p>
        </p:txBody>
      </p:sp>
      <p:sp>
        <p:nvSpPr>
          <p:cNvPr id="143" name="Flèche droite 142"/>
          <p:cNvSpPr/>
          <p:nvPr/>
        </p:nvSpPr>
        <p:spPr>
          <a:xfrm>
            <a:off x="3059832" y="3717032"/>
            <a:ext cx="2232248" cy="64807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ZoneTexte 143"/>
          <p:cNvSpPr txBox="1"/>
          <p:nvPr/>
        </p:nvSpPr>
        <p:spPr>
          <a:xfrm>
            <a:off x="3203848" y="386104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Echantillonnage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5940152" y="2060848"/>
            <a:ext cx="576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</a:t>
            </a:r>
          </a:p>
          <a:p>
            <a:r>
              <a:rPr lang="fr-FR" sz="1400" b="1" dirty="0" smtClean="0">
                <a:solidFill>
                  <a:srgbClr val="C00000"/>
                </a:solidFill>
              </a:rPr>
              <a:t>2</a:t>
            </a:r>
          </a:p>
          <a:p>
            <a:r>
              <a:rPr lang="fr-FR" sz="1400" dirty="0" smtClean="0"/>
              <a:t>3</a:t>
            </a:r>
          </a:p>
          <a:p>
            <a:r>
              <a:rPr lang="fr-FR" sz="1400" b="1" dirty="0" smtClean="0">
                <a:solidFill>
                  <a:srgbClr val="C00000"/>
                </a:solidFill>
              </a:rPr>
              <a:t>4</a:t>
            </a:r>
          </a:p>
          <a:p>
            <a:r>
              <a:rPr lang="fr-FR" sz="1400" dirty="0" smtClean="0"/>
              <a:t>.</a:t>
            </a:r>
          </a:p>
          <a:p>
            <a:r>
              <a:rPr lang="fr-FR" sz="1400" dirty="0" smtClean="0"/>
              <a:t>.</a:t>
            </a:r>
          </a:p>
          <a:p>
            <a:r>
              <a:rPr lang="fr-FR" sz="1400" dirty="0" smtClean="0"/>
              <a:t>.</a:t>
            </a:r>
          </a:p>
          <a:p>
            <a:r>
              <a:rPr lang="fr-FR" sz="1400" b="1" dirty="0" smtClean="0">
                <a:solidFill>
                  <a:srgbClr val="C00000"/>
                </a:solidFill>
              </a:rPr>
              <a:t>i</a:t>
            </a:r>
          </a:p>
          <a:p>
            <a:r>
              <a:rPr lang="fr-FR" sz="1400" b="1" dirty="0" smtClean="0">
                <a:solidFill>
                  <a:srgbClr val="C00000"/>
                </a:solidFill>
              </a:rPr>
              <a:t>i+1</a:t>
            </a:r>
          </a:p>
          <a:p>
            <a:r>
              <a:rPr lang="fr-FR" sz="1400" dirty="0" smtClean="0"/>
              <a:t>i+2</a:t>
            </a:r>
          </a:p>
          <a:p>
            <a:r>
              <a:rPr lang="fr-FR" sz="1400" dirty="0" smtClean="0"/>
              <a:t>i+3</a:t>
            </a:r>
          </a:p>
          <a:p>
            <a:r>
              <a:rPr lang="fr-FR" sz="1400" dirty="0" smtClean="0"/>
              <a:t>.</a:t>
            </a:r>
          </a:p>
          <a:p>
            <a:r>
              <a:rPr lang="fr-FR" sz="1400" b="1" dirty="0" smtClean="0"/>
              <a:t>.</a:t>
            </a:r>
          </a:p>
          <a:p>
            <a:r>
              <a:rPr lang="fr-FR" sz="1400" dirty="0" smtClean="0"/>
              <a:t>.</a:t>
            </a:r>
          </a:p>
          <a:p>
            <a:r>
              <a:rPr lang="fr-FR" sz="1400" dirty="0" smtClean="0"/>
              <a:t>n-3</a:t>
            </a:r>
          </a:p>
          <a:p>
            <a:r>
              <a:rPr lang="fr-FR" sz="1400" b="1" dirty="0" smtClean="0">
                <a:solidFill>
                  <a:srgbClr val="C00000"/>
                </a:solidFill>
              </a:rPr>
              <a:t>n-2</a:t>
            </a:r>
          </a:p>
          <a:p>
            <a:r>
              <a:rPr lang="fr-FR" sz="1400" dirty="0" smtClean="0"/>
              <a:t>n-2</a:t>
            </a:r>
          </a:p>
          <a:p>
            <a:r>
              <a:rPr lang="fr-FR" sz="1400" b="1" dirty="0" smtClean="0">
                <a:solidFill>
                  <a:srgbClr val="C00000"/>
                </a:solidFill>
              </a:rPr>
              <a:t>n</a:t>
            </a:r>
            <a:endParaRPr lang="fr-FR" sz="1400" b="1" dirty="0">
              <a:solidFill>
                <a:srgbClr val="C00000"/>
              </a:solidFill>
            </a:endParaRPr>
          </a:p>
        </p:txBody>
      </p:sp>
      <p:cxnSp>
        <p:nvCxnSpPr>
          <p:cNvPr id="156" name="Connecteur droit 155"/>
          <p:cNvCxnSpPr/>
          <p:nvPr/>
        </p:nvCxnSpPr>
        <p:spPr>
          <a:xfrm>
            <a:off x="179512" y="3429000"/>
            <a:ext cx="7164288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179512" y="5013176"/>
            <a:ext cx="7164288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5" grpId="0" animBg="1"/>
      <p:bldP spid="136" grpId="0"/>
      <p:bldP spid="138" grpId="0"/>
      <p:bldP spid="140" grpId="0"/>
      <p:bldP spid="142" grpId="0"/>
      <p:bldP spid="143" grpId="0" animBg="1"/>
      <p:bldP spid="144" grpId="0"/>
      <p:bldP spid="1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/>
              <a:t>2. Méthodes de collecte des données</a:t>
            </a:r>
          </a:p>
          <a:p>
            <a:pPr algn="l"/>
            <a:r>
              <a:rPr lang="fr-FR" sz="2400" dirty="0" smtClean="0"/>
              <a:t>2.3 </a:t>
            </a:r>
            <a:r>
              <a:rPr lang="fr-FR" sz="2400" dirty="0" smtClean="0"/>
              <a:t>– </a:t>
            </a:r>
            <a:r>
              <a:rPr lang="fr-FR" sz="2000" dirty="0" smtClean="0"/>
              <a:t>Enquêtes statistiques</a:t>
            </a:r>
            <a:endParaRPr lang="fr-FR" sz="2500" dirty="0" smtClean="0"/>
          </a:p>
          <a:p>
            <a:pPr algn="l"/>
            <a:endParaRPr lang="fr-FR" sz="25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908720"/>
            <a:ext cx="738031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3528" y="1844824"/>
            <a:ext cx="7704856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899592" y="256490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Échantillon S</a:t>
            </a:r>
            <a:r>
              <a:rPr lang="fr-FR" sz="1400" b="1" dirty="0" smtClean="0">
                <a:solidFill>
                  <a:srgbClr val="C00000"/>
                </a:solidFill>
              </a:rPr>
              <a:t>1</a:t>
            </a:r>
            <a:endParaRPr lang="fr-FR" sz="1400" b="1" dirty="0">
              <a:solidFill>
                <a:srgbClr val="C00000"/>
              </a:solidFill>
            </a:endParaRPr>
          </a:p>
        </p:txBody>
      </p:sp>
      <p:grpSp>
        <p:nvGrpSpPr>
          <p:cNvPr id="221" name="Groupe 220"/>
          <p:cNvGrpSpPr/>
          <p:nvPr/>
        </p:nvGrpSpPr>
        <p:grpSpPr>
          <a:xfrm>
            <a:off x="611560" y="1988840"/>
            <a:ext cx="7056784" cy="4248472"/>
            <a:chOff x="611560" y="1988840"/>
            <a:chExt cx="7056784" cy="4248472"/>
          </a:xfrm>
        </p:grpSpPr>
        <p:sp>
          <p:nvSpPr>
            <p:cNvPr id="38" name="Ellipse 37"/>
            <p:cNvSpPr/>
            <p:nvPr/>
          </p:nvSpPr>
          <p:spPr>
            <a:xfrm>
              <a:off x="2555776" y="242088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3707904" y="285293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827584" y="299695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2339752" y="285293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2483768" y="35010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779912" y="386104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4334272" y="383934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3635896" y="422108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4139952" y="44371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004048" y="414908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2699792" y="40770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364088" y="342900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796136" y="335699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3877072" y="338214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940152" y="21328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2987824" y="306896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4932040" y="249289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2987824" y="35010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3347864" y="386104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Ellipse 66"/>
            <p:cNvSpPr/>
            <p:nvPr/>
          </p:nvSpPr>
          <p:spPr>
            <a:xfrm>
              <a:off x="4499992" y="342900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Ellipse 67"/>
            <p:cNvSpPr/>
            <p:nvPr/>
          </p:nvSpPr>
          <p:spPr>
            <a:xfrm>
              <a:off x="5004048" y="378904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Ellipse 68"/>
            <p:cNvSpPr/>
            <p:nvPr/>
          </p:nvSpPr>
          <p:spPr>
            <a:xfrm>
              <a:off x="5508104" y="371703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Ellipse 69"/>
            <p:cNvSpPr/>
            <p:nvPr/>
          </p:nvSpPr>
          <p:spPr>
            <a:xfrm>
              <a:off x="5076056" y="285293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Ellipse 70"/>
            <p:cNvSpPr/>
            <p:nvPr/>
          </p:nvSpPr>
          <p:spPr>
            <a:xfrm>
              <a:off x="3275856" y="26369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Ellipse 71"/>
            <p:cNvSpPr/>
            <p:nvPr/>
          </p:nvSpPr>
          <p:spPr>
            <a:xfrm>
              <a:off x="2699792" y="450912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Ellipse 72"/>
            <p:cNvSpPr/>
            <p:nvPr/>
          </p:nvSpPr>
          <p:spPr>
            <a:xfrm>
              <a:off x="3995936" y="594928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Ellipse 73"/>
            <p:cNvSpPr/>
            <p:nvPr/>
          </p:nvSpPr>
          <p:spPr>
            <a:xfrm>
              <a:off x="2555776" y="256490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Ellipse 74"/>
            <p:cNvSpPr/>
            <p:nvPr/>
          </p:nvSpPr>
          <p:spPr>
            <a:xfrm>
              <a:off x="4211960" y="26369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5580112" y="26369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3491880" y="35010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6300192" y="32129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899592" y="22768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611560" y="414908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5796136" y="422108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2267744" y="39330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3995936" y="21328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572000" y="206084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1619672" y="256490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5220072" y="206084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6228184" y="26369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6444208" y="44371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3635896" y="22768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3347864" y="21328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1835696" y="364502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1763688" y="328498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1403648" y="551723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Ellipse 98"/>
            <p:cNvSpPr/>
            <p:nvPr/>
          </p:nvSpPr>
          <p:spPr>
            <a:xfrm>
              <a:off x="3635896" y="50131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5436096" y="450912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4860032" y="551723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6456040" y="401689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5580112" y="544522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1763688" y="39330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2915816" y="508518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1691680" y="472514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99592" y="57332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5148064" y="32129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788024" y="494116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2708176" y="257328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Ellipse 165"/>
            <p:cNvSpPr/>
            <p:nvPr/>
          </p:nvSpPr>
          <p:spPr>
            <a:xfrm>
              <a:off x="3860304" y="300533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7" name="Ellipse 166"/>
            <p:cNvSpPr/>
            <p:nvPr/>
          </p:nvSpPr>
          <p:spPr>
            <a:xfrm>
              <a:off x="2852192" y="33653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Ellipse 167"/>
            <p:cNvSpPr/>
            <p:nvPr/>
          </p:nvSpPr>
          <p:spPr>
            <a:xfrm>
              <a:off x="1907704" y="21328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Ellipse 168"/>
            <p:cNvSpPr/>
            <p:nvPr/>
          </p:nvSpPr>
          <p:spPr>
            <a:xfrm>
              <a:off x="2636168" y="36534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Ellipse 169"/>
            <p:cNvSpPr/>
            <p:nvPr/>
          </p:nvSpPr>
          <p:spPr>
            <a:xfrm>
              <a:off x="6012160" y="515719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3779912" y="551723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3788296" y="437348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5364088" y="58772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Ellipse 173"/>
            <p:cNvSpPr/>
            <p:nvPr/>
          </p:nvSpPr>
          <p:spPr>
            <a:xfrm>
              <a:off x="5156448" y="430148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5" name="Ellipse 174"/>
            <p:cNvSpPr/>
            <p:nvPr/>
          </p:nvSpPr>
          <p:spPr>
            <a:xfrm>
              <a:off x="2852192" y="42294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Ellipse 175"/>
            <p:cNvSpPr/>
            <p:nvPr/>
          </p:nvSpPr>
          <p:spPr>
            <a:xfrm>
              <a:off x="5516488" y="358140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Ellipse 176"/>
            <p:cNvSpPr/>
            <p:nvPr/>
          </p:nvSpPr>
          <p:spPr>
            <a:xfrm>
              <a:off x="7380312" y="35010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Ellipse 177"/>
            <p:cNvSpPr/>
            <p:nvPr/>
          </p:nvSpPr>
          <p:spPr>
            <a:xfrm>
              <a:off x="4029472" y="353454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Ellipse 178"/>
            <p:cNvSpPr/>
            <p:nvPr/>
          </p:nvSpPr>
          <p:spPr>
            <a:xfrm>
              <a:off x="4580384" y="314935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Ellipse 179"/>
            <p:cNvSpPr/>
            <p:nvPr/>
          </p:nvSpPr>
          <p:spPr>
            <a:xfrm>
              <a:off x="3131840" y="21328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1" name="Ellipse 180"/>
            <p:cNvSpPr/>
            <p:nvPr/>
          </p:nvSpPr>
          <p:spPr>
            <a:xfrm>
              <a:off x="5084440" y="264529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Ellipse 181"/>
            <p:cNvSpPr/>
            <p:nvPr/>
          </p:nvSpPr>
          <p:spPr>
            <a:xfrm>
              <a:off x="3140224" y="36534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3" name="Ellipse 182"/>
            <p:cNvSpPr/>
            <p:nvPr/>
          </p:nvSpPr>
          <p:spPr>
            <a:xfrm>
              <a:off x="3500264" y="401344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Ellipse 183"/>
            <p:cNvSpPr/>
            <p:nvPr/>
          </p:nvSpPr>
          <p:spPr>
            <a:xfrm>
              <a:off x="4652392" y="358140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5156448" y="394144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Ellipse 185"/>
            <p:cNvSpPr/>
            <p:nvPr/>
          </p:nvSpPr>
          <p:spPr>
            <a:xfrm>
              <a:off x="7596336" y="234888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Ellipse 186"/>
            <p:cNvSpPr/>
            <p:nvPr/>
          </p:nvSpPr>
          <p:spPr>
            <a:xfrm>
              <a:off x="5228456" y="300533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Ellipse 187"/>
            <p:cNvSpPr/>
            <p:nvPr/>
          </p:nvSpPr>
          <p:spPr>
            <a:xfrm>
              <a:off x="3428256" y="27893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9" name="Ellipse 188"/>
            <p:cNvSpPr/>
            <p:nvPr/>
          </p:nvSpPr>
          <p:spPr>
            <a:xfrm>
              <a:off x="2852192" y="466152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Ellipse 189"/>
            <p:cNvSpPr/>
            <p:nvPr/>
          </p:nvSpPr>
          <p:spPr>
            <a:xfrm>
              <a:off x="5084440" y="45895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Ellipse 190"/>
            <p:cNvSpPr/>
            <p:nvPr/>
          </p:nvSpPr>
          <p:spPr>
            <a:xfrm>
              <a:off x="2708176" y="271730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Ellipse 191"/>
            <p:cNvSpPr/>
            <p:nvPr/>
          </p:nvSpPr>
          <p:spPr>
            <a:xfrm>
              <a:off x="4364360" y="27893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Ellipse 192"/>
            <p:cNvSpPr/>
            <p:nvPr/>
          </p:nvSpPr>
          <p:spPr>
            <a:xfrm>
              <a:off x="6732240" y="220486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" name="Ellipse 193"/>
            <p:cNvSpPr/>
            <p:nvPr/>
          </p:nvSpPr>
          <p:spPr>
            <a:xfrm>
              <a:off x="3644280" y="36534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5" name="Ellipse 194"/>
            <p:cNvSpPr/>
            <p:nvPr/>
          </p:nvSpPr>
          <p:spPr>
            <a:xfrm>
              <a:off x="6452592" y="33653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Ellipse 195"/>
            <p:cNvSpPr/>
            <p:nvPr/>
          </p:nvSpPr>
          <p:spPr>
            <a:xfrm>
              <a:off x="3644280" y="329336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Ellipse 196"/>
            <p:cNvSpPr/>
            <p:nvPr/>
          </p:nvSpPr>
          <p:spPr>
            <a:xfrm>
              <a:off x="2348136" y="473352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Ellipse 197"/>
            <p:cNvSpPr/>
            <p:nvPr/>
          </p:nvSpPr>
          <p:spPr>
            <a:xfrm>
              <a:off x="6588224" y="580526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Ellipse 198"/>
            <p:cNvSpPr/>
            <p:nvPr/>
          </p:nvSpPr>
          <p:spPr>
            <a:xfrm>
              <a:off x="1187624" y="458112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Ellipse 199"/>
            <p:cNvSpPr/>
            <p:nvPr/>
          </p:nvSpPr>
          <p:spPr>
            <a:xfrm>
              <a:off x="4148336" y="22852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Ellipse 200"/>
            <p:cNvSpPr/>
            <p:nvPr/>
          </p:nvSpPr>
          <p:spPr>
            <a:xfrm>
              <a:off x="827584" y="198884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2" name="Ellipse 201"/>
            <p:cNvSpPr/>
            <p:nvPr/>
          </p:nvSpPr>
          <p:spPr>
            <a:xfrm>
              <a:off x="6380584" y="27893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Ellipse 202"/>
            <p:cNvSpPr/>
            <p:nvPr/>
          </p:nvSpPr>
          <p:spPr>
            <a:xfrm>
              <a:off x="6948264" y="515719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Ellipse 203"/>
            <p:cNvSpPr/>
            <p:nvPr/>
          </p:nvSpPr>
          <p:spPr>
            <a:xfrm>
              <a:off x="3788296" y="24292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5" name="Ellipse 204"/>
            <p:cNvSpPr/>
            <p:nvPr/>
          </p:nvSpPr>
          <p:spPr>
            <a:xfrm>
              <a:off x="3500264" y="22852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Ellipse 205"/>
            <p:cNvSpPr/>
            <p:nvPr/>
          </p:nvSpPr>
          <p:spPr>
            <a:xfrm>
              <a:off x="1988096" y="379742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1916088" y="343738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Ellipse 207"/>
            <p:cNvSpPr/>
            <p:nvPr/>
          </p:nvSpPr>
          <p:spPr>
            <a:xfrm>
              <a:off x="2276128" y="523758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9" name="Ellipse 208"/>
            <p:cNvSpPr/>
            <p:nvPr/>
          </p:nvSpPr>
          <p:spPr>
            <a:xfrm>
              <a:off x="4427984" y="537321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0" name="Ellipse 209"/>
            <p:cNvSpPr/>
            <p:nvPr/>
          </p:nvSpPr>
          <p:spPr>
            <a:xfrm>
              <a:off x="5588496" y="466152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1" name="Ellipse 210"/>
            <p:cNvSpPr/>
            <p:nvPr/>
          </p:nvSpPr>
          <p:spPr>
            <a:xfrm>
              <a:off x="6372200" y="58772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Ellipse 211"/>
            <p:cNvSpPr/>
            <p:nvPr/>
          </p:nvSpPr>
          <p:spPr>
            <a:xfrm>
              <a:off x="6608440" y="416929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3" name="Ellipse 212"/>
            <p:cNvSpPr/>
            <p:nvPr/>
          </p:nvSpPr>
          <p:spPr>
            <a:xfrm>
              <a:off x="4932040" y="616530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4" name="Ellipse 213"/>
            <p:cNvSpPr/>
            <p:nvPr/>
          </p:nvSpPr>
          <p:spPr>
            <a:xfrm>
              <a:off x="1916088" y="40854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5" name="Ellipse 214"/>
            <p:cNvSpPr/>
            <p:nvPr/>
          </p:nvSpPr>
          <p:spPr>
            <a:xfrm>
              <a:off x="2771800" y="58772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6" name="Ellipse 215"/>
            <p:cNvSpPr/>
            <p:nvPr/>
          </p:nvSpPr>
          <p:spPr>
            <a:xfrm>
              <a:off x="1844080" y="487754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7" name="Ellipse 216"/>
            <p:cNvSpPr/>
            <p:nvPr/>
          </p:nvSpPr>
          <p:spPr>
            <a:xfrm>
              <a:off x="3428256" y="473352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8" name="Ellipse 217"/>
            <p:cNvSpPr/>
            <p:nvPr/>
          </p:nvSpPr>
          <p:spPr>
            <a:xfrm>
              <a:off x="5300464" y="33653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Ellipse 218"/>
            <p:cNvSpPr/>
            <p:nvPr/>
          </p:nvSpPr>
          <p:spPr>
            <a:xfrm>
              <a:off x="4860032" y="494116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20" name="ZoneTexte 219"/>
          <p:cNvSpPr txBox="1"/>
          <p:nvPr/>
        </p:nvSpPr>
        <p:spPr>
          <a:xfrm>
            <a:off x="827584" y="126876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Échantillonnage stratifié – stratification par zones géographiques</a:t>
            </a:r>
            <a:endParaRPr lang="fr-FR" sz="2000" b="1" dirty="0"/>
          </a:p>
        </p:txBody>
      </p:sp>
      <p:cxnSp>
        <p:nvCxnSpPr>
          <p:cNvPr id="223" name="Connecteur droit 222"/>
          <p:cNvCxnSpPr/>
          <p:nvPr/>
        </p:nvCxnSpPr>
        <p:spPr>
          <a:xfrm flipH="1">
            <a:off x="1547664" y="1844824"/>
            <a:ext cx="2448272" cy="4536504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cteur droit 226"/>
          <p:cNvCxnSpPr/>
          <p:nvPr/>
        </p:nvCxnSpPr>
        <p:spPr>
          <a:xfrm>
            <a:off x="2843808" y="4005064"/>
            <a:ext cx="5184576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229"/>
          <p:cNvCxnSpPr/>
          <p:nvPr/>
        </p:nvCxnSpPr>
        <p:spPr>
          <a:xfrm>
            <a:off x="4860032" y="4005064"/>
            <a:ext cx="0" cy="2376264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Forme libre 231"/>
          <p:cNvSpPr/>
          <p:nvPr/>
        </p:nvSpPr>
        <p:spPr>
          <a:xfrm>
            <a:off x="563137" y="1821366"/>
            <a:ext cx="2720897" cy="3293327"/>
          </a:xfrm>
          <a:custGeom>
            <a:avLst/>
            <a:gdLst>
              <a:gd name="connsiteX0" fmla="*/ 2012795 w 2720897"/>
              <a:gd name="connsiteY0" fmla="*/ 341971 h 3293327"/>
              <a:gd name="connsiteX1" fmla="*/ 2592658 w 2720897"/>
              <a:gd name="connsiteY1" fmla="*/ 1345580 h 3293327"/>
              <a:gd name="connsiteX2" fmla="*/ 1243361 w 2720897"/>
              <a:gd name="connsiteY2" fmla="*/ 1434790 h 3293327"/>
              <a:gd name="connsiteX3" fmla="*/ 1611351 w 2720897"/>
              <a:gd name="connsiteY3" fmla="*/ 2416097 h 3293327"/>
              <a:gd name="connsiteX4" fmla="*/ 663497 w 2720897"/>
              <a:gd name="connsiteY4" fmla="*/ 2962507 h 3293327"/>
              <a:gd name="connsiteX5" fmla="*/ 228600 w 2720897"/>
              <a:gd name="connsiteY5" fmla="*/ 431180 h 3293327"/>
              <a:gd name="connsiteX6" fmla="*/ 2012795 w 2720897"/>
              <a:gd name="connsiteY6" fmla="*/ 341971 h 329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0897" h="3293327">
                <a:moveTo>
                  <a:pt x="2012795" y="341971"/>
                </a:moveTo>
                <a:cubicBezTo>
                  <a:pt x="2406805" y="494371"/>
                  <a:pt x="2720897" y="1163444"/>
                  <a:pt x="2592658" y="1345580"/>
                </a:cubicBezTo>
                <a:cubicBezTo>
                  <a:pt x="2464419" y="1527716"/>
                  <a:pt x="1406912" y="1256371"/>
                  <a:pt x="1243361" y="1434790"/>
                </a:cubicBezTo>
                <a:cubicBezTo>
                  <a:pt x="1079810" y="1613209"/>
                  <a:pt x="1707995" y="2161478"/>
                  <a:pt x="1611351" y="2416097"/>
                </a:cubicBezTo>
                <a:cubicBezTo>
                  <a:pt x="1514707" y="2670716"/>
                  <a:pt x="893956" y="3293327"/>
                  <a:pt x="663497" y="2962507"/>
                </a:cubicBezTo>
                <a:cubicBezTo>
                  <a:pt x="433039" y="2631688"/>
                  <a:pt x="0" y="862360"/>
                  <a:pt x="228600" y="431180"/>
                </a:cubicBezTo>
                <a:cubicBezTo>
                  <a:pt x="457200" y="0"/>
                  <a:pt x="1618785" y="189571"/>
                  <a:pt x="2012795" y="341971"/>
                </a:cubicBezTo>
                <a:close/>
              </a:path>
            </a:pathLst>
          </a:cu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Forme libre 232"/>
          <p:cNvSpPr/>
          <p:nvPr/>
        </p:nvSpPr>
        <p:spPr>
          <a:xfrm>
            <a:off x="3275855" y="2060849"/>
            <a:ext cx="5033661" cy="1907126"/>
          </a:xfrm>
          <a:custGeom>
            <a:avLst/>
            <a:gdLst>
              <a:gd name="connsiteX0" fmla="*/ 397727 w 5306122"/>
              <a:gd name="connsiteY0" fmla="*/ 1527716 h 1771184"/>
              <a:gd name="connsiteX1" fmla="*/ 843776 w 5306122"/>
              <a:gd name="connsiteY1" fmla="*/ 1572321 h 1771184"/>
              <a:gd name="connsiteX2" fmla="*/ 1200615 w 5306122"/>
              <a:gd name="connsiteY2" fmla="*/ 334536 h 1771184"/>
              <a:gd name="connsiteX3" fmla="*/ 1624361 w 5306122"/>
              <a:gd name="connsiteY3" fmla="*/ 1572321 h 1771184"/>
              <a:gd name="connsiteX4" fmla="*/ 2616820 w 5306122"/>
              <a:gd name="connsiteY4" fmla="*/ 1326994 h 1771184"/>
              <a:gd name="connsiteX5" fmla="*/ 2538761 w 5306122"/>
              <a:gd name="connsiteY5" fmla="*/ 390292 h 1771184"/>
              <a:gd name="connsiteX6" fmla="*/ 3430859 w 5306122"/>
              <a:gd name="connsiteY6" fmla="*/ 769433 h 1771184"/>
              <a:gd name="connsiteX7" fmla="*/ 4858215 w 5306122"/>
              <a:gd name="connsiteY7" fmla="*/ 200721 h 1771184"/>
              <a:gd name="connsiteX8" fmla="*/ 743415 w 5306122"/>
              <a:gd name="connsiteY8" fmla="*/ 223024 h 1771184"/>
              <a:gd name="connsiteX9" fmla="*/ 397727 w 5306122"/>
              <a:gd name="connsiteY9" fmla="*/ 1527716 h 177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6122" h="1771184">
                <a:moveTo>
                  <a:pt x="397727" y="1527716"/>
                </a:moveTo>
                <a:cubicBezTo>
                  <a:pt x="414454" y="1752599"/>
                  <a:pt x="709961" y="1771184"/>
                  <a:pt x="843776" y="1572321"/>
                </a:cubicBezTo>
                <a:cubicBezTo>
                  <a:pt x="977591" y="1373458"/>
                  <a:pt x="1070518" y="334536"/>
                  <a:pt x="1200615" y="334536"/>
                </a:cubicBezTo>
                <a:cubicBezTo>
                  <a:pt x="1330712" y="334536"/>
                  <a:pt x="1388327" y="1406911"/>
                  <a:pt x="1624361" y="1572321"/>
                </a:cubicBezTo>
                <a:cubicBezTo>
                  <a:pt x="1860395" y="1737731"/>
                  <a:pt x="2464420" y="1523999"/>
                  <a:pt x="2616820" y="1326994"/>
                </a:cubicBezTo>
                <a:cubicBezTo>
                  <a:pt x="2769220" y="1129989"/>
                  <a:pt x="2403088" y="483219"/>
                  <a:pt x="2538761" y="390292"/>
                </a:cubicBezTo>
                <a:cubicBezTo>
                  <a:pt x="2674434" y="297365"/>
                  <a:pt x="3044283" y="801028"/>
                  <a:pt x="3430859" y="769433"/>
                </a:cubicBezTo>
                <a:cubicBezTo>
                  <a:pt x="3817435" y="737838"/>
                  <a:pt x="5306122" y="291789"/>
                  <a:pt x="4858215" y="200721"/>
                </a:cubicBezTo>
                <a:cubicBezTo>
                  <a:pt x="4410308" y="109653"/>
                  <a:pt x="1486830" y="0"/>
                  <a:pt x="743415" y="223024"/>
                </a:cubicBezTo>
                <a:cubicBezTo>
                  <a:pt x="0" y="446049"/>
                  <a:pt x="381000" y="1302833"/>
                  <a:pt x="397727" y="1527716"/>
                </a:cubicBezTo>
                <a:close/>
              </a:path>
            </a:pathLst>
          </a:cu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ZoneTexte 233"/>
          <p:cNvSpPr txBox="1"/>
          <p:nvPr/>
        </p:nvSpPr>
        <p:spPr>
          <a:xfrm>
            <a:off x="4572000" y="220486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S</a:t>
            </a:r>
            <a:r>
              <a:rPr lang="fr-FR" sz="1400" b="1" dirty="0" smtClean="0">
                <a:solidFill>
                  <a:srgbClr val="C00000"/>
                </a:solidFill>
              </a:rPr>
              <a:t>2</a:t>
            </a:r>
            <a:endParaRPr lang="fr-FR" sz="1400" b="1" dirty="0">
              <a:solidFill>
                <a:srgbClr val="C00000"/>
              </a:solidFill>
            </a:endParaRPr>
          </a:p>
        </p:txBody>
      </p:sp>
      <p:sp>
        <p:nvSpPr>
          <p:cNvPr id="235" name="Forme libre 234"/>
          <p:cNvSpPr/>
          <p:nvPr/>
        </p:nvSpPr>
        <p:spPr>
          <a:xfrm>
            <a:off x="2161478" y="4321097"/>
            <a:ext cx="2403087" cy="1923586"/>
          </a:xfrm>
          <a:custGeom>
            <a:avLst/>
            <a:gdLst>
              <a:gd name="connsiteX0" fmla="*/ 381000 w 2403087"/>
              <a:gd name="connsiteY0" fmla="*/ 1700562 h 1923586"/>
              <a:gd name="connsiteX1" fmla="*/ 2087137 w 2403087"/>
              <a:gd name="connsiteY1" fmla="*/ 1767469 h 1923586"/>
              <a:gd name="connsiteX2" fmla="*/ 1384610 w 2403087"/>
              <a:gd name="connsiteY2" fmla="*/ 763859 h 1923586"/>
              <a:gd name="connsiteX3" fmla="*/ 2276707 w 2403087"/>
              <a:gd name="connsiteY3" fmla="*/ 72483 h 1923586"/>
              <a:gd name="connsiteX4" fmla="*/ 626327 w 2403087"/>
              <a:gd name="connsiteY4" fmla="*/ 328962 h 1923586"/>
              <a:gd name="connsiteX5" fmla="*/ 35312 w 2403087"/>
              <a:gd name="connsiteY5" fmla="*/ 1053791 h 1923586"/>
              <a:gd name="connsiteX6" fmla="*/ 381000 w 2403087"/>
              <a:gd name="connsiteY6" fmla="*/ 1700562 h 192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3087" h="1923586">
                <a:moveTo>
                  <a:pt x="381000" y="1700562"/>
                </a:moveTo>
                <a:cubicBezTo>
                  <a:pt x="722971" y="1819508"/>
                  <a:pt x="1919869" y="1923586"/>
                  <a:pt x="2087137" y="1767469"/>
                </a:cubicBezTo>
                <a:cubicBezTo>
                  <a:pt x="2254405" y="1611352"/>
                  <a:pt x="1353015" y="1046357"/>
                  <a:pt x="1384610" y="763859"/>
                </a:cubicBezTo>
                <a:cubicBezTo>
                  <a:pt x="1416205" y="481361"/>
                  <a:pt x="2403087" y="144966"/>
                  <a:pt x="2276707" y="72483"/>
                </a:cubicBezTo>
                <a:cubicBezTo>
                  <a:pt x="2150327" y="0"/>
                  <a:pt x="999893" y="165411"/>
                  <a:pt x="626327" y="328962"/>
                </a:cubicBezTo>
                <a:cubicBezTo>
                  <a:pt x="252761" y="492513"/>
                  <a:pt x="70624" y="825191"/>
                  <a:pt x="35312" y="1053791"/>
                </a:cubicBezTo>
                <a:cubicBezTo>
                  <a:pt x="0" y="1282391"/>
                  <a:pt x="39029" y="1581616"/>
                  <a:pt x="381000" y="1700562"/>
                </a:cubicBezTo>
                <a:close/>
              </a:path>
            </a:pathLst>
          </a:cu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ZoneTexte 235"/>
          <p:cNvSpPr txBox="1"/>
          <p:nvPr/>
        </p:nvSpPr>
        <p:spPr>
          <a:xfrm>
            <a:off x="2843808" y="5301208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S</a:t>
            </a:r>
            <a:r>
              <a:rPr lang="fr-FR" sz="1400" b="1" dirty="0" smtClean="0">
                <a:solidFill>
                  <a:srgbClr val="C00000"/>
                </a:solidFill>
              </a:rPr>
              <a:t>3</a:t>
            </a:r>
            <a:endParaRPr lang="fr-FR" sz="1400" b="1" dirty="0">
              <a:solidFill>
                <a:srgbClr val="C00000"/>
              </a:solidFill>
            </a:endParaRPr>
          </a:p>
        </p:txBody>
      </p:sp>
      <p:sp>
        <p:nvSpPr>
          <p:cNvPr id="237" name="Forme libre 236"/>
          <p:cNvSpPr/>
          <p:nvPr/>
        </p:nvSpPr>
        <p:spPr>
          <a:xfrm>
            <a:off x="5200185" y="4835912"/>
            <a:ext cx="2274849" cy="1518424"/>
          </a:xfrm>
          <a:custGeom>
            <a:avLst/>
            <a:gdLst>
              <a:gd name="connsiteX0" fmla="*/ 252761 w 2274849"/>
              <a:gd name="connsiteY0" fmla="*/ 728547 h 1518424"/>
              <a:gd name="connsiteX1" fmla="*/ 1524000 w 2274849"/>
              <a:gd name="connsiteY1" fmla="*/ 1419922 h 1518424"/>
              <a:gd name="connsiteX2" fmla="*/ 2070410 w 2274849"/>
              <a:gd name="connsiteY2" fmla="*/ 137532 h 1518424"/>
              <a:gd name="connsiteX3" fmla="*/ 297366 w 2274849"/>
              <a:gd name="connsiteY3" fmla="*/ 594732 h 1518424"/>
              <a:gd name="connsiteX4" fmla="*/ 252761 w 2274849"/>
              <a:gd name="connsiteY4" fmla="*/ 728547 h 151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4849" h="1518424">
                <a:moveTo>
                  <a:pt x="252761" y="728547"/>
                </a:moveTo>
                <a:cubicBezTo>
                  <a:pt x="457200" y="866079"/>
                  <a:pt x="1221059" y="1518424"/>
                  <a:pt x="1524000" y="1419922"/>
                </a:cubicBezTo>
                <a:cubicBezTo>
                  <a:pt x="1826941" y="1321420"/>
                  <a:pt x="2274849" y="275064"/>
                  <a:pt x="2070410" y="137532"/>
                </a:cubicBezTo>
                <a:cubicBezTo>
                  <a:pt x="1865971" y="0"/>
                  <a:pt x="594732" y="496230"/>
                  <a:pt x="297366" y="594732"/>
                </a:cubicBezTo>
                <a:cubicBezTo>
                  <a:pt x="0" y="693235"/>
                  <a:pt x="48322" y="591015"/>
                  <a:pt x="252761" y="728547"/>
                </a:cubicBezTo>
                <a:close/>
              </a:path>
            </a:pathLst>
          </a:cu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ZoneTexte 237"/>
          <p:cNvSpPr txBox="1"/>
          <p:nvPr/>
        </p:nvSpPr>
        <p:spPr>
          <a:xfrm>
            <a:off x="6012160" y="5301208"/>
            <a:ext cx="567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S</a:t>
            </a:r>
            <a:r>
              <a:rPr lang="fr-FR" sz="1400" b="1" dirty="0" smtClean="0">
                <a:solidFill>
                  <a:srgbClr val="C00000"/>
                </a:solidFill>
              </a:rPr>
              <a:t>4</a:t>
            </a:r>
            <a:endParaRPr lang="fr-FR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232" grpId="0" animBg="1"/>
      <p:bldP spid="233" grpId="0" animBg="1"/>
      <p:bldP spid="234" grpId="0"/>
      <p:bldP spid="235" grpId="0" animBg="1"/>
      <p:bldP spid="236" grpId="0"/>
      <p:bldP spid="237" grpId="0" animBg="1"/>
      <p:bldP spid="2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/>
          <p:cNvSpPr/>
          <p:nvPr/>
        </p:nvSpPr>
        <p:spPr>
          <a:xfrm>
            <a:off x="6732240" y="1844824"/>
            <a:ext cx="1296144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Rectangle 146"/>
          <p:cNvSpPr/>
          <p:nvPr/>
        </p:nvSpPr>
        <p:spPr>
          <a:xfrm>
            <a:off x="5508104" y="4149080"/>
            <a:ext cx="1224136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/>
          <p:cNvSpPr/>
          <p:nvPr/>
        </p:nvSpPr>
        <p:spPr>
          <a:xfrm>
            <a:off x="6732240" y="5229200"/>
            <a:ext cx="1296144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144"/>
          <p:cNvSpPr/>
          <p:nvPr/>
        </p:nvSpPr>
        <p:spPr>
          <a:xfrm>
            <a:off x="4211960" y="2996952"/>
            <a:ext cx="1296144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143"/>
          <p:cNvSpPr/>
          <p:nvPr/>
        </p:nvSpPr>
        <p:spPr>
          <a:xfrm>
            <a:off x="323528" y="5229200"/>
            <a:ext cx="1296144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2915816" y="1844824"/>
            <a:ext cx="1296144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2915816" y="4149080"/>
            <a:ext cx="1296144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1619672" y="2996952"/>
            <a:ext cx="1296144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/>
              <a:t>2. Méthodes de collecte des données</a:t>
            </a:r>
          </a:p>
          <a:p>
            <a:pPr algn="l"/>
            <a:r>
              <a:rPr lang="fr-FR" sz="2400" dirty="0" smtClean="0"/>
              <a:t>2.3 </a:t>
            </a:r>
            <a:r>
              <a:rPr lang="fr-FR" sz="2400" dirty="0" smtClean="0"/>
              <a:t>– </a:t>
            </a:r>
            <a:r>
              <a:rPr lang="fr-FR" sz="2000" dirty="0" smtClean="0"/>
              <a:t>Enquêtes statistiques</a:t>
            </a:r>
            <a:endParaRPr lang="fr-FR" sz="2500" dirty="0" smtClean="0"/>
          </a:p>
          <a:p>
            <a:pPr algn="l"/>
            <a:endParaRPr lang="fr-FR" sz="25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908720"/>
            <a:ext cx="738031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3528" y="1844824"/>
            <a:ext cx="7704856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220"/>
          <p:cNvGrpSpPr/>
          <p:nvPr/>
        </p:nvGrpSpPr>
        <p:grpSpPr>
          <a:xfrm>
            <a:off x="611560" y="1988840"/>
            <a:ext cx="7056784" cy="4248472"/>
            <a:chOff x="611560" y="1988840"/>
            <a:chExt cx="7056784" cy="4248472"/>
          </a:xfrm>
        </p:grpSpPr>
        <p:sp>
          <p:nvSpPr>
            <p:cNvPr id="38" name="Ellipse 37"/>
            <p:cNvSpPr/>
            <p:nvPr/>
          </p:nvSpPr>
          <p:spPr>
            <a:xfrm>
              <a:off x="2555776" y="242088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/>
            <p:cNvSpPr/>
            <p:nvPr/>
          </p:nvSpPr>
          <p:spPr>
            <a:xfrm>
              <a:off x="3707904" y="285293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827584" y="299695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>
              <a:off x="2339752" y="285293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2483768" y="35010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3779912" y="386104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4334272" y="383934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3635896" y="422108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4139952" y="44371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004048" y="414908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2699792" y="40770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364088" y="342900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796136" y="335699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3877072" y="338214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940152" y="21328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2987824" y="306896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4932040" y="249289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2987824" y="35010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3347864" y="386104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Ellipse 66"/>
            <p:cNvSpPr/>
            <p:nvPr/>
          </p:nvSpPr>
          <p:spPr>
            <a:xfrm>
              <a:off x="4499992" y="342900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Ellipse 67"/>
            <p:cNvSpPr/>
            <p:nvPr/>
          </p:nvSpPr>
          <p:spPr>
            <a:xfrm>
              <a:off x="5004048" y="378904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Ellipse 68"/>
            <p:cNvSpPr/>
            <p:nvPr/>
          </p:nvSpPr>
          <p:spPr>
            <a:xfrm>
              <a:off x="5508104" y="371703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Ellipse 69"/>
            <p:cNvSpPr/>
            <p:nvPr/>
          </p:nvSpPr>
          <p:spPr>
            <a:xfrm>
              <a:off x="5076056" y="285293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Ellipse 70"/>
            <p:cNvSpPr/>
            <p:nvPr/>
          </p:nvSpPr>
          <p:spPr>
            <a:xfrm>
              <a:off x="3275856" y="26369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Ellipse 71"/>
            <p:cNvSpPr/>
            <p:nvPr/>
          </p:nvSpPr>
          <p:spPr>
            <a:xfrm>
              <a:off x="2699792" y="450912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Ellipse 72"/>
            <p:cNvSpPr/>
            <p:nvPr/>
          </p:nvSpPr>
          <p:spPr>
            <a:xfrm>
              <a:off x="3995936" y="594928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Ellipse 73"/>
            <p:cNvSpPr/>
            <p:nvPr/>
          </p:nvSpPr>
          <p:spPr>
            <a:xfrm>
              <a:off x="2555776" y="256490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Ellipse 74"/>
            <p:cNvSpPr/>
            <p:nvPr/>
          </p:nvSpPr>
          <p:spPr>
            <a:xfrm>
              <a:off x="4211960" y="26369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5580112" y="26369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3491880" y="35010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6300192" y="32129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899592" y="22768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611560" y="414908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5796136" y="422108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2267744" y="39330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3995936" y="21328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4572000" y="206084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Ellipse 89"/>
            <p:cNvSpPr/>
            <p:nvPr/>
          </p:nvSpPr>
          <p:spPr>
            <a:xfrm>
              <a:off x="1619672" y="256490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5220072" y="206084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6228184" y="26369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Ellipse 92"/>
            <p:cNvSpPr/>
            <p:nvPr/>
          </p:nvSpPr>
          <p:spPr>
            <a:xfrm>
              <a:off x="6444208" y="44371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Ellipse 93"/>
            <p:cNvSpPr/>
            <p:nvPr/>
          </p:nvSpPr>
          <p:spPr>
            <a:xfrm>
              <a:off x="3635896" y="22768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Ellipse 94"/>
            <p:cNvSpPr/>
            <p:nvPr/>
          </p:nvSpPr>
          <p:spPr>
            <a:xfrm>
              <a:off x="3347864" y="21328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Ellipse 95"/>
            <p:cNvSpPr/>
            <p:nvPr/>
          </p:nvSpPr>
          <p:spPr>
            <a:xfrm>
              <a:off x="1835696" y="364502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Ellipse 96"/>
            <p:cNvSpPr/>
            <p:nvPr/>
          </p:nvSpPr>
          <p:spPr>
            <a:xfrm>
              <a:off x="1763688" y="328498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Ellipse 97"/>
            <p:cNvSpPr/>
            <p:nvPr/>
          </p:nvSpPr>
          <p:spPr>
            <a:xfrm>
              <a:off x="1403648" y="551723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Ellipse 98"/>
            <p:cNvSpPr/>
            <p:nvPr/>
          </p:nvSpPr>
          <p:spPr>
            <a:xfrm>
              <a:off x="3635896" y="50131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5436096" y="450912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4860032" y="551723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6456040" y="401689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5580112" y="544522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1763688" y="39330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2915816" y="508518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1691680" y="472514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99592" y="57332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5148064" y="32129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788024" y="494116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2708176" y="257328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Ellipse 165"/>
            <p:cNvSpPr/>
            <p:nvPr/>
          </p:nvSpPr>
          <p:spPr>
            <a:xfrm>
              <a:off x="3860304" y="300533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7" name="Ellipse 166"/>
            <p:cNvSpPr/>
            <p:nvPr/>
          </p:nvSpPr>
          <p:spPr>
            <a:xfrm>
              <a:off x="2852192" y="33653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Ellipse 167"/>
            <p:cNvSpPr/>
            <p:nvPr/>
          </p:nvSpPr>
          <p:spPr>
            <a:xfrm>
              <a:off x="1907704" y="21328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Ellipse 168"/>
            <p:cNvSpPr/>
            <p:nvPr/>
          </p:nvSpPr>
          <p:spPr>
            <a:xfrm>
              <a:off x="2636168" y="36534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Ellipse 169"/>
            <p:cNvSpPr/>
            <p:nvPr/>
          </p:nvSpPr>
          <p:spPr>
            <a:xfrm>
              <a:off x="6012160" y="515719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3779912" y="551723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3788296" y="437348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5364088" y="58772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Ellipse 173"/>
            <p:cNvSpPr/>
            <p:nvPr/>
          </p:nvSpPr>
          <p:spPr>
            <a:xfrm>
              <a:off x="5156448" y="430148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5" name="Ellipse 174"/>
            <p:cNvSpPr/>
            <p:nvPr/>
          </p:nvSpPr>
          <p:spPr>
            <a:xfrm>
              <a:off x="2852192" y="42294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Ellipse 175"/>
            <p:cNvSpPr/>
            <p:nvPr/>
          </p:nvSpPr>
          <p:spPr>
            <a:xfrm>
              <a:off x="5516488" y="358140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Ellipse 176"/>
            <p:cNvSpPr/>
            <p:nvPr/>
          </p:nvSpPr>
          <p:spPr>
            <a:xfrm>
              <a:off x="7380312" y="35010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Ellipse 177"/>
            <p:cNvSpPr/>
            <p:nvPr/>
          </p:nvSpPr>
          <p:spPr>
            <a:xfrm>
              <a:off x="4029472" y="353454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Ellipse 178"/>
            <p:cNvSpPr/>
            <p:nvPr/>
          </p:nvSpPr>
          <p:spPr>
            <a:xfrm>
              <a:off x="4580384" y="314935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Ellipse 179"/>
            <p:cNvSpPr/>
            <p:nvPr/>
          </p:nvSpPr>
          <p:spPr>
            <a:xfrm>
              <a:off x="3131840" y="21328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1" name="Ellipse 180"/>
            <p:cNvSpPr/>
            <p:nvPr/>
          </p:nvSpPr>
          <p:spPr>
            <a:xfrm>
              <a:off x="5084440" y="264529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Ellipse 181"/>
            <p:cNvSpPr/>
            <p:nvPr/>
          </p:nvSpPr>
          <p:spPr>
            <a:xfrm>
              <a:off x="3140224" y="36534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3" name="Ellipse 182"/>
            <p:cNvSpPr/>
            <p:nvPr/>
          </p:nvSpPr>
          <p:spPr>
            <a:xfrm>
              <a:off x="3500264" y="401344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Ellipse 183"/>
            <p:cNvSpPr/>
            <p:nvPr/>
          </p:nvSpPr>
          <p:spPr>
            <a:xfrm>
              <a:off x="4652392" y="358140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5156448" y="394144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Ellipse 185"/>
            <p:cNvSpPr/>
            <p:nvPr/>
          </p:nvSpPr>
          <p:spPr>
            <a:xfrm>
              <a:off x="7596336" y="234888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Ellipse 186"/>
            <p:cNvSpPr/>
            <p:nvPr/>
          </p:nvSpPr>
          <p:spPr>
            <a:xfrm>
              <a:off x="5228456" y="300533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Ellipse 187"/>
            <p:cNvSpPr/>
            <p:nvPr/>
          </p:nvSpPr>
          <p:spPr>
            <a:xfrm>
              <a:off x="3428256" y="27893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9" name="Ellipse 188"/>
            <p:cNvSpPr/>
            <p:nvPr/>
          </p:nvSpPr>
          <p:spPr>
            <a:xfrm>
              <a:off x="2852192" y="466152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Ellipse 189"/>
            <p:cNvSpPr/>
            <p:nvPr/>
          </p:nvSpPr>
          <p:spPr>
            <a:xfrm>
              <a:off x="5084440" y="45895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Ellipse 190"/>
            <p:cNvSpPr/>
            <p:nvPr/>
          </p:nvSpPr>
          <p:spPr>
            <a:xfrm>
              <a:off x="2708176" y="271730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Ellipse 191"/>
            <p:cNvSpPr/>
            <p:nvPr/>
          </p:nvSpPr>
          <p:spPr>
            <a:xfrm>
              <a:off x="4364360" y="27893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Ellipse 192"/>
            <p:cNvSpPr/>
            <p:nvPr/>
          </p:nvSpPr>
          <p:spPr>
            <a:xfrm>
              <a:off x="6732240" y="220486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" name="Ellipse 193"/>
            <p:cNvSpPr/>
            <p:nvPr/>
          </p:nvSpPr>
          <p:spPr>
            <a:xfrm>
              <a:off x="3644280" y="365340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5" name="Ellipse 194"/>
            <p:cNvSpPr/>
            <p:nvPr/>
          </p:nvSpPr>
          <p:spPr>
            <a:xfrm>
              <a:off x="6452592" y="33653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Ellipse 195"/>
            <p:cNvSpPr/>
            <p:nvPr/>
          </p:nvSpPr>
          <p:spPr>
            <a:xfrm>
              <a:off x="3644280" y="329336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Ellipse 196"/>
            <p:cNvSpPr/>
            <p:nvPr/>
          </p:nvSpPr>
          <p:spPr>
            <a:xfrm>
              <a:off x="2348136" y="473352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Ellipse 197"/>
            <p:cNvSpPr/>
            <p:nvPr/>
          </p:nvSpPr>
          <p:spPr>
            <a:xfrm>
              <a:off x="6588224" y="580526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Ellipse 198"/>
            <p:cNvSpPr/>
            <p:nvPr/>
          </p:nvSpPr>
          <p:spPr>
            <a:xfrm>
              <a:off x="1187624" y="458112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Ellipse 199"/>
            <p:cNvSpPr/>
            <p:nvPr/>
          </p:nvSpPr>
          <p:spPr>
            <a:xfrm>
              <a:off x="4148336" y="22852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Ellipse 200"/>
            <p:cNvSpPr/>
            <p:nvPr/>
          </p:nvSpPr>
          <p:spPr>
            <a:xfrm>
              <a:off x="827584" y="198884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2" name="Ellipse 201"/>
            <p:cNvSpPr/>
            <p:nvPr/>
          </p:nvSpPr>
          <p:spPr>
            <a:xfrm>
              <a:off x="6380584" y="278931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Ellipse 202"/>
            <p:cNvSpPr/>
            <p:nvPr/>
          </p:nvSpPr>
          <p:spPr>
            <a:xfrm>
              <a:off x="6948264" y="515719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Ellipse 203"/>
            <p:cNvSpPr/>
            <p:nvPr/>
          </p:nvSpPr>
          <p:spPr>
            <a:xfrm>
              <a:off x="3788296" y="24292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5" name="Ellipse 204"/>
            <p:cNvSpPr/>
            <p:nvPr/>
          </p:nvSpPr>
          <p:spPr>
            <a:xfrm>
              <a:off x="3500264" y="22852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Ellipse 205"/>
            <p:cNvSpPr/>
            <p:nvPr/>
          </p:nvSpPr>
          <p:spPr>
            <a:xfrm>
              <a:off x="1988096" y="379742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1916088" y="343738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Ellipse 207"/>
            <p:cNvSpPr/>
            <p:nvPr/>
          </p:nvSpPr>
          <p:spPr>
            <a:xfrm>
              <a:off x="2276128" y="523758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9" name="Ellipse 208"/>
            <p:cNvSpPr/>
            <p:nvPr/>
          </p:nvSpPr>
          <p:spPr>
            <a:xfrm>
              <a:off x="4427984" y="537321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0" name="Ellipse 209"/>
            <p:cNvSpPr/>
            <p:nvPr/>
          </p:nvSpPr>
          <p:spPr>
            <a:xfrm>
              <a:off x="5588496" y="4661520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1" name="Ellipse 210"/>
            <p:cNvSpPr/>
            <p:nvPr/>
          </p:nvSpPr>
          <p:spPr>
            <a:xfrm>
              <a:off x="6372200" y="58772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Ellipse 211"/>
            <p:cNvSpPr/>
            <p:nvPr/>
          </p:nvSpPr>
          <p:spPr>
            <a:xfrm>
              <a:off x="6608440" y="416929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3" name="Ellipse 212"/>
            <p:cNvSpPr/>
            <p:nvPr/>
          </p:nvSpPr>
          <p:spPr>
            <a:xfrm>
              <a:off x="4932040" y="616530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4" name="Ellipse 213"/>
            <p:cNvSpPr/>
            <p:nvPr/>
          </p:nvSpPr>
          <p:spPr>
            <a:xfrm>
              <a:off x="1916088" y="408545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5" name="Ellipse 214"/>
            <p:cNvSpPr/>
            <p:nvPr/>
          </p:nvSpPr>
          <p:spPr>
            <a:xfrm>
              <a:off x="2771800" y="5877272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6" name="Ellipse 215"/>
            <p:cNvSpPr/>
            <p:nvPr/>
          </p:nvSpPr>
          <p:spPr>
            <a:xfrm>
              <a:off x="1844080" y="4877544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7" name="Ellipse 216"/>
            <p:cNvSpPr/>
            <p:nvPr/>
          </p:nvSpPr>
          <p:spPr>
            <a:xfrm>
              <a:off x="3428256" y="473352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8" name="Ellipse 217"/>
            <p:cNvSpPr/>
            <p:nvPr/>
          </p:nvSpPr>
          <p:spPr>
            <a:xfrm>
              <a:off x="5300464" y="3365376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Ellipse 218"/>
            <p:cNvSpPr/>
            <p:nvPr/>
          </p:nvSpPr>
          <p:spPr>
            <a:xfrm>
              <a:off x="4860032" y="4941168"/>
              <a:ext cx="72008" cy="7200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20" name="ZoneTexte 219"/>
          <p:cNvSpPr txBox="1"/>
          <p:nvPr/>
        </p:nvSpPr>
        <p:spPr>
          <a:xfrm>
            <a:off x="971600" y="126876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Échantillonnage (stratifié) en deux étapes</a:t>
            </a:r>
            <a:endParaRPr lang="fr-FR" sz="2000" b="1" dirty="0"/>
          </a:p>
        </p:txBody>
      </p:sp>
      <p:cxnSp>
        <p:nvCxnSpPr>
          <p:cNvPr id="131" name="Connecteur droit 130"/>
          <p:cNvCxnSpPr/>
          <p:nvPr/>
        </p:nvCxnSpPr>
        <p:spPr>
          <a:xfrm>
            <a:off x="4211960" y="1844824"/>
            <a:ext cx="0" cy="4536504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1619672" y="1844824"/>
            <a:ext cx="0" cy="4536504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>
            <a:off x="2915816" y="1844824"/>
            <a:ext cx="0" cy="4536504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133"/>
          <p:cNvCxnSpPr/>
          <p:nvPr/>
        </p:nvCxnSpPr>
        <p:spPr>
          <a:xfrm>
            <a:off x="5508104" y="1844824"/>
            <a:ext cx="0" cy="4536504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>
            <a:off x="6732240" y="1844824"/>
            <a:ext cx="0" cy="4536504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/>
          <p:cNvCxnSpPr/>
          <p:nvPr/>
        </p:nvCxnSpPr>
        <p:spPr>
          <a:xfrm flipH="1">
            <a:off x="323528" y="2996952"/>
            <a:ext cx="7704856" cy="0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/>
          <p:nvPr/>
        </p:nvCxnSpPr>
        <p:spPr>
          <a:xfrm flipH="1">
            <a:off x="323528" y="4149080"/>
            <a:ext cx="7704856" cy="0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/>
          <p:cNvCxnSpPr/>
          <p:nvPr/>
        </p:nvCxnSpPr>
        <p:spPr>
          <a:xfrm flipH="1">
            <a:off x="323528" y="5229200"/>
            <a:ext cx="7704856" cy="0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orme libre 150"/>
          <p:cNvSpPr/>
          <p:nvPr/>
        </p:nvSpPr>
        <p:spPr>
          <a:xfrm>
            <a:off x="1721005" y="3365810"/>
            <a:ext cx="1061225" cy="592872"/>
          </a:xfrm>
          <a:custGeom>
            <a:avLst/>
            <a:gdLst>
              <a:gd name="connsiteX0" fmla="*/ 18585 w 1061225"/>
              <a:gd name="connsiteY0" fmla="*/ 236034 h 592872"/>
              <a:gd name="connsiteX1" fmla="*/ 353122 w 1061225"/>
              <a:gd name="connsiteY1" fmla="*/ 570570 h 592872"/>
              <a:gd name="connsiteX2" fmla="*/ 1055649 w 1061225"/>
              <a:gd name="connsiteY2" fmla="*/ 369849 h 592872"/>
              <a:gd name="connsiteX3" fmla="*/ 386575 w 1061225"/>
              <a:gd name="connsiteY3" fmla="*/ 236034 h 592872"/>
              <a:gd name="connsiteX4" fmla="*/ 241610 w 1061225"/>
              <a:gd name="connsiteY4" fmla="*/ 1858 h 592872"/>
              <a:gd name="connsiteX5" fmla="*/ 18585 w 1061225"/>
              <a:gd name="connsiteY5" fmla="*/ 236034 h 59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1225" h="592872">
                <a:moveTo>
                  <a:pt x="18585" y="236034"/>
                </a:moveTo>
                <a:cubicBezTo>
                  <a:pt x="37170" y="330819"/>
                  <a:pt x="180278" y="548268"/>
                  <a:pt x="353122" y="570570"/>
                </a:cubicBezTo>
                <a:cubicBezTo>
                  <a:pt x="525966" y="592872"/>
                  <a:pt x="1050074" y="425605"/>
                  <a:pt x="1055649" y="369849"/>
                </a:cubicBezTo>
                <a:cubicBezTo>
                  <a:pt x="1061225" y="314093"/>
                  <a:pt x="522248" y="297366"/>
                  <a:pt x="386575" y="236034"/>
                </a:cubicBezTo>
                <a:cubicBezTo>
                  <a:pt x="250902" y="174702"/>
                  <a:pt x="304800" y="0"/>
                  <a:pt x="241610" y="1858"/>
                </a:cubicBezTo>
                <a:cubicBezTo>
                  <a:pt x="178420" y="3716"/>
                  <a:pt x="0" y="141249"/>
                  <a:pt x="18585" y="236034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Forme libre 151"/>
          <p:cNvSpPr/>
          <p:nvPr/>
        </p:nvSpPr>
        <p:spPr>
          <a:xfrm>
            <a:off x="3323063" y="4254191"/>
            <a:ext cx="648630" cy="973872"/>
          </a:xfrm>
          <a:custGeom>
            <a:avLst/>
            <a:gdLst>
              <a:gd name="connsiteX0" fmla="*/ 33454 w 648630"/>
              <a:gd name="connsiteY0" fmla="*/ 351263 h 973872"/>
              <a:gd name="connsiteX1" fmla="*/ 390293 w 648630"/>
              <a:gd name="connsiteY1" fmla="*/ 931126 h 973872"/>
              <a:gd name="connsiteX2" fmla="*/ 591015 w 648630"/>
              <a:gd name="connsiteY2" fmla="*/ 94785 h 973872"/>
              <a:gd name="connsiteX3" fmla="*/ 33454 w 648630"/>
              <a:gd name="connsiteY3" fmla="*/ 351263 h 973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30" h="973872">
                <a:moveTo>
                  <a:pt x="33454" y="351263"/>
                </a:moveTo>
                <a:cubicBezTo>
                  <a:pt x="0" y="490653"/>
                  <a:pt x="297366" y="973872"/>
                  <a:pt x="390293" y="931126"/>
                </a:cubicBezTo>
                <a:cubicBezTo>
                  <a:pt x="483220" y="888380"/>
                  <a:pt x="648630" y="189570"/>
                  <a:pt x="591015" y="94785"/>
                </a:cubicBezTo>
                <a:cubicBezTo>
                  <a:pt x="533400" y="0"/>
                  <a:pt x="66908" y="211873"/>
                  <a:pt x="33454" y="351263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Forme libre 152"/>
          <p:cNvSpPr/>
          <p:nvPr/>
        </p:nvSpPr>
        <p:spPr>
          <a:xfrm>
            <a:off x="646770" y="5445224"/>
            <a:ext cx="953430" cy="557849"/>
          </a:xfrm>
          <a:custGeom>
            <a:avLst/>
            <a:gdLst>
              <a:gd name="connsiteX0" fmla="*/ 89210 w 953430"/>
              <a:gd name="connsiteY0" fmla="*/ 146824 h 496229"/>
              <a:gd name="connsiteX1" fmla="*/ 367991 w 953430"/>
              <a:gd name="connsiteY1" fmla="*/ 481361 h 496229"/>
              <a:gd name="connsiteX2" fmla="*/ 903250 w 953430"/>
              <a:gd name="connsiteY2" fmla="*/ 57615 h 496229"/>
              <a:gd name="connsiteX3" fmla="*/ 89210 w 953430"/>
              <a:gd name="connsiteY3" fmla="*/ 146824 h 49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3430" h="496229">
                <a:moveTo>
                  <a:pt x="89210" y="146824"/>
                </a:moveTo>
                <a:cubicBezTo>
                  <a:pt x="0" y="217448"/>
                  <a:pt x="232318" y="496229"/>
                  <a:pt x="367991" y="481361"/>
                </a:cubicBezTo>
                <a:cubicBezTo>
                  <a:pt x="503664" y="466493"/>
                  <a:pt x="953430" y="115230"/>
                  <a:pt x="903250" y="57615"/>
                </a:cubicBezTo>
                <a:cubicBezTo>
                  <a:pt x="853070" y="0"/>
                  <a:pt x="178420" y="76200"/>
                  <a:pt x="89210" y="146824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Forme libre 153"/>
          <p:cNvSpPr/>
          <p:nvPr/>
        </p:nvSpPr>
        <p:spPr>
          <a:xfrm>
            <a:off x="3140927" y="2001644"/>
            <a:ext cx="841917" cy="962722"/>
          </a:xfrm>
          <a:custGeom>
            <a:avLst/>
            <a:gdLst>
              <a:gd name="connsiteX0" fmla="*/ 182136 w 841917"/>
              <a:gd name="connsiteY0" fmla="*/ 897673 h 962722"/>
              <a:gd name="connsiteX1" fmla="*/ 828907 w 841917"/>
              <a:gd name="connsiteY1" fmla="*/ 462776 h 962722"/>
              <a:gd name="connsiteX2" fmla="*/ 104078 w 841917"/>
              <a:gd name="connsiteY2" fmla="*/ 72483 h 962722"/>
              <a:gd name="connsiteX3" fmla="*/ 182136 w 841917"/>
              <a:gd name="connsiteY3" fmla="*/ 897673 h 96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917" h="962722">
                <a:moveTo>
                  <a:pt x="182136" y="897673"/>
                </a:moveTo>
                <a:cubicBezTo>
                  <a:pt x="302941" y="962722"/>
                  <a:pt x="841917" y="600308"/>
                  <a:pt x="828907" y="462776"/>
                </a:cubicBezTo>
                <a:cubicBezTo>
                  <a:pt x="815897" y="325244"/>
                  <a:pt x="208156" y="0"/>
                  <a:pt x="104078" y="72483"/>
                </a:cubicBezTo>
                <a:cubicBezTo>
                  <a:pt x="0" y="144966"/>
                  <a:pt x="61331" y="832624"/>
                  <a:pt x="182136" y="897673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ZoneTexte 155"/>
          <p:cNvSpPr txBox="1"/>
          <p:nvPr/>
        </p:nvSpPr>
        <p:spPr>
          <a:xfrm>
            <a:off x="7164288" y="5517232"/>
            <a:ext cx="720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fr-FR" sz="2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7" name="Forme libre 156"/>
          <p:cNvSpPr/>
          <p:nvPr/>
        </p:nvSpPr>
        <p:spPr>
          <a:xfrm>
            <a:off x="4365703" y="3040566"/>
            <a:ext cx="1029628" cy="1079809"/>
          </a:xfrm>
          <a:custGeom>
            <a:avLst/>
            <a:gdLst>
              <a:gd name="connsiteX0" fmla="*/ 5575 w 1029628"/>
              <a:gd name="connsiteY0" fmla="*/ 349405 h 1079809"/>
              <a:gd name="connsiteX1" fmla="*/ 853068 w 1029628"/>
              <a:gd name="connsiteY1" fmla="*/ 1040780 h 1079809"/>
              <a:gd name="connsiteX2" fmla="*/ 886521 w 1029628"/>
              <a:gd name="connsiteY2" fmla="*/ 115229 h 1079809"/>
              <a:gd name="connsiteX3" fmla="*/ 5575 w 1029628"/>
              <a:gd name="connsiteY3" fmla="*/ 349405 h 107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9628" h="1079809">
                <a:moveTo>
                  <a:pt x="5575" y="349405"/>
                </a:moveTo>
                <a:cubicBezTo>
                  <a:pt x="0" y="503663"/>
                  <a:pt x="706244" y="1079809"/>
                  <a:pt x="853068" y="1040780"/>
                </a:cubicBezTo>
                <a:cubicBezTo>
                  <a:pt x="999892" y="1001751"/>
                  <a:pt x="1029628" y="230458"/>
                  <a:pt x="886521" y="115229"/>
                </a:cubicBezTo>
                <a:cubicBezTo>
                  <a:pt x="743414" y="0"/>
                  <a:pt x="11150" y="195147"/>
                  <a:pt x="5575" y="349405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Forme libre 157"/>
          <p:cNvSpPr/>
          <p:nvPr/>
        </p:nvSpPr>
        <p:spPr>
          <a:xfrm>
            <a:off x="5436096" y="4170557"/>
            <a:ext cx="1276938" cy="721111"/>
          </a:xfrm>
          <a:custGeom>
            <a:avLst/>
            <a:gdLst>
              <a:gd name="connsiteX0" fmla="*/ 275064 w 1289825"/>
              <a:gd name="connsiteY0" fmla="*/ 334536 h 721111"/>
              <a:gd name="connsiteX1" fmla="*/ 130098 w 1289825"/>
              <a:gd name="connsiteY1" fmla="*/ 557560 h 721111"/>
              <a:gd name="connsiteX2" fmla="*/ 1055650 w 1289825"/>
              <a:gd name="connsiteY2" fmla="*/ 669072 h 721111"/>
              <a:gd name="connsiteX3" fmla="*/ 1178313 w 1289825"/>
              <a:gd name="connsiteY3" fmla="*/ 245326 h 721111"/>
              <a:gd name="connsiteX4" fmla="*/ 386576 w 1289825"/>
              <a:gd name="connsiteY4" fmla="*/ 22302 h 721111"/>
              <a:gd name="connsiteX5" fmla="*/ 275064 w 1289825"/>
              <a:gd name="connsiteY5" fmla="*/ 334536 h 721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9825" h="721111">
                <a:moveTo>
                  <a:pt x="275064" y="334536"/>
                </a:moveTo>
                <a:cubicBezTo>
                  <a:pt x="232318" y="423746"/>
                  <a:pt x="0" y="501804"/>
                  <a:pt x="130098" y="557560"/>
                </a:cubicBezTo>
                <a:cubicBezTo>
                  <a:pt x="260196" y="613316"/>
                  <a:pt x="880948" y="721111"/>
                  <a:pt x="1055650" y="669072"/>
                </a:cubicBezTo>
                <a:cubicBezTo>
                  <a:pt x="1230352" y="617033"/>
                  <a:pt x="1289825" y="353121"/>
                  <a:pt x="1178313" y="245326"/>
                </a:cubicBezTo>
                <a:cubicBezTo>
                  <a:pt x="1066801" y="137531"/>
                  <a:pt x="535259" y="0"/>
                  <a:pt x="386576" y="22302"/>
                </a:cubicBezTo>
                <a:cubicBezTo>
                  <a:pt x="237893" y="44605"/>
                  <a:pt x="317810" y="245326"/>
                  <a:pt x="275064" y="334536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Forme libre 158"/>
          <p:cNvSpPr/>
          <p:nvPr/>
        </p:nvSpPr>
        <p:spPr>
          <a:xfrm>
            <a:off x="6660232" y="2132856"/>
            <a:ext cx="1215483" cy="379141"/>
          </a:xfrm>
          <a:custGeom>
            <a:avLst/>
            <a:gdLst>
              <a:gd name="connsiteX0" fmla="*/ 273205 w 1215483"/>
              <a:gd name="connsiteY0" fmla="*/ 22302 h 379141"/>
              <a:gd name="connsiteX1" fmla="*/ 139390 w 1215483"/>
              <a:gd name="connsiteY1" fmla="*/ 189571 h 379141"/>
              <a:gd name="connsiteX2" fmla="*/ 1109546 w 1215483"/>
              <a:gd name="connsiteY2" fmla="*/ 356839 h 379141"/>
              <a:gd name="connsiteX3" fmla="*/ 775010 w 1215483"/>
              <a:gd name="connsiteY3" fmla="*/ 55756 h 379141"/>
              <a:gd name="connsiteX4" fmla="*/ 273205 w 1215483"/>
              <a:gd name="connsiteY4" fmla="*/ 22302 h 379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5483" h="379141">
                <a:moveTo>
                  <a:pt x="273205" y="22302"/>
                </a:moveTo>
                <a:cubicBezTo>
                  <a:pt x="167268" y="44604"/>
                  <a:pt x="0" y="133815"/>
                  <a:pt x="139390" y="189571"/>
                </a:cubicBezTo>
                <a:cubicBezTo>
                  <a:pt x="278780" y="245327"/>
                  <a:pt x="1003609" y="379141"/>
                  <a:pt x="1109546" y="356839"/>
                </a:cubicBezTo>
                <a:cubicBezTo>
                  <a:pt x="1215483" y="334537"/>
                  <a:pt x="910683" y="111512"/>
                  <a:pt x="775010" y="55756"/>
                </a:cubicBezTo>
                <a:cubicBezTo>
                  <a:pt x="639337" y="0"/>
                  <a:pt x="379142" y="0"/>
                  <a:pt x="273205" y="22302"/>
                </a:cubicBezTo>
                <a:close/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7" grpId="0" animBg="1"/>
      <p:bldP spid="146" grpId="0" animBg="1"/>
      <p:bldP spid="145" grpId="0" animBg="1"/>
      <p:bldP spid="144" grpId="0" animBg="1"/>
      <p:bldP spid="143" grpId="0" animBg="1"/>
      <p:bldP spid="142" grpId="0" animBg="1"/>
      <p:bldP spid="141" grpId="0" animBg="1"/>
      <p:bldP spid="151" grpId="0" animBg="1"/>
      <p:bldP spid="152" grpId="0" animBg="1"/>
      <p:bldP spid="153" grpId="0" animBg="1"/>
      <p:bldP spid="154" grpId="0" animBg="1"/>
      <p:bldP spid="156" grpId="0" build="allAtOnce"/>
      <p:bldP spid="157" grpId="0" animBg="1"/>
      <p:bldP spid="158" grpId="0" animBg="1"/>
      <p:bldP spid="1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224"/>
          <p:cNvSpPr/>
          <p:nvPr/>
        </p:nvSpPr>
        <p:spPr>
          <a:xfrm>
            <a:off x="1187624" y="2132856"/>
            <a:ext cx="4392488" cy="33843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Rectangle 225"/>
          <p:cNvSpPr/>
          <p:nvPr/>
        </p:nvSpPr>
        <p:spPr>
          <a:xfrm>
            <a:off x="2195736" y="2132856"/>
            <a:ext cx="1944216" cy="17281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Rectangle 162"/>
          <p:cNvSpPr/>
          <p:nvPr/>
        </p:nvSpPr>
        <p:spPr>
          <a:xfrm>
            <a:off x="5580112" y="2132856"/>
            <a:ext cx="2088232" cy="33843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/>
              <a:t>3. Estimation de la production du secteur agricole</a:t>
            </a:r>
          </a:p>
          <a:p>
            <a:pPr algn="l"/>
            <a:endParaRPr lang="fr-FR" sz="2400" dirty="0" smtClean="0"/>
          </a:p>
          <a:p>
            <a:pPr algn="l"/>
            <a:endParaRPr lang="fr-FR" sz="2500" b="1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908720"/>
            <a:ext cx="738031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0" name="ZoneTexte 219"/>
          <p:cNvSpPr txBox="1"/>
          <p:nvPr/>
        </p:nvSpPr>
        <p:spPr>
          <a:xfrm>
            <a:off x="971600" y="980728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Les différents types de surfaces agricoles</a:t>
            </a:r>
            <a:endParaRPr lang="fr-FR" sz="2000" b="1" dirty="0"/>
          </a:p>
        </p:txBody>
      </p:sp>
      <p:sp>
        <p:nvSpPr>
          <p:cNvPr id="160" name="Rectangle 159"/>
          <p:cNvSpPr/>
          <p:nvPr/>
        </p:nvSpPr>
        <p:spPr>
          <a:xfrm>
            <a:off x="1187624" y="2132856"/>
            <a:ext cx="6480720" cy="3384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ZoneTexte 160"/>
          <p:cNvSpPr txBox="1"/>
          <p:nvPr/>
        </p:nvSpPr>
        <p:spPr>
          <a:xfrm>
            <a:off x="1187624" y="177281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Surface totale de l’exploitation</a:t>
            </a:r>
            <a:endParaRPr lang="fr-FR" b="1" dirty="0"/>
          </a:p>
        </p:txBody>
      </p:sp>
      <p:sp>
        <p:nvSpPr>
          <p:cNvPr id="222" name="ZoneTexte 221"/>
          <p:cNvSpPr txBox="1"/>
          <p:nvPr/>
        </p:nvSpPr>
        <p:spPr>
          <a:xfrm>
            <a:off x="5724128" y="2420888"/>
            <a:ext cx="1728192" cy="646331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Entrepôt de stockage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23" name="ZoneTexte 222"/>
          <p:cNvSpPr txBox="1"/>
          <p:nvPr/>
        </p:nvSpPr>
        <p:spPr>
          <a:xfrm>
            <a:off x="5724128" y="3284984"/>
            <a:ext cx="1728192" cy="64633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Domicile du ménage</a:t>
            </a:r>
            <a:endParaRPr lang="fr-F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4" name="ZoneTexte 223"/>
          <p:cNvSpPr txBox="1"/>
          <p:nvPr/>
        </p:nvSpPr>
        <p:spPr>
          <a:xfrm>
            <a:off x="5724128" y="4221088"/>
            <a:ext cx="1800200" cy="107721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Zones à usage mixte (stockage de matériel, voies d’accès, etc.)</a:t>
            </a:r>
            <a:endParaRPr lang="fr-FR" sz="1600" dirty="0"/>
          </a:p>
        </p:txBody>
      </p:sp>
      <p:sp>
        <p:nvSpPr>
          <p:cNvPr id="227" name="ZoneTexte 226"/>
          <p:cNvSpPr txBox="1"/>
          <p:nvPr/>
        </p:nvSpPr>
        <p:spPr>
          <a:xfrm>
            <a:off x="2339752" y="270892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Parcelle en jachère</a:t>
            </a:r>
            <a:endParaRPr lang="fr-FR" sz="1600" b="1" dirty="0"/>
          </a:p>
        </p:txBody>
      </p:sp>
      <p:sp>
        <p:nvSpPr>
          <p:cNvPr id="230" name="ZoneTexte 229"/>
          <p:cNvSpPr txBox="1"/>
          <p:nvPr/>
        </p:nvSpPr>
        <p:spPr>
          <a:xfrm>
            <a:off x="2699792" y="429309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Parcelles en culture</a:t>
            </a:r>
            <a:endParaRPr lang="fr-FR" sz="1600" b="1" dirty="0"/>
          </a:p>
        </p:txBody>
      </p:sp>
      <p:sp>
        <p:nvSpPr>
          <p:cNvPr id="232" name="ZoneTexte 231"/>
          <p:cNvSpPr txBox="1"/>
          <p:nvPr/>
        </p:nvSpPr>
        <p:spPr>
          <a:xfrm>
            <a:off x="4139952" y="3933056"/>
            <a:ext cx="1368152" cy="584775"/>
          </a:xfrm>
          <a:prstGeom prst="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C00000"/>
                </a:solidFill>
              </a:rPr>
              <a:t>Zone endommagée</a:t>
            </a:r>
            <a:endParaRPr lang="fr-FR" sz="1600" b="1" dirty="0">
              <a:solidFill>
                <a:srgbClr val="C00000"/>
              </a:solidFill>
            </a:endParaRPr>
          </a:p>
        </p:txBody>
      </p:sp>
      <p:sp>
        <p:nvSpPr>
          <p:cNvPr id="234" name="ZoneTexte 233"/>
          <p:cNvSpPr txBox="1"/>
          <p:nvPr/>
        </p:nvSpPr>
        <p:spPr>
          <a:xfrm>
            <a:off x="4283968" y="3068960"/>
            <a:ext cx="1143744" cy="1138773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fr-FR" b="1" dirty="0" smtClean="0"/>
          </a:p>
          <a:p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</a:rPr>
              <a:t>Carré de rendement </a:t>
            </a:r>
          </a:p>
          <a:p>
            <a:endParaRPr lang="fr-FR" b="1" dirty="0"/>
          </a:p>
        </p:txBody>
      </p:sp>
      <p:sp>
        <p:nvSpPr>
          <p:cNvPr id="235" name="ZoneTexte 234"/>
          <p:cNvSpPr txBox="1"/>
          <p:nvPr/>
        </p:nvSpPr>
        <p:spPr>
          <a:xfrm>
            <a:off x="1475656" y="4149080"/>
            <a:ext cx="1143744" cy="1138773"/>
          </a:xfrm>
          <a:prstGeom prst="rect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fr-FR" b="1" dirty="0" smtClean="0"/>
          </a:p>
          <a:p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</a:rPr>
              <a:t>Carré de rendement </a:t>
            </a:r>
          </a:p>
          <a:p>
            <a:endParaRPr lang="fr-F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8605</TotalTime>
  <Words>674</Words>
  <Application>Microsoft Office PowerPoint</Application>
  <PresentationFormat>Affichage à l'écran (4:3)</PresentationFormat>
  <Paragraphs>169</Paragraphs>
  <Slides>11</Slides>
  <Notes>10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Thème Office</vt:lpstr>
      <vt:lpstr>Picture</vt:lpstr>
      <vt:lpstr>Statistiques  agricoles Pour les Ingénieurs des Travaux Statistiques en 4ème année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types of capital goods in agriculture and the estimation of capital costs</dc:title>
  <dc:creator>fcachia</dc:creator>
  <cp:lastModifiedBy>Franck Cachia</cp:lastModifiedBy>
  <cp:revision>250</cp:revision>
  <dcterms:created xsi:type="dcterms:W3CDTF">2015-10-08T16:50:11Z</dcterms:created>
  <dcterms:modified xsi:type="dcterms:W3CDTF">2016-02-04T17:49:56Z</dcterms:modified>
</cp:coreProperties>
</file>