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69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A67C4-8BFA-477A-BE86-DEADB17F3B84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E9536-21ED-4BE7-B641-6134C96537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9536-21ED-4BE7-B641-6134C96537A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3420-8912-4E3B-900E-91CBF7330C93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B9C5-EFCB-48AD-BABE-E636552A5E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nstats.un.org/unsd/environment/Questionnaires/country_snapshot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web/environm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Statistiques  environnementales</a:t>
            </a:r>
            <a:endParaRPr lang="fr-FR" sz="4000" dirty="0">
              <a:solidFill>
                <a:srgbClr val="78764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624736" cy="816496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rgbClr val="979297"/>
                </a:solidFill>
              </a:rPr>
              <a:t>(ISSEA, Yaoundé, 7-12 décembre 2015)</a:t>
            </a:r>
          </a:p>
          <a:p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79512" y="6093296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 smtClean="0">
                <a:solidFill>
                  <a:schemeClr val="tx1"/>
                </a:solidFill>
              </a:rPr>
              <a:t>Franck Cachia, AFRISTAT</a:t>
            </a:r>
          </a:p>
          <a:p>
            <a:pPr algn="l"/>
            <a:r>
              <a:rPr lang="fr-FR" sz="1600" dirty="0" smtClean="0">
                <a:solidFill>
                  <a:schemeClr val="tx1"/>
                </a:solidFill>
              </a:rPr>
              <a:t>Expert en statistiques agricoles et environnementales</a:t>
            </a:r>
          </a:p>
        </p:txBody>
      </p:sp>
      <p:sp>
        <p:nvSpPr>
          <p:cNvPr id="25602" name="AutoShape 2" descr="Risultati immagini per ISS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4" name="AutoShape 4" descr="Risultati immagini per ISS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6" name="AutoShape 6" descr="data:image/jpeg;base64,/9j/4AAQSkZJRgABAQAAAQABAAD/2wCEAAkGBxQQEhUUExQUFRUXFxQaFxgXFRUXFRcYFxYXGBYXFxUYHCggGBolGxgVITEhJSkrLi4uFx8zODMsNygtLisBCgoKDg0OGhAQGywkHCQsLCwsLCwsLCwsLCwsLCwsLCwsLCwsLCwsLCwsLCwsLCwsLDcsLDcsNywsNyw3LCssLP/AABEIAPEA0QMBIgACEQEDEQH/xAAcAAABBQEBAQAAAAAAAAAAAAAAAQQFBgcCAwj/xABDEAABAwIFAgQDAwkGBQUAAAABAAIRAyEEBRIxQQZREyJhcTJCgQeRsRQjM1JTYqHB0RUWcpLh8EOiwtLxJGOCk7L/xAAaAQACAwEBAAAAAAAAAAAAAAAAAQIDBAUG/8QAJhEAAgIBBAIDAAIDAAAAAAAAAAECEQMEEiExFEETIlEFMhVCcf/aAAwDAQACEQMRAD8A2BCELzppBCEIAEIQmFghCEACEIR2AIQhFIKBCEJcACEIQAIQhAAhCE7AEIQkFghCEACEIQAIQhAAhCEACEIQAIQhAAhC869drLk/xCsUSMpJHoEyxuYNpiR5ydmgwZUFnfU2mW07mex7+jkwyYuk1KzhIgtaHS2QezvorFjXsoeUutJ+poJ8sgG/EiYXm7G0xu8Kn5hmuJIOjw9M2u+YvAs7tC8Ms6exFdwdUeWs401HB3IMhwPYIeNEozbL8x8ieO6X6rxwVDwmhgJd6uMnYDf6L2+5UuKRakAXjVxTGWLgjFUdbSJLTBjSY4MKn4/JcSHEtdqb+895P4KcUmKTourTNwZTb+0KerSXAG9pvZQHTlPEUXfnnNLTG73E73+L0TLqrDuD/EpOmZnzXu47aVPail5aLrI7/RE97KjdN5+8EtedQtBOouuT3crZl+Ztqz3BIvvaPX1VTiWRyJj5CAiFFltpghCEgBCEIAEIQgAQhCABCEIEBQgqLznNm0BG7jAAEHcGLSOQrMcbfJGclE9M4zRuHYXTcRbb5gOx7qnYCrVxb3STp09geY4hcZsH1nBz5DDJgSDxG9t4UVisY+dLQ4f4QQ4+ljdXf17Mk8g6xWXupuc5t4cRwOfUpiw1axGgFx4+HfblTOS9OVcT56hc1vbU9rzIkGC26tb6mHwTI8sieaZ9fTurMeKeV0kRUa5ZAZN05ijBdUNPYxoY6bDkO+n0VwdWbTAD3XE8H+XuqNm/X8O00xPE6QRuRuHp7Toa8Ka9Z5sCfK+NnFvzew5W3/GySuRJZo3SLS3MaZBIcLT34+iYP6moC3iD/m/7U06RdRrUnaS743C5b2b2nuu816NpVgWgua486gOQbEN9EeHii+UWOcn0x9Sz+gfnA9fN/RPBimvbLXdodB/BRWRdJ08M2HOc433dq3iN2jspqnl7BtP3iPwUMmmguIkk3/sU/P8ACYwzd1RoG8UxxdVmliqrSQZBBj5eFqL8K9kkQ4RsZP8ACEwxFKlXBY9hY6d9LWi3qb7rLPDKJCeNS6KjluW66jS3ywZPM+m9k2zB78PVJFt+36x9+y986yuvhzLJI/d1k2A3gBNTiX1GgVW8DZpna0z9VTk6pLkqpx4Lr05nQrU/OYcIk95LuALbKcJ/36LOMBRdTpVAJ2bBvG55+qsPS+fiq3Q+zgSJsAQNIFy6eVBxpc9mjHP0yzIQEKs0AhCEgBCEJgCEISECEIdYH71JIcnSPLF4gU2kniPxCzmvivHr63GWtIP+V0++ylM7zPxa3htI3PbsDwfRRGaYVtEadQdNzpdNiDKv2cWYsk7Fz3P9cNZYCRMnuDsQprpXp97yKtc3FwDpPwuEXB7Jr0fkrahNRzXaQRpmbgtdcWgqy9UZy3CUptN4Fp+EkWJHZXYsUskkOMYpXIj+rupPyMAM+KLXIgaoPBWWY7M6tb43F0947R2Ul1Xnn5XocNw24tyZNgSoEler0enjiinXJy9RmlJ/U6piP6Kar9TvfQ8DT5II+LuZ2hQRN11e0CfYWWqeKD7ZTGcq4JnJuon4aG0/KNUmD7A2j0Cu+H+0CnoJfEtiD5+TfZizB4jtK5gXmb7wqJ6THPlFsNRkj2fQWGx7alPxBcRJ3EACTuEyy7qWjVrOpNPmBINn2gE8tjhULofqdtJhpVTDTqFy0fEWjdx7Smmc4JtSuamFqNLpdYP1Ez2DfSVzPFak7Oh81xVGxMn2K8MRhG1N90zyZr3UmeICHajNiObWKrvVnVj8G/SGmL30gj4iNyQsyxuc9pc8myNkxWcaJDavna6weTHv5RJ9Poq71DlT6Z8Sm4kOExYCCXHk9oVnyTMW4uiC4gkztFvMRtxsvKoTRfoeJY6SDG0mAJPoFkzYGh1uVlNy/OA9houGnUANUkxcnaFH4UOZWaNhraZtcahwp/qLLGUnzsDOkzawbMn6pMJg21GGoHs1tBtqvDRM6fdYtqnw+0U82W7BYoOETt7+qdrO8mzc065LtiSXbR8Do3NloLCCAQVTJL0asU7O0JDwlUC5ghCEyIISkJNSTH2xHJvmTyKZPofwKcEKo9T5tFVrG9mg7H5nAq6CX6VZpVwVui+HvqG5tE+0FGFwb8XWa3Yy0uuPg1AHfffZSmaVqNCNI1PM6odO0RbixUh0NSdULq7rHzMiIMAtIKtit3TM8FzyTzn08DQb2YGjY3uG8e6yLqXP34t4JJ0gi0kiwI5V5+0rMqbaXhEgvdtBFtL2EyPZZYRGy9N/GaZKO6Ri1mVxltQoIueZsnGAwbq7tDLm3IG/uvLDUS92kAk+i3HprLGYekABfzcn9YnlbNXqVjVRKtPhc3ZV8m6AZ4QNezjHysdu0cg95UxhejsOxoBa0+pY2d1ZnPndck91x5Z5tcs6awwXoz3qzoeXA4do+EbaG/rTuf8ACqLiMrq0naHgB17ammYubgrfw6CuqtFrosrcWslBUVz0sZM+ecZhTSdFSAYBAkH22Ur0NWH5W2bN88//AFuiy2nEYUODhxpP3ws2zXMzgKzwWOguJaYEQLc77rQ9X8i20UrTvE7vg1B1S8HfhVPrH8kqjRUMVLf8NxNnXvEbqF6C6pc9/hVd7abNbdzv4r2+0Lp11SKtJpJ5ADnGS4k7LJDFtyfZ0Xzm5L6j/ojJ62GJLiSwxEltoLpsD6q2ZjhRUYe4uPpMLIMv6uxWHApvEae9No3M8+6m8n6/dUfoqCAZEkMA4G/3qzJppvn0LFmS4ZYgwYumaThNWmBMiYLzNnG2wVO01MLULXWmRuNifT2Uhl9UYXHui9Ko5vmHwkMpnZx9TCkuqXFpDnXYQ2ALXOoi/suHnxKE+yz+/wBkVPG0zqts6YK0jIMWH0gDuJnfYQqxh6VNzBWDgC2IaXXGowbLjpTFRiJI+KG/e9qy7V6CL2vgvzT93CVIfRAVfs2MVCEKNhR0CuSEFACn7BdiEf6rM+qHEYiR/vzuWjZi/TTcR2VQZSZi3HVZzZ5OzT2EclXwxxqjNnfJV8XqqOMXPqfTutJymiMNQ9YJP1aDx7Kj5jWAqCmw9778A8qz9WY40cMAD5i0XtsabuD7LRggnkSRX1Fszfq7MPHxVQb6HEDe0wbSoX1XpWcXOLibndebDIXs8cdmNI485b5clz+zvANfV1PaCPNuAd223WsMaAAAFTvs+eDQaALw3n9wTZW1lSbcLg6qTeRnX08UoJnTwQUpYVybbGEjvu7eqzmg6dMr3BtZNKz4BPYH+AVfwGOqNql9Q/mXGW2AAAaR8USbwlViastUd1W+sMhbi6ZIa3W2ADDQbvbNyOysZdOxtC84IIO5U8ctrsi1ujTPn/B1KlCo10kPaQTc8GRcLX8h6hpVsO1zzLmtY1wIJBdpBJvvflVnr7pkuPjUgSeQATZrfUqkPyqsY/NuNr2XVbx54L9OenPFJ0S/W2YUa1WaIDbjZun5GhV6SIi3qN0PbpMEQVyQuhigo46Mc5tysvPSmJFWkW1LuYBpcbu8znTc7bBW/McIMXh7fE32+Vh5Pusy6VxbKVUl8BpIkExMB3P1WoZPihUwzy0g3fA3uGiF5r+TxOMt1cHV0uTdDaUihNJzmPJ3FtxZeuR6nVmOb8Ie07xs4SpChhW4p+hxioeTPYk+UegXGIxIwsUmG5Nz6O9DPK5PHoEqaRf6ZkT3XQTXKnTRpk7ljZ+5OQs77Oh6R0hCFWSESoQp+yPsZ5s2aTjJ2O30VDyvEFlaoB+rU+Ke4V9zUkUnlu8bKo4bC08U4wQ14mRcmBudwNyropNXZlzdkRl2GNSu0ngmf8p7q2dV4UOoOO8Uz24Y5V/G4ltCoykw38wd90ixnuVMdaY11LD+USHN0nYb03Sbj0W3SRW9UQk/ozIyboabyNktygDt9y9nGT2cnEl/Y0L7MsyA1MPe3sGe60Cq+LCFgmExTqRlp0n2B/FXjBfaHpaRUpl5vfWBz2DFyNRpJuVxOlg1EYxpmis/kmuMzJlOW31ja1uD/NZ/huv3l92kNJ21NtJtfR2V6/J6OLY14jXfS6XHSZiYkA7LFPFKHaNcMsZ9Davj3VQGtbFxqMEDTsbz6rvxKNVhwzHHW2BPl76rH2BTSpmzwypQmTpeA6wgRpA0x9VQsjwFTD4um91S0v1O0AT+bcB3jdVdMm7RpOFzR9JpDmgxNyCTA9ZTnAZuK5gCI5gjie6a5jiXPe2i0aQQ0l1jOqxEfVSuBwDaTQBvaXX39pSSGj0explrgCDbYHf3UJ1BXoYWkdTGXiIY2YmPRNeoOraeFaWtgvg21QRIkG7TKyzOs5qYt7jUdLZMCG2EyBIAW/T6Wb59GTPnjHhdjSvW1umANvwXk0XRNp4RELtqKjGjkS55A99vZap9nk/kzmm5JqRN92sAWV1Pv7LWfs/YW4Rziby+D2GlhC5P8u0sVG/QyafJF1KbqOLHBl0QSPkPP1UTXrF1UWky3eTz3VkxNT8rqeX42SC7eS4drAWCYYlrMNp+eoXARdpvcdxuF5iUGjXJcl4yn9DSn9Rv4J0E2yuoXUaZNpY0x2tsnIWd9m5dI6QhCjQ7BCRCAfZ4ZgzVTcBuRaP5rNHVX0qzosZcORPm/wBFqXfiOVA57062t5mHS+JsJJ+I8kRJKsizPmg2UXE1z4uqAXOmJEmwWjYikKlFgeAbtm3GmOfdVbKOmK3jtfWaWhpO5YZlpHyu9ldcTSlhAEeU/grsf1luDFFO0zHetMu8HEEtHkJdEdrDgRyoEGFq+fYFlfCuEA1KegA83e2fTYLKiIkH2HuvX6HP8kKOTrce2Vo5dcyhw2XPoum3XRr0jK5IAeFevs8zd1NtUOJcYZpFzF3zYn14VFO6ufQuFayahMk6fLEbF43WHW1GPPZp0jlZNNzDXqAadZc75eD9Z3RisDFNhO7QduZIHa6kxQaJcGAEzz3uvWqyWQTHY/VcDc2dn0R5zd9QMdoPlc24YZIbxvdW3CYnXTa6D5gCQRsT6Kv4FxZAIkTtMci6nadcFthERIuVNq2qIvhGIdQ4rxa5eZuGiPYdlHAxPZPs4qh1Z2n4SG9+190y9JleiwNfGkcTUXuEJ54XpSY5xDWiSewJ/BcNE2Gy0j7O+m26fFfe5gEfuscLg+6WfMoRsWLE5srrejntoGrUMQJiSPmjYt9lf8FQNDBQ0XufoafpHZefUOK/KKtPDMsCXB/p5WuFjE7HYqfGHmlo/dj/AJYXltdqJZHR2cWBQiZjhcY9jnubvI3mO3BTXCB1WvTB1OJqM2kgS4C54F1N5jkOIFSKTC5rpvqYJgWsXKydOdMtwt3HW/vpgi4I2cRaFznN7aYlBtkzhaeljW3loA9Ldl7Qup/gkVJrSpUEIQhA6EQlQkgfCOSgvjfsuivHEtljxzpdH3WU8fYN/UgM46jcyp4VBpqOuJa3WBYG+kyLT9yq1LqnEYXEgV2HS7SP0ZEBzx+sRwCmfT+d/kWMqCv5jLZJJJEU3fqg/rBSXXZbjfDfhzJL6bTbTFnz8cckLqKEdhicn6LPXqtJbWb8DwXHaOwnhUHqTpSsx2um0vaY+Fr3cSdmwtGybLYwdKlUuQxgdMGCDPFivbAYvQTSqXgTe+59Ffo9W8cqQ8uDfHkxN2ArDem8H1Y4fyQ3L6pP6Oof8LHEfgtyfhMO+7qbD7tXkcNSb8NJjfYLqf5GSMvg27MwyjpGtUu8aW+oe08HlqtOV5e3C1C0AltoO42J3+qsbQZheObUXNZZglsyZE3hY82onmZpxYVjOQyRbvP0TmrhwGA8/wCq7yym1zNfO23oCnVZoLQTsN/qVn5LpPgh3MAN5M2twmmPqPf+bp/U3Oxnceyf42u2kINy6zZ/WIsmTGupNL/nMED+Bumnt5HJWitZR0UHnXUPlbexcNjfdqjM/wAnqPqaaVKoabZE+G4zBMeYCDaFpLWupUgzeSQb8FSOD0w0ACNIn3haceqcTLPTqRkuTdIV6lVpe0gSJlrxb/KtJbhW4ahEwABzzpjmOyljiWtBix9iqvi6r8bW003Hwm2fx52OMiHRNiLqnUah5OfRZhwrGz16bw4Adialtek7wW6dTbztxyuKua1a9ZraLToDgS4sJbAdBGpsjYgpOtQ6jhC2iIEOmCG/M0j8SmfR/VVBtBzXnS8atmvMw1vIbG6x4mp22TySaZPtzykK/gkjXJBu2JDS61529FJ/isgbj/ynNJp21OqaYtP5l07xGxWvgbd4CyZopMsxTtipUIWSy2+QQhCZKgKEFCQgRKCkcZTAhc86Yo4v9J9IcRvE7ewS5B07SwYOj1+YneO/spqEhVnyfWiGzkJTTMcF4jZHxC4N4mLWTxeGKxIpsc52wBPfYSjFdjk0kMMPjjShtRpn9aIba3KfeDqAJI0n/e6pbOt6VSs5lRrdAc4B2lxdbayn6oqU2yxxfTEnzO458vvK6cJcclCyWSJZ8jdpmdxa269H0gQWgg+s2THBZvTqCBZ3MAi8Cbp+xwAgAe/KsU0Psi8KXYY6SQGlxM+5jc+gUlWrMJB1ti8XC8M0wgqgNLiDbb6j+a8XZW1tPTrcSBaY790P9A8KR/KKsuaQGxpJsC5ptcb77J7i8EXuDh8TZGx53snGHogMEACDNvRd18SGgGb8+6k69g1bGeEwjwTUc5pdFoB42snGKzJtNs1SBtuQ38VDYnqhgMUvM82AIcBPF/dJhcsfiCamIcYNwyQ5kG4sexKg5pPgfTG+Lrvxx8OkC1nzOcJa4EfK5vYgqwZXgG0KYaLbTJN3aQCRPFlF4DO8K2r4DAGnywGsIB1XuQI5U6L7/QcRwfdc/USnLolFpnGKw7ajXNdcHgG+6o+N+zim5xcw6ZNwXPO5JP8AJXyfolbfZUQzSjwSlCyA6b6WpYMGPidGrzONwCLTtup9zuyQ3RKUpNscVSFKJQEFQJAhIhACoQhAAkJv9EpSOKAABCGhCK5EDnAXJgLOuuOoRiCKNAhxcQDph3xNLfxK0OowEQdln3UXRDmuNfDuIc3zFpcGiGAmwa2ZkDla8EolORNlYw7qTWmhiqTmmRDi4sb5fQHkhWjo/J8TQq2OmlLZGjiSXeY33lQFDGis8U8RSaHtkSGSXadyXOmTK1+lSAsIV+oyJJUU4oO3Y0zDK6dWC8SYHJHfsVGf2C5p/NVGsHYt1fxP1VgsUHawH81lhldmvakiEpZRXaZNVrrzamBZe+PNbw3Q0g2g6R3CpfVPWNWhiAxtgNJN3iwe4HZ3op3NOrW/kAqg+Z7QbTxUaO8iy6WN2jLPIkezsvxD3WrsFhY0wUtLpUOJNd4qTsACz8D3VG6V6grVcS0Oe+NTba37a2jYu9VroMhZNTkafBbie5DXA5dTothggDa5N9+Sqz9oeKqU2Nc2YgTYHd3qFb5lVrr+lOGPeWf/AKVWHI3LkeRcGb4jB0vAbXbUZ4nnJbJJ8pgWmFLdKddPo+SqC9s2gMbAhoEmOIKjejennY1xBJFMabA2uSDYgjcK/U+gsMC2dQIAsBTgx38l1py5YpGXFGVlky/GtrMD23DtrzsSP5JyV44XCim0NaA0DYAAAXJsB7r2BXOm7do3roAhCSVGxg43Q0yulywIAEJUIASUqEIC0H+/dc1Bb6ro/wDhJqBMXQKwaZCVcgXPbhdJjEPouXtsTz3Xa5mChcCGLsooueKhbLwCPided+YT9o7LkNg+iXUO4k+qsbtC4QpHZJU5j6+iVxA3MfVJrB2I9biVDHFp2+gbT4MT6zmpizouAyDHpUfP4hQjdZIpAW202kc7rZa3SNA1DVJfJmbsi51fqrin0hhm1DU1OuZiafaNtK6K1EUqMU8VyMz6RaW4umHW81P6/nG2W5g7Qq1Q6Rw9OqKoc+QWxqLIkEEW0+isZqNsJH3hZskt7tGjFDauzqP9E0zLANrs0OHbvx7FOG8zsEMqA7Ha26zxk7tFrrpjDJ8mpYRmik3SPdx5J+YnklSXCCEIlLd2NJehAUJQkBStjAFIAgDf1SmD3lAgB+iAUAylj2RaCxJQlj2QnaCzM/7yYr9s77mf0R/eTFftnfcz+iiUKmzifLP9JU9SYr9s73hlv4JW9R4kETVc7abNH/SolCLJLLP9NLyHOW4hsT5hEi53nmBwFLrJMHinUnBzDBHeYNiNvqtGyPOW4hszDhwYBtF4k2kqaZuw5uKZKhIWylQmbE7Qh2WZuzqr4tD88Zc8At0jbi8LTSsYJ/8AUUO2sRPsOV1P47HGTbkjHqW7VFgznqF0kuqaXNOkCJkAm8xZQNTqqsxwc151fM3y9rX0r26vyurTc18amOAdLQ4gEucQCYifReeR4Ojjqn506HiPmDGukEeUGZgNH3rruOJQb2qjK5yUkizZ5nzw6mHVSwGgx+wMuOq2yqmO6lrNaSKhB4s2+37qnOv8mqNNOpTBcxtOmywc421kmwiIi6rmW0qWJLKdU6AJAcSGAWJOtx9hHunix6fZuUSM5y3UWjE9QOewuqVIAZa0+YD0Huq9XznGPjwXuiDpI8O47+YKU6qwVOg80wfL4QIMg3IPPZMeneqalD80GU3Mj9nqedIMQZUNmP424xRJN3Vmk51jXU6O+lzg4TvFjBiLqn5VnNRmMYw1S9pY8kQG344U59oNb82wdnE2/wAJWZ0axZW8S+5HtJ2WfTaZfHJtE55VGVWbwEpXIdMR6rpcDIqZ0YPgRLCQKJz/ADltBhi7jYAQSJDrkTMSEvQsmRROOoM6bQFvj4FxyJ4I2KpjupMUTIqub6Qw/wAdKY4rEuquLnGSfu+i8Cq2zmZM0nLhkr/ePFftnfcz+iP7xYr9s77mf0UUhKyp5Z/pK/3ixX7Z33M/ohRSErF8s/0EIQghaBCISoCxE4wOMfReHsJBESAdwCCRPrCboQhxk0zT8hzZuJZI+IRrF/KTNpIE/RSayXBYx1F4ezcTHO4I2+q0jJs3ZiG2IBvIJE7xsCrEzqYcyZJFYu++Iw7f/cH4LZz9Fn9L7P6oxLavi09ILTp8+qwAPC6n8fmhjvcxahOVOJ453mjnUtJktYWsLJ8p021zG8cKqY7D+G4VaR8oksIEcAGxuLyrn1B0E+vUD6VSmyGwdZfc6iTYD1TSl9nWIc9pqVqJa0nyt1h1xzb2XSjqcEYtJ9mV4puVj7N83qaWMkgeAxxE2JggzblUXH4Zr6RqtMCJe2LNkgATytA6l6IdiSw06jGltNjPMXbN1cAeoUKPs3xJsa1GB6VP+1Sx6nBBcMMmGciMzguq05cSXaYBO8BpgKa6TdgG0mGqGeKGiSabyQdPmuBCfZz0I+qxopVGNAInUXHYEHYKJb9mdef01IgzEeJb3sq8upxZMVbhrHNOyQ63xwbVe11w1rSJnfT7KhVcY1zHAASXg891oGd9DVMRVFQVabR5ZDtcmBECy9M96GfiGUWsexhp02MJdqglu5sFZDV4ccFC/QZMMpyuizdM4nxcPTf3L/4PcP5KUJUR05lTsLh20XEOLdUls6Tqe5wifdGe5rTw7NwXGPLI1XkTBO0heez03aNyltR3n2btwzJ+czpF/MRE3AgWKznG4x1Vxc4kk9+BJO/pKTGYp1Vxc43O/bYDb6LwWVy9HPzZnJ0ghCEQomb/AKCJQhOwsJQhCY7BC2JClRv8NGPJFsSEUHhox2ULYgEQjaHhIx4TwvXC4p9K9N7m+xI+i1ohKQjaC0lezLf7bxH7WoPTWb+qDnWJ5rVB7PK1LTyjZFMl40v0y05xiI/TVD/8yg53iB/xqt/3itRcbiOyVNpj8aX6ZaM5xG/jVO3xFL/bOI/b1Y585stSScJUw8aX6Za3OsRxWqf5ykOd1/29Uemo2WpzKVpTp2HjS/TLHZzXBvWqTb5ij+2sQTavVntqMLU0JUw8aX6ZYM5xG/j1YP75TWtiX1jL3OeQN3GTb391rsJIRTfYeNKuzHghbEhG2itaPnsx1ErYYRpRRJ6RGPIWxAJCEULw0Y8hbBBQig8NHSEIUjeCEIQAJUITInKVCEACQ7JEJoYDj2SoQmwFK5dshCEAjErUIQwOkIQkAIQhAAhCFFiBCEIQwQEIQMV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8640"/>
            <a:ext cx="1800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4788024" y="188640"/>
          <a:ext cx="1878012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Picture" r:id="rId4" imgW="1463040" imgH="1188720" progId="Word.Picture.8">
                  <p:embed/>
                </p:oleObj>
              </mc:Choice>
              <mc:Fallback>
                <p:oleObj name="Picture" r:id="rId4" imgW="1463040" imgH="1188720" progId="Word.Pictur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88640"/>
                        <a:ext cx="1878012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0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052736"/>
          </a:xfrm>
        </p:spPr>
        <p:txBody>
          <a:bodyPr>
            <a:normAutofit fontScale="92500"/>
          </a:bodyPr>
          <a:lstStyle/>
          <a:p>
            <a:pPr algn="l"/>
            <a:r>
              <a:rPr lang="fr-FR" sz="3100" b="1" dirty="0" smtClean="0"/>
              <a:t>3. Collecte de données environnementales</a:t>
            </a:r>
          </a:p>
          <a:p>
            <a:pPr algn="l"/>
            <a:r>
              <a:rPr lang="fr-FR" sz="2800" dirty="0" smtClean="0"/>
              <a:t>3.3 - Les méthodes spécifiques – imagerie aérienne et satellitaire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1052736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827584" y="1196752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Une structuration de l’information par capes</a:t>
            </a:r>
            <a:endParaRPr kumimoji="0" lang="fr-FR" sz="2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60483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052736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100" b="1" dirty="0" smtClean="0"/>
              <a:t>4. Indicateurs statistiques et systèmes d’informations</a:t>
            </a:r>
          </a:p>
          <a:p>
            <a:pPr algn="l"/>
            <a:r>
              <a:rPr lang="fr-FR" sz="2800" dirty="0" smtClean="0"/>
              <a:t>4.1 – construction d’indicateurs statistiques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1052736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395536" y="1196752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caractéristiques</a:t>
            </a:r>
            <a:r>
              <a:rPr kumimoji="0" lang="fr-FR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SMART</a:t>
            </a:r>
            <a:endParaRPr kumimoji="0" lang="fr-FR" sz="2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628800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indicateur doit être:</a:t>
            </a:r>
          </a:p>
          <a:p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 S</a:t>
            </a:r>
            <a:r>
              <a:rPr lang="fr-FR" dirty="0" smtClean="0"/>
              <a:t>pécifique – Il doit se référer à un phénomène bien circonscrit / précis, défini dans l’espace et le temps et doit être exprimé dans une unité appropriée et comprise du plus grand nombre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b="1" dirty="0" smtClean="0"/>
              <a:t>M</a:t>
            </a:r>
            <a:r>
              <a:rPr lang="fr-FR" dirty="0" smtClean="0"/>
              <a:t>esurable – Il doit être doit être possible d’associer au phénomène une quantité ou des modalités permettant de le caractériser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tteignable (ou réalisable) – La construction de l’indicateur doit être réalisable avec des moyens techniques, financiers et humains raisonnables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b="1" dirty="0" smtClean="0"/>
              <a:t>P</a:t>
            </a:r>
            <a:r>
              <a:rPr lang="fr-FR" dirty="0" smtClean="0"/>
              <a:t>ertinent (relevant en anglais) – Il doit répondre à un ou des besoins exprimés par un nombre significatif d’utilisateurs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b="1" dirty="0" smtClean="0"/>
              <a:t>T</a:t>
            </a:r>
            <a:r>
              <a:rPr lang="fr-FR" dirty="0" smtClean="0"/>
              <a:t>emporellement défini – Il doit se référer à une période temporelle bien définie et, idéalement, doit pouvoir permettre de suivre l’évolution du phénomène au cours du temps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052736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100" b="1" dirty="0" smtClean="0"/>
              <a:t>4. Indicateurs statistiques et systèmes d’informations</a:t>
            </a:r>
          </a:p>
          <a:p>
            <a:pPr algn="l"/>
            <a:r>
              <a:rPr lang="fr-FR" sz="2800" dirty="0" smtClean="0"/>
              <a:t>4.1 – construction d’indicateurs statistiques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1052736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395536" y="1196752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indicateurs suivants</a:t>
            </a:r>
            <a:r>
              <a:rPr kumimoji="0" lang="fr-FR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sont-ils SMART ?</a:t>
            </a:r>
            <a:endParaRPr kumimoji="0" lang="fr-FR" sz="2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772816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 smtClean="0"/>
              <a:t> </a:t>
            </a:r>
            <a:r>
              <a:rPr lang="fr-FR" dirty="0" smtClean="0"/>
              <a:t>Les émissions de gaz à effet de serre en tonnes-équivalent CO2 au Cameroun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La concentration moyenne de l’eau de la Seine en polluants en 2014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Le taux de déforestation moyen (en hectares) au cours de la période 2000-2014 au Brésil</a:t>
            </a:r>
          </a:p>
          <a:p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Le nombre de reptiles en Afrique en 2005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Le nombre annuel moyen d’inondations en France au cours de la période 1960 – 2010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Le nombre de cocotiers en République Dominicaine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380312" y="18448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S M A R </a:t>
            </a:r>
            <a:r>
              <a:rPr lang="fr-FR" b="1" dirty="0" smtClean="0">
                <a:solidFill>
                  <a:srgbClr val="FF0000"/>
                </a:solidFill>
              </a:rPr>
              <a:t>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80312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 M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A R 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80312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S M A R 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80312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S M </a:t>
            </a:r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>
                <a:solidFill>
                  <a:srgbClr val="00B050"/>
                </a:solidFill>
              </a:rPr>
              <a:t> R 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80312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S M A R 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80312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S M A </a:t>
            </a:r>
            <a:r>
              <a:rPr lang="fr-FR" b="1" dirty="0" smtClean="0">
                <a:solidFill>
                  <a:srgbClr val="FF0000"/>
                </a:solidFill>
              </a:rPr>
              <a:t>R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964488" cy="10527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3100" b="1" dirty="0" smtClean="0"/>
              <a:t>4. Indicateurs statistiques et systèmes d’informations</a:t>
            </a:r>
          </a:p>
          <a:p>
            <a:pPr algn="l"/>
            <a:r>
              <a:rPr lang="fr-FR" sz="2800" dirty="0" smtClean="0"/>
              <a:t>4.2 – Diffusion et présentation des statistiques environnementales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1052736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0567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55576" y="6381328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4"/>
              </a:rPr>
              <a:t>http://unstats.un.org/unsd/environment/Questionnaires/country_snapshots.htm</a:t>
            </a:r>
            <a:r>
              <a:rPr lang="fr-FR" sz="1400" dirty="0" smtClean="0"/>
              <a:t> 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964488" cy="10527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3100" b="1" dirty="0" smtClean="0"/>
              <a:t>4. Indicateurs statistiques et systèmes d’informations</a:t>
            </a:r>
          </a:p>
          <a:p>
            <a:pPr algn="l"/>
            <a:r>
              <a:rPr lang="fr-FR" sz="2800" dirty="0" smtClean="0"/>
              <a:t>4.2 – Diffusion et présentation des statistiques environnementales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1052736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1986" name="Picture 2" descr="http://unstats.un.org/unsd/environment/images/Percentage%20of%20Forest%20land%20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6768752" cy="4968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964488" cy="10527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3100" b="1" dirty="0" smtClean="0"/>
              <a:t>4. Indicateurs statistiques et systèmes d’informations</a:t>
            </a:r>
          </a:p>
          <a:p>
            <a:pPr algn="l"/>
            <a:r>
              <a:rPr lang="fr-FR" sz="2800" dirty="0" smtClean="0"/>
              <a:t>4.2 – Diffusion et présentation des statistiques environnementales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1052736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656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052736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100" b="1" dirty="0" smtClean="0"/>
              <a:t>4. Indicateurs statistiques et systèmes d’informations</a:t>
            </a:r>
          </a:p>
          <a:p>
            <a:pPr algn="l"/>
            <a:r>
              <a:rPr lang="fr-FR" sz="2800" dirty="0" smtClean="0"/>
              <a:t>4.4 – La cadre DPSIR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1052736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2699792" y="1268760"/>
            <a:ext cx="2952328" cy="1440160"/>
            <a:chOff x="2699792" y="1268760"/>
            <a:chExt cx="2952328" cy="144016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699792" y="1268760"/>
              <a:ext cx="2952328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699792" y="1340768"/>
              <a:ext cx="295232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Forces motrices</a:t>
              </a:r>
            </a:p>
            <a:p>
              <a:pPr algn="just"/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Tendances socio-économiques structurelles</a:t>
              </a:r>
            </a:p>
            <a:p>
              <a:r>
                <a:rPr lang="fr-FR" sz="1600" i="1" dirty="0" smtClean="0">
                  <a:solidFill>
                    <a:schemeClr val="accent4">
                      <a:lumMod val="50000"/>
                    </a:schemeClr>
                  </a:solidFill>
                </a:rPr>
                <a:t>Démographie, demande alimentaire, etc.</a:t>
              </a:r>
              <a:endParaRPr lang="fr-FR" sz="16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796136" y="2492896"/>
            <a:ext cx="3168352" cy="1800200"/>
            <a:chOff x="5724128" y="2780928"/>
            <a:chExt cx="3168352" cy="180020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724128" y="2780928"/>
              <a:ext cx="3168352" cy="1800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796136" y="2852936"/>
              <a:ext cx="30243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Pressions</a:t>
              </a:r>
            </a:p>
            <a:p>
              <a:pPr algn="just"/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Conséquences de l’activité humaine affectant directement l’environnement</a:t>
              </a:r>
            </a:p>
            <a:p>
              <a:r>
                <a:rPr lang="fr-FR" sz="1600" i="1" dirty="0" smtClean="0">
                  <a:solidFill>
                    <a:schemeClr val="accent4">
                      <a:lumMod val="50000"/>
                    </a:schemeClr>
                  </a:solidFill>
                </a:rPr>
                <a:t>Génération de déchets toxiques, émissions de GES, etc.</a:t>
              </a:r>
              <a:endParaRPr lang="fr-FR" sz="16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cxnSp>
        <p:nvCxnSpPr>
          <p:cNvPr id="12" name="Forme 11"/>
          <p:cNvCxnSpPr>
            <a:stCxn id="6" idx="3"/>
            <a:endCxn id="9" idx="0"/>
          </p:cNvCxnSpPr>
          <p:nvPr/>
        </p:nvCxnSpPr>
        <p:spPr>
          <a:xfrm>
            <a:off x="5652120" y="2017877"/>
            <a:ext cx="1728192" cy="475019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5796136" y="4941168"/>
            <a:ext cx="3168352" cy="1800200"/>
            <a:chOff x="5724128" y="2780928"/>
            <a:chExt cx="3168352" cy="1800200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5724128" y="2780928"/>
              <a:ext cx="3168352" cy="1800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796136" y="2852936"/>
              <a:ext cx="302433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État</a:t>
              </a:r>
            </a:p>
            <a:p>
              <a:pPr algn="just"/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État des milieux écologiques</a:t>
              </a:r>
            </a:p>
            <a:p>
              <a:r>
                <a:rPr lang="fr-FR" sz="1600" i="1" dirty="0" smtClean="0">
                  <a:solidFill>
                    <a:schemeClr val="accent4">
                      <a:lumMod val="50000"/>
                    </a:schemeClr>
                  </a:solidFill>
                </a:rPr>
                <a:t>Changements climatiques, niveau d’eutrophisation des eaux, étendu des surfaces forestières, etc.</a:t>
              </a:r>
              <a:endParaRPr lang="fr-FR" sz="16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cxnSp>
        <p:nvCxnSpPr>
          <p:cNvPr id="20" name="Connecteur droit avec flèche 19"/>
          <p:cNvCxnSpPr>
            <a:stCxn id="9" idx="2"/>
            <a:endCxn id="17" idx="0"/>
          </p:cNvCxnSpPr>
          <p:nvPr/>
        </p:nvCxnSpPr>
        <p:spPr>
          <a:xfrm>
            <a:off x="7380312" y="4293096"/>
            <a:ext cx="0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2195736" y="4941168"/>
            <a:ext cx="3168352" cy="1800200"/>
            <a:chOff x="5724128" y="2780928"/>
            <a:chExt cx="3168352" cy="1800200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5724128" y="2780928"/>
              <a:ext cx="3168352" cy="1800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796136" y="2852936"/>
              <a:ext cx="30243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Impacts</a:t>
              </a:r>
            </a:p>
            <a:p>
              <a:pPr algn="just"/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Impact sur le bien-être humain</a:t>
              </a:r>
            </a:p>
            <a:p>
              <a:r>
                <a:rPr lang="fr-FR" sz="1600" i="1" dirty="0" smtClean="0">
                  <a:solidFill>
                    <a:schemeClr val="accent4">
                      <a:lumMod val="50000"/>
                    </a:schemeClr>
                  </a:solidFill>
                </a:rPr>
                <a:t>Effets de la désertification sur les rendements agricoles, de la hausse des inondations sur les maladies hydriques, etc.</a:t>
              </a:r>
              <a:endParaRPr lang="fr-FR" sz="16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07504" y="2852936"/>
            <a:ext cx="3168352" cy="1800200"/>
            <a:chOff x="5724128" y="2780928"/>
            <a:chExt cx="3168352" cy="1800200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5724128" y="2780928"/>
              <a:ext cx="3168352" cy="1800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796136" y="2852936"/>
              <a:ext cx="30243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Réponses</a:t>
              </a:r>
            </a:p>
            <a:p>
              <a:pPr algn="just"/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Réponses des systèmes humains aux défis environnementaux</a:t>
              </a:r>
            </a:p>
            <a:p>
              <a:r>
                <a:rPr lang="fr-FR" sz="1600" i="1" dirty="0" smtClean="0">
                  <a:solidFill>
                    <a:schemeClr val="accent4">
                      <a:lumMod val="50000"/>
                    </a:schemeClr>
                  </a:solidFill>
                </a:rPr>
                <a:t>Adaptation humaine au changements climatiques, reforestation, etc.</a:t>
              </a:r>
              <a:endParaRPr lang="fr-FR" sz="16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cxnSp>
        <p:nvCxnSpPr>
          <p:cNvPr id="28" name="Connecteur droit avec flèche 27"/>
          <p:cNvCxnSpPr>
            <a:stCxn id="17" idx="1"/>
            <a:endCxn id="22" idx="3"/>
          </p:cNvCxnSpPr>
          <p:nvPr/>
        </p:nvCxnSpPr>
        <p:spPr>
          <a:xfrm flipH="1">
            <a:off x="5364088" y="5841268"/>
            <a:ext cx="43204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orme 29"/>
          <p:cNvCxnSpPr>
            <a:stCxn id="22" idx="1"/>
            <a:endCxn id="25" idx="2"/>
          </p:cNvCxnSpPr>
          <p:nvPr/>
        </p:nvCxnSpPr>
        <p:spPr>
          <a:xfrm rot="10800000">
            <a:off x="1691680" y="4653136"/>
            <a:ext cx="504056" cy="1188132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e 31"/>
          <p:cNvCxnSpPr>
            <a:stCxn id="25" idx="0"/>
            <a:endCxn id="6" idx="1"/>
          </p:cNvCxnSpPr>
          <p:nvPr/>
        </p:nvCxnSpPr>
        <p:spPr>
          <a:xfrm rot="5400000" flipH="1" flipV="1">
            <a:off x="1778207" y="1931351"/>
            <a:ext cx="835059" cy="1008112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e 38"/>
          <p:cNvCxnSpPr>
            <a:stCxn id="25" idx="3"/>
            <a:endCxn id="22" idx="0"/>
          </p:cNvCxnSpPr>
          <p:nvPr/>
        </p:nvCxnSpPr>
        <p:spPr>
          <a:xfrm>
            <a:off x="3275856" y="3753036"/>
            <a:ext cx="504056" cy="1188132"/>
          </a:xfrm>
          <a:prstGeom prst="bentConnector2">
            <a:avLst/>
          </a:prstGeom>
          <a:ln w="317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5" idx="3"/>
          </p:cNvCxnSpPr>
          <p:nvPr/>
        </p:nvCxnSpPr>
        <p:spPr>
          <a:xfrm>
            <a:off x="3275856" y="3753036"/>
            <a:ext cx="2592288" cy="126014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25" idx="3"/>
            <a:endCxn id="9" idx="1"/>
          </p:cNvCxnSpPr>
          <p:nvPr/>
        </p:nvCxnSpPr>
        <p:spPr>
          <a:xfrm flipV="1">
            <a:off x="3275856" y="3392996"/>
            <a:ext cx="2520280" cy="36004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169368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 smtClean="0"/>
              <a:t>5. </a:t>
            </a:r>
            <a:r>
              <a:rPr lang="fr-FR" sz="2800" dirty="0" smtClean="0"/>
              <a:t>Le partage des responsabilités et la mise en place d’un cadre institutionnel adapté</a:t>
            </a:r>
            <a:endParaRPr lang="fr-FR" sz="2800" b="1" dirty="0" smtClean="0"/>
          </a:p>
          <a:p>
            <a:pPr algn="l"/>
            <a:endParaRPr lang="fr-FR" sz="2800" dirty="0" smtClean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1052736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11560" y="112474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Sphère nationale ou sous-nationale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40152" y="11247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Sphère supranationale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1484784"/>
            <a:ext cx="5040560" cy="51845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/>
          <p:cNvGrpSpPr/>
          <p:nvPr/>
        </p:nvGrpSpPr>
        <p:grpSpPr>
          <a:xfrm>
            <a:off x="683568" y="3645024"/>
            <a:ext cx="2440093" cy="1440160"/>
            <a:chOff x="902977" y="4213887"/>
            <a:chExt cx="2039910" cy="100811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902977" y="4213887"/>
              <a:ext cx="2016224" cy="100811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3175" y="4365104"/>
              <a:ext cx="197971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Entités publiques: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b="1" dirty="0" smtClean="0">
                  <a:solidFill>
                    <a:schemeClr val="bg1"/>
                  </a:solidFill>
                </a:rPr>
                <a:t> ministère de l’agriculture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b="1" dirty="0" smtClean="0">
                  <a:solidFill>
                    <a:schemeClr val="bg1"/>
                  </a:solidFill>
                </a:rPr>
                <a:t> ministère de l’énergie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b="1" dirty="0" smtClean="0">
                  <a:solidFill>
                    <a:schemeClr val="bg1"/>
                  </a:solidFill>
                </a:rPr>
                <a:t> agence de l’environnement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b="1" dirty="0" smtClean="0">
                  <a:solidFill>
                    <a:schemeClr val="bg1"/>
                  </a:solidFill>
                </a:rPr>
                <a:t> etc.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619672" y="55172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Données, informations</a:t>
            </a:r>
            <a:endParaRPr lang="fr-FR" sz="1400" b="1" dirty="0"/>
          </a:p>
        </p:txBody>
      </p:sp>
      <p:sp>
        <p:nvSpPr>
          <p:cNvPr id="42" name="Rectangle 41"/>
          <p:cNvSpPr/>
          <p:nvPr/>
        </p:nvSpPr>
        <p:spPr>
          <a:xfrm>
            <a:off x="6948264" y="1988840"/>
            <a:ext cx="1872208" cy="410445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1115616" y="1628800"/>
            <a:ext cx="3744416" cy="7920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1403648" y="1628800"/>
            <a:ext cx="3240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Entité coordinatrice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Ex:  institut national de statistiques, ministère en charge de l’environnement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1619672" y="2492896"/>
            <a:ext cx="792088" cy="1008112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755576" y="263691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Indicateurs, statistiques</a:t>
            </a:r>
            <a:endParaRPr lang="fr-FR" sz="1400" b="1" dirty="0"/>
          </a:p>
        </p:txBody>
      </p:sp>
      <p:grpSp>
        <p:nvGrpSpPr>
          <p:cNvPr id="76" name="Groupe 75"/>
          <p:cNvGrpSpPr/>
          <p:nvPr/>
        </p:nvGrpSpPr>
        <p:grpSpPr>
          <a:xfrm>
            <a:off x="7092280" y="2420888"/>
            <a:ext cx="1656184" cy="1296144"/>
            <a:chOff x="6948264" y="1988840"/>
            <a:chExt cx="1656184" cy="1296144"/>
          </a:xfrm>
        </p:grpSpPr>
        <p:sp>
          <p:nvSpPr>
            <p:cNvPr id="74" name="Rectangle à coins arrondis 73"/>
            <p:cNvSpPr/>
            <p:nvPr/>
          </p:nvSpPr>
          <p:spPr>
            <a:xfrm>
              <a:off x="6948264" y="1988840"/>
              <a:ext cx="1584176" cy="129614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948264" y="2276872"/>
              <a:ext cx="165618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Organisations internationales</a:t>
              </a:r>
            </a:p>
            <a:p>
              <a:r>
                <a:rPr lang="fr-FR" sz="1400" b="1" dirty="0" smtClean="0">
                  <a:solidFill>
                    <a:schemeClr val="bg1"/>
                  </a:solidFill>
                </a:rPr>
                <a:t>Ex: PNUE, UNSD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7092280" y="4293096"/>
            <a:ext cx="1656184" cy="1296144"/>
            <a:chOff x="6948264" y="1988840"/>
            <a:chExt cx="1656184" cy="1296144"/>
          </a:xfrm>
        </p:grpSpPr>
        <p:sp>
          <p:nvSpPr>
            <p:cNvPr id="78" name="Rectangle à coins arrondis 77"/>
            <p:cNvSpPr/>
            <p:nvPr/>
          </p:nvSpPr>
          <p:spPr>
            <a:xfrm>
              <a:off x="6948264" y="1988840"/>
              <a:ext cx="1584176" cy="129614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948264" y="2276872"/>
              <a:ext cx="165618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Conventions internationales</a:t>
              </a:r>
            </a:p>
            <a:p>
              <a:r>
                <a:rPr lang="fr-FR" sz="1400" b="1" dirty="0" smtClean="0">
                  <a:solidFill>
                    <a:schemeClr val="bg1"/>
                  </a:solidFill>
                </a:rPr>
                <a:t>Ex: CCNUCC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0" name="Connecteur droit avec flèche 79"/>
          <p:cNvCxnSpPr/>
          <p:nvPr/>
        </p:nvCxnSpPr>
        <p:spPr>
          <a:xfrm>
            <a:off x="5652120" y="3573016"/>
            <a:ext cx="936104" cy="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5652120" y="4005064"/>
            <a:ext cx="936104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e 91"/>
          <p:cNvGrpSpPr/>
          <p:nvPr/>
        </p:nvGrpSpPr>
        <p:grpSpPr>
          <a:xfrm>
            <a:off x="3275856" y="4581128"/>
            <a:ext cx="2016224" cy="1872208"/>
            <a:chOff x="3779912" y="3861048"/>
            <a:chExt cx="2016226" cy="1872208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3779912" y="3861048"/>
              <a:ext cx="1944216" cy="187220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3851921" y="4005064"/>
              <a:ext cx="194421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Société civile: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b="1" dirty="0" smtClean="0">
                  <a:solidFill>
                    <a:schemeClr val="bg1"/>
                  </a:solidFill>
                </a:rPr>
                <a:t> Organisations non gouvernementales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b="1" dirty="0" smtClean="0">
                  <a:solidFill>
                    <a:schemeClr val="bg1"/>
                  </a:solidFill>
                </a:rPr>
                <a:t> Associations de protection de l’environnement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ZoneTexte 92"/>
          <p:cNvSpPr txBox="1"/>
          <p:nvPr/>
        </p:nvSpPr>
        <p:spPr>
          <a:xfrm>
            <a:off x="5652120" y="41490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</a:rPr>
              <a:t>Indicateurs, méthodes</a:t>
            </a:r>
            <a:endParaRPr lang="fr-FR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580112" y="299695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Statistiques, indicateurs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9" name="Connecteur droit avec flèche 98"/>
          <p:cNvCxnSpPr/>
          <p:nvPr/>
        </p:nvCxnSpPr>
        <p:spPr>
          <a:xfrm flipH="1" flipV="1">
            <a:off x="2123728" y="5157192"/>
            <a:ext cx="1008112" cy="72008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lipse 107"/>
          <p:cNvSpPr/>
          <p:nvPr/>
        </p:nvSpPr>
        <p:spPr>
          <a:xfrm>
            <a:off x="3635896" y="2708920"/>
            <a:ext cx="1800200" cy="144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/>
          <p:cNvSpPr txBox="1"/>
          <p:nvPr/>
        </p:nvSpPr>
        <p:spPr>
          <a:xfrm>
            <a:off x="3851920" y="292494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Comité de suivi et de coordination</a:t>
            </a:r>
            <a:endParaRPr lang="fr-FR" b="1" dirty="0"/>
          </a:p>
        </p:txBody>
      </p:sp>
      <p:sp>
        <p:nvSpPr>
          <p:cNvPr id="110" name="Flèche à trois pointes 109"/>
          <p:cNvSpPr/>
          <p:nvPr/>
        </p:nvSpPr>
        <p:spPr>
          <a:xfrm rot="16200000">
            <a:off x="2987824" y="3284984"/>
            <a:ext cx="792088" cy="360040"/>
          </a:xfrm>
          <a:prstGeom prst="leftRigh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6624736" cy="8367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800" b="1" dirty="0" smtClean="0"/>
              <a:t>1. Introduction, définitions et enjeux</a:t>
            </a:r>
          </a:p>
          <a:p>
            <a:pPr algn="l"/>
            <a:r>
              <a:rPr lang="fr-FR" sz="2400" dirty="0" smtClean="0"/>
              <a:t>1.3 – Le champ: ce qu’il faut mesurer</a:t>
            </a:r>
          </a:p>
          <a:p>
            <a:pPr algn="l"/>
            <a:endParaRPr lang="fr-FR" sz="2500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899592" y="1052736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Processus et méthodes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395536" y="4581128"/>
            <a:ext cx="8424936" cy="2016224"/>
            <a:chOff x="827584" y="3933056"/>
            <a:chExt cx="7416824" cy="201622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827584" y="3933056"/>
              <a:ext cx="7416824" cy="201622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2909500" y="4365104"/>
              <a:ext cx="3052808" cy="1008112"/>
              <a:chOff x="2765484" y="4293096"/>
              <a:chExt cx="3052808" cy="1008112"/>
            </a:xfrm>
          </p:grpSpPr>
          <p:sp>
            <p:nvSpPr>
              <p:cNvPr id="11" name="Flèche droite 10"/>
              <p:cNvSpPr/>
              <p:nvPr/>
            </p:nvSpPr>
            <p:spPr>
              <a:xfrm>
                <a:off x="2895604" y="4293096"/>
                <a:ext cx="2922688" cy="1008112"/>
              </a:xfrm>
              <a:prstGeom prst="rightArrow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765484" y="4653136"/>
                <a:ext cx="2952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PROCESSUS NATURELS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6162493" y="4221088"/>
              <a:ext cx="1902254" cy="1440160"/>
              <a:chOff x="617877" y="4077072"/>
              <a:chExt cx="1902254" cy="1440160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617877" y="4077072"/>
                <a:ext cx="1872208" cy="144016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82936" y="4293096"/>
                <a:ext cx="1837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</a:rPr>
                  <a:t>État de l’environnement </a:t>
                </a:r>
                <a:r>
                  <a:rPr lang="fr-FR" sz="2000" b="1" dirty="0" smtClean="0"/>
                  <a:t>en T1</a:t>
                </a:r>
                <a:endParaRPr lang="fr-FR" sz="2000" b="1" dirty="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899592" y="4221088"/>
              <a:ext cx="1944216" cy="1440160"/>
              <a:chOff x="755576" y="4077072"/>
              <a:chExt cx="1944216" cy="1440160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755576" y="4077072"/>
                <a:ext cx="1944216" cy="144016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755576" y="4365104"/>
                <a:ext cx="19442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</a:rPr>
                  <a:t>État de l’environnement </a:t>
                </a:r>
                <a:r>
                  <a:rPr lang="fr-FR" sz="2000" b="1" dirty="0" smtClean="0"/>
                  <a:t>en T0</a:t>
                </a:r>
                <a:endParaRPr lang="fr-FR" sz="2000" b="1" dirty="0"/>
              </a:p>
            </p:txBody>
          </p:sp>
        </p:grpSp>
      </p:grpSp>
      <p:sp>
        <p:nvSpPr>
          <p:cNvPr id="22" name="Rectangle à coins arrondis 21"/>
          <p:cNvSpPr/>
          <p:nvPr/>
        </p:nvSpPr>
        <p:spPr>
          <a:xfrm>
            <a:off x="323528" y="1772816"/>
            <a:ext cx="8496944" cy="201622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2987824" y="2204864"/>
            <a:ext cx="3240360" cy="100811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467544" y="2204864"/>
            <a:ext cx="2376264" cy="1080120"/>
            <a:chOff x="827584" y="1988840"/>
            <a:chExt cx="2376264" cy="1080120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827584" y="1988840"/>
              <a:ext cx="2376264" cy="10801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43608" y="2204864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Système humain</a:t>
              </a:r>
            </a:p>
            <a:p>
              <a:pPr algn="ctr"/>
              <a:r>
                <a:rPr lang="fr-FR" sz="2000" b="1" dirty="0" smtClean="0"/>
                <a:t>en T0</a:t>
              </a:r>
              <a:endParaRPr lang="fr-FR" sz="2000" b="1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300192" y="2132856"/>
            <a:ext cx="2376264" cy="1080120"/>
            <a:chOff x="827584" y="1988840"/>
            <a:chExt cx="2376264" cy="108012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27584" y="1988840"/>
              <a:ext cx="2376264" cy="10801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43608" y="2204864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Système humain</a:t>
              </a:r>
            </a:p>
            <a:p>
              <a:pPr algn="ctr"/>
              <a:r>
                <a:rPr lang="fr-FR" sz="2000" b="1" dirty="0" smtClean="0"/>
                <a:t>en T1</a:t>
              </a:r>
              <a:endParaRPr lang="fr-FR" sz="2000" b="1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2771800" y="2492896"/>
            <a:ext cx="335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ACTIVITÉS HUMAINES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4" name="Flèche vers le bas 33"/>
          <p:cNvSpPr/>
          <p:nvPr/>
        </p:nvSpPr>
        <p:spPr>
          <a:xfrm rot="10800000" flipH="1">
            <a:off x="1043608" y="3356992"/>
            <a:ext cx="432048" cy="1440160"/>
          </a:xfrm>
          <a:prstGeom prst="downArrow">
            <a:avLst>
              <a:gd name="adj1" fmla="val 50000"/>
              <a:gd name="adj2" fmla="val 96458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 rot="10800000" flipH="1">
            <a:off x="7020272" y="3284984"/>
            <a:ext cx="432048" cy="1440160"/>
          </a:xfrm>
          <a:prstGeom prst="downArrow">
            <a:avLst>
              <a:gd name="adj1" fmla="val 50000"/>
              <a:gd name="adj2" fmla="val 96458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 flipH="1">
            <a:off x="1619672" y="3356992"/>
            <a:ext cx="432048" cy="1440160"/>
          </a:xfrm>
          <a:prstGeom prst="downArrow">
            <a:avLst>
              <a:gd name="adj1" fmla="val 50000"/>
              <a:gd name="adj2" fmla="val 9645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 flipH="1">
            <a:off x="7596336" y="3356992"/>
            <a:ext cx="432048" cy="1440160"/>
          </a:xfrm>
          <a:prstGeom prst="downArrow">
            <a:avLst>
              <a:gd name="adj1" fmla="val 50000"/>
              <a:gd name="adj2" fmla="val 9645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7848872" cy="8367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3100" b="1" dirty="0" smtClean="0"/>
              <a:t>1. Introduction, définitions et enjeux</a:t>
            </a:r>
          </a:p>
          <a:p>
            <a:pPr algn="l"/>
            <a:r>
              <a:rPr lang="fr-FR" sz="2800" dirty="0" smtClean="0"/>
              <a:t>1.3 – Le champ: ce qu’il faut mesurer</a:t>
            </a:r>
          </a:p>
          <a:p>
            <a:pPr algn="l"/>
            <a:endParaRPr lang="fr-FR" sz="2500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971600" y="1124744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Thématiques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095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460432" cy="10081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sz="3100" b="1" dirty="0" smtClean="0"/>
              <a:t>2. Thématiques environnementales</a:t>
            </a:r>
          </a:p>
          <a:p>
            <a:pPr algn="l"/>
            <a:r>
              <a:rPr lang="fr-FR" sz="2800" dirty="0" smtClean="0"/>
              <a:t>2.1 – Le Cadre de Développement des Statistiques de l’Environnement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971600" y="1124744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Composantes, sous-composantes, sujets et indicateurs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820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460432" cy="10081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sz="3100" b="1" dirty="0" smtClean="0"/>
              <a:t>2. Thématiques environnementales</a:t>
            </a:r>
          </a:p>
          <a:p>
            <a:pPr algn="l"/>
            <a:r>
              <a:rPr lang="fr-FR" sz="2800" dirty="0" smtClean="0"/>
              <a:t>2.1 – Le Cadre de Développement des Statistiques de l’Environnement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971600" y="1124744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Niveaux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d’importance</a:t>
            </a:r>
            <a:endParaRPr kumimoji="0" lang="fr-FR" sz="28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5143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008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100" b="1" dirty="0" smtClean="0"/>
              <a:t>3. Collecte de données environnementales</a:t>
            </a:r>
          </a:p>
          <a:p>
            <a:pPr algn="l"/>
            <a:r>
              <a:rPr lang="fr-FR" sz="2800" dirty="0" smtClean="0"/>
              <a:t>3.2 - Les méthodes traditionnelles - enquêtes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80728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1043608" y="1052736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L’échantillonnage spatialement équilibré : </a:t>
            </a:r>
            <a:r>
              <a:rPr kumimoji="0" lang="fr-FR" sz="2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principe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2348880"/>
            <a:ext cx="410445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79712" y="198884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Région R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555776" y="242088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07904" y="285293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699792" y="321297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339752" y="285293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483768" y="350100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334272" y="383934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635896" y="422108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139952" y="44371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004048" y="414908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699792" y="407707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364088" y="342900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796136" y="335699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877072" y="338214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427984" y="299695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987824" y="306896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932040" y="24928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987824" y="350100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347864" y="386104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499992" y="342900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004048" y="378904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508104" y="371703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076056" y="285293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275856" y="26369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699792" y="450912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555776" y="256490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211960" y="26369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580112" y="26369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491880" y="350100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300192" y="321297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3491880" y="314096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195736" y="458112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796136" y="422108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267744" y="393305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1979712" y="2564904"/>
            <a:ext cx="3990277" cy="1836235"/>
          </a:xfrm>
          <a:custGeom>
            <a:avLst/>
            <a:gdLst>
              <a:gd name="connsiteX0" fmla="*/ 312234 w 3990277"/>
              <a:gd name="connsiteY0" fmla="*/ 1635513 h 1836235"/>
              <a:gd name="connsiteX1" fmla="*/ 2642839 w 3990277"/>
              <a:gd name="connsiteY1" fmla="*/ 1077952 h 1836235"/>
              <a:gd name="connsiteX2" fmla="*/ 3836019 w 3990277"/>
              <a:gd name="connsiteY2" fmla="*/ 1758176 h 1836235"/>
              <a:gd name="connsiteX3" fmla="*/ 3568390 w 3990277"/>
              <a:gd name="connsiteY3" fmla="*/ 609600 h 1836235"/>
              <a:gd name="connsiteX4" fmla="*/ 3122341 w 3990277"/>
              <a:gd name="connsiteY4" fmla="*/ 29737 h 1836235"/>
              <a:gd name="connsiteX5" fmla="*/ 1694985 w 3990277"/>
              <a:gd name="connsiteY5" fmla="*/ 431181 h 1836235"/>
              <a:gd name="connsiteX6" fmla="*/ 847492 w 3990277"/>
              <a:gd name="connsiteY6" fmla="*/ 241610 h 1836235"/>
              <a:gd name="connsiteX7" fmla="*/ 769434 w 3990277"/>
              <a:gd name="connsiteY7" fmla="*/ 1167161 h 1836235"/>
              <a:gd name="connsiteX8" fmla="*/ 312234 w 3990277"/>
              <a:gd name="connsiteY8" fmla="*/ 1635513 h 183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0277" h="1836235">
                <a:moveTo>
                  <a:pt x="312234" y="1635513"/>
                </a:moveTo>
                <a:cubicBezTo>
                  <a:pt x="624468" y="1620645"/>
                  <a:pt x="2055542" y="1057508"/>
                  <a:pt x="2642839" y="1077952"/>
                </a:cubicBezTo>
                <a:cubicBezTo>
                  <a:pt x="3230136" y="1098396"/>
                  <a:pt x="3681761" y="1836235"/>
                  <a:pt x="3836019" y="1758176"/>
                </a:cubicBezTo>
                <a:cubicBezTo>
                  <a:pt x="3990277" y="1680117"/>
                  <a:pt x="3687336" y="897673"/>
                  <a:pt x="3568390" y="609600"/>
                </a:cubicBezTo>
                <a:cubicBezTo>
                  <a:pt x="3449444" y="321527"/>
                  <a:pt x="3434575" y="59474"/>
                  <a:pt x="3122341" y="29737"/>
                </a:cubicBezTo>
                <a:cubicBezTo>
                  <a:pt x="2810107" y="0"/>
                  <a:pt x="2074127" y="395869"/>
                  <a:pt x="1694985" y="431181"/>
                </a:cubicBezTo>
                <a:cubicBezTo>
                  <a:pt x="1315844" y="466493"/>
                  <a:pt x="1001751" y="118947"/>
                  <a:pt x="847492" y="241610"/>
                </a:cubicBezTo>
                <a:cubicBezTo>
                  <a:pt x="693234" y="364273"/>
                  <a:pt x="854927" y="934844"/>
                  <a:pt x="769434" y="1167161"/>
                </a:cubicBezTo>
                <a:cubicBezTo>
                  <a:pt x="683941" y="1399478"/>
                  <a:pt x="0" y="1650381"/>
                  <a:pt x="312234" y="1635513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563888" y="306896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Échantillon S</a:t>
            </a:r>
            <a:r>
              <a:rPr lang="fr-FR" sz="1400" b="1" dirty="0" smtClean="0">
                <a:solidFill>
                  <a:srgbClr val="C00000"/>
                </a:solidFill>
              </a:rPr>
              <a:t>R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1331640" y="1988840"/>
            <a:ext cx="0" cy="316835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467544" y="155679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Axe y (latitude)</a:t>
            </a:r>
            <a:endParaRPr lang="fr-FR" sz="1400" dirty="0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1907704" y="5445224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6516216" y="52292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Axe x (longitude)</a:t>
            </a:r>
            <a:endParaRPr lang="fr-FR" sz="1400" dirty="0"/>
          </a:p>
        </p:txBody>
      </p:sp>
      <p:sp>
        <p:nvSpPr>
          <p:cNvPr id="65" name="Multiplier 64"/>
          <p:cNvSpPr/>
          <p:nvPr/>
        </p:nvSpPr>
        <p:spPr>
          <a:xfrm>
            <a:off x="4067944" y="3429000"/>
            <a:ext cx="144016" cy="144016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6516216" y="32849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2000" b="1" dirty="0" smtClean="0"/>
              <a:t> = </a:t>
            </a:r>
            <a:r>
              <a:rPr lang="fr-FR" sz="2000" b="1" dirty="0" smtClean="0">
                <a:solidFill>
                  <a:srgbClr val="C00000"/>
                </a:solidFill>
              </a:rPr>
              <a:t>G</a:t>
            </a:r>
            <a:r>
              <a:rPr lang="fr-FR" sz="1400" b="1" dirty="0" smtClean="0">
                <a:solidFill>
                  <a:srgbClr val="C00000"/>
                </a:solidFill>
              </a:rPr>
              <a:t>S</a:t>
            </a:r>
            <a:r>
              <a:rPr lang="fr-FR" sz="1200" b="1" dirty="0" smtClean="0">
                <a:solidFill>
                  <a:srgbClr val="C00000"/>
                </a:solidFill>
              </a:rPr>
              <a:t>R</a:t>
            </a:r>
            <a:endParaRPr lang="fr-FR" sz="1200" b="1" dirty="0">
              <a:solidFill>
                <a:srgbClr val="C00000"/>
              </a:solidFill>
            </a:endParaRPr>
          </a:p>
        </p:txBody>
      </p:sp>
      <p:cxnSp>
        <p:nvCxnSpPr>
          <p:cNvPr id="68" name="Connecteur droit avec flèche 67"/>
          <p:cNvCxnSpPr/>
          <p:nvPr/>
        </p:nvCxnSpPr>
        <p:spPr>
          <a:xfrm flipH="1">
            <a:off x="4283968" y="3501008"/>
            <a:ext cx="216024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179512" y="58052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Le centre de gravité de la population d’intérêt (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b="1" dirty="0" smtClean="0"/>
              <a:t>) correspond à celui de l’échantillon (</a:t>
            </a:r>
            <a:r>
              <a:rPr lang="fr-FR" b="1" dirty="0" smtClean="0">
                <a:solidFill>
                  <a:srgbClr val="C00000"/>
                </a:solidFill>
              </a:rPr>
              <a:t>G</a:t>
            </a:r>
            <a:r>
              <a:rPr lang="fr-FR" sz="1400" b="1" dirty="0" smtClean="0">
                <a:solidFill>
                  <a:srgbClr val="C00000"/>
                </a:solidFill>
              </a:rPr>
              <a:t>S</a:t>
            </a:r>
            <a:r>
              <a:rPr lang="fr-FR" sz="1200" b="1" dirty="0" smtClean="0">
                <a:solidFill>
                  <a:srgbClr val="C00000"/>
                </a:solidFill>
              </a:rPr>
              <a:t>R</a:t>
            </a:r>
            <a:r>
              <a:rPr lang="fr-FR" b="1" dirty="0" smtClean="0"/>
              <a:t>)</a:t>
            </a:r>
          </a:p>
        </p:txBody>
      </p:sp>
      <p:sp>
        <p:nvSpPr>
          <p:cNvPr id="76" name="Ellipse 75"/>
          <p:cNvSpPr/>
          <p:nvPr/>
        </p:nvSpPr>
        <p:spPr>
          <a:xfrm>
            <a:off x="3995936" y="213285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4572000" y="206084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1619672" y="256490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220072" y="206084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6228184" y="26369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6444208" y="44371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3635896" y="227687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347864" y="213285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1835696" y="364502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123728" y="508518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635896" y="501317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5436096" y="450912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932040" y="486916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6456040" y="40168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5796136" y="494116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763688" y="393305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2915816" y="508518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1691680" y="472514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3275856" y="458112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5148064" y="321297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4211960" y="494116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3" grpId="0"/>
      <p:bldP spid="56" grpId="0"/>
      <p:bldP spid="63" grpId="0"/>
      <p:bldP spid="65" grpId="0" animBg="1"/>
      <p:bldP spid="66" grpId="0"/>
      <p:bldP spid="74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008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100" b="1" dirty="0" smtClean="0"/>
              <a:t>3. Collecte de données environnementales</a:t>
            </a:r>
          </a:p>
          <a:p>
            <a:pPr algn="l"/>
            <a:r>
              <a:rPr lang="fr-FR" sz="2800" dirty="0" smtClean="0"/>
              <a:t>3.2 - Les méthodes traditionnelles - enquêtes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80728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827584" y="1124744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L’échantillonnage spatialement équilibré : </a:t>
            </a:r>
            <a:r>
              <a:rPr kumimoji="0" lang="fr-FR" sz="2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calcul du centre de gravité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2204864"/>
            <a:ext cx="410445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491880" y="227687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635896" y="306896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275856" y="270892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419872" y="335699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716016" y="371703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270376" y="369532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72000" y="407707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076056" y="42930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940152" y="400506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635896" y="393305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300192" y="328498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732240" y="321297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813176" y="323812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364088" y="285293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923928" y="292494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868144" y="234888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923928" y="335699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283968" y="371703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436096" y="328498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940152" y="364502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444208" y="357301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012160" y="270892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211960" y="24928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635896" y="436510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868144" y="42930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148064" y="24928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6516216" y="24928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427984" y="335699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236296" y="306896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427984" y="299695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131840" y="44371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6732240" y="407707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3203848" y="378904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2267744" y="1844824"/>
            <a:ext cx="0" cy="316835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2123728" y="148478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y</a:t>
            </a:r>
            <a:endParaRPr lang="fr-FR" sz="1400" dirty="0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2843808" y="5229200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452320" y="50851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x</a:t>
            </a:r>
            <a:endParaRPr lang="fr-FR" sz="1400" dirty="0"/>
          </a:p>
        </p:txBody>
      </p:sp>
      <p:sp>
        <p:nvSpPr>
          <p:cNvPr id="65" name="Multiplier 64"/>
          <p:cNvSpPr/>
          <p:nvPr/>
        </p:nvSpPr>
        <p:spPr>
          <a:xfrm>
            <a:off x="5004048" y="3284984"/>
            <a:ext cx="144016" cy="144016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4932040" y="198884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5508104" y="191683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2555776" y="242088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6156176" y="191683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7164288" y="24928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7380312" y="429309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4572000" y="2132856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283968" y="198884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771800" y="350100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2699792" y="314096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3059832" y="494116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4572000" y="486916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6372200" y="436510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5868144" y="4725144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7392144" y="387288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6732240" y="479715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2699792" y="378904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3851920" y="494116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627784" y="4581128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211960" y="443711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6084168" y="3068960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5148064" y="4797152"/>
            <a:ext cx="72008" cy="720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87"/>
          <p:cNvCxnSpPr/>
          <p:nvPr/>
        </p:nvCxnSpPr>
        <p:spPr>
          <a:xfrm>
            <a:off x="3131840" y="1916832"/>
            <a:ext cx="0" cy="3384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6804248" y="1988840"/>
            <a:ext cx="0" cy="33123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2987824" y="52292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6588224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r>
              <a:rPr lang="fr-FR" sz="1200" dirty="0" smtClean="0"/>
              <a:t>10</a:t>
            </a:r>
            <a:endParaRPr lang="fr-FR" sz="1200" dirty="0"/>
          </a:p>
        </p:txBody>
      </p:sp>
      <p:cxnSp>
        <p:nvCxnSpPr>
          <p:cNvPr id="113" name="Connecteur droit 112"/>
          <p:cNvCxnSpPr/>
          <p:nvPr/>
        </p:nvCxnSpPr>
        <p:spPr>
          <a:xfrm>
            <a:off x="2123728" y="2420888"/>
            <a:ext cx="561662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2123728" y="4581128"/>
            <a:ext cx="561662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1763688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124" name="ZoneTexte 123"/>
          <p:cNvSpPr txBox="1"/>
          <p:nvPr/>
        </p:nvSpPr>
        <p:spPr>
          <a:xfrm>
            <a:off x="1691680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r>
              <a:rPr lang="fr-FR" sz="1200" dirty="0" smtClean="0"/>
              <a:t>10</a:t>
            </a:r>
            <a:endParaRPr lang="fr-FR" sz="1200" dirty="0"/>
          </a:p>
        </p:txBody>
      </p:sp>
      <p:sp>
        <p:nvSpPr>
          <p:cNvPr id="125" name="ZoneTexte 124"/>
          <p:cNvSpPr txBox="1"/>
          <p:nvPr/>
        </p:nvSpPr>
        <p:spPr>
          <a:xfrm>
            <a:off x="4932040" y="5301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x</a:t>
            </a:r>
            <a:r>
              <a:rPr lang="fr-FR" sz="1200" b="1" dirty="0" err="1" smtClean="0">
                <a:solidFill>
                  <a:srgbClr val="C00000"/>
                </a:solidFill>
              </a:rPr>
              <a:t>t</a:t>
            </a:r>
            <a:endParaRPr lang="fr-FR" sz="1200" b="1" dirty="0">
              <a:solidFill>
                <a:srgbClr val="C00000"/>
              </a:solidFill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>
            <a:off x="5076056" y="5229200"/>
            <a:ext cx="0" cy="14401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1691680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y</a:t>
            </a:r>
            <a:r>
              <a:rPr lang="fr-FR" sz="1200" b="1" dirty="0" err="1" smtClean="0">
                <a:solidFill>
                  <a:srgbClr val="C00000"/>
                </a:solidFill>
              </a:rPr>
              <a:t>t</a:t>
            </a:r>
            <a:endParaRPr lang="fr-FR" sz="1200" b="1" dirty="0">
              <a:solidFill>
                <a:srgbClr val="C00000"/>
              </a:solidFill>
            </a:endParaRPr>
          </a:p>
        </p:txBody>
      </p:sp>
      <p:cxnSp>
        <p:nvCxnSpPr>
          <p:cNvPr id="136" name="Connecteur droit 135"/>
          <p:cNvCxnSpPr/>
          <p:nvPr/>
        </p:nvCxnSpPr>
        <p:spPr>
          <a:xfrm>
            <a:off x="2195736" y="3501008"/>
            <a:ext cx="144016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2123728" y="566124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r>
              <a:rPr lang="fr-FR" sz="1200" dirty="0" smtClean="0"/>
              <a:t>x</a:t>
            </a:r>
            <a:r>
              <a:rPr lang="fr-FR" dirty="0" smtClean="0"/>
              <a:t> = x</a:t>
            </a:r>
            <a:r>
              <a:rPr lang="fr-FR" sz="1200" dirty="0" smtClean="0"/>
              <a:t>1</a:t>
            </a:r>
            <a:r>
              <a:rPr lang="fr-FR" dirty="0" smtClean="0"/>
              <a:t>. </a:t>
            </a:r>
            <a:r>
              <a:rPr lang="fr-FR" sz="2000" dirty="0" smtClean="0"/>
              <a:t>∑</a:t>
            </a:r>
            <a:r>
              <a:rPr lang="fr-FR" dirty="0" smtClean="0"/>
              <a:t>1</a:t>
            </a:r>
            <a:r>
              <a:rPr lang="fr-FR" sz="1400" dirty="0" smtClean="0"/>
              <a:t>{i </a:t>
            </a:r>
            <a:r>
              <a:rPr lang="el-GR" sz="1400" dirty="0" smtClean="0"/>
              <a:t>ϵ</a:t>
            </a:r>
            <a:r>
              <a:rPr lang="fr-FR" sz="1400" dirty="0" smtClean="0"/>
              <a:t> R / (i </a:t>
            </a:r>
            <a:r>
              <a:rPr lang="el-GR" sz="1400" dirty="0" smtClean="0"/>
              <a:t>ϵ</a:t>
            </a:r>
            <a:r>
              <a:rPr lang="fr-FR" sz="1400" dirty="0" smtClean="0"/>
              <a:t> x</a:t>
            </a:r>
            <a:r>
              <a:rPr lang="fr-FR" sz="1000" dirty="0" smtClean="0"/>
              <a:t>1</a:t>
            </a:r>
            <a:r>
              <a:rPr lang="fr-FR" sz="1400" dirty="0" smtClean="0"/>
              <a:t>)}</a:t>
            </a:r>
            <a:r>
              <a:rPr lang="fr-FR" dirty="0" smtClean="0"/>
              <a:t> + … + x</a:t>
            </a:r>
            <a:r>
              <a:rPr lang="fr-FR" sz="1200" dirty="0" smtClean="0"/>
              <a:t>10</a:t>
            </a:r>
            <a:r>
              <a:rPr lang="fr-FR" dirty="0" smtClean="0"/>
              <a:t>. </a:t>
            </a:r>
            <a:r>
              <a:rPr lang="fr-FR" sz="2000" dirty="0" smtClean="0"/>
              <a:t>∑</a:t>
            </a:r>
            <a:r>
              <a:rPr lang="fr-FR" dirty="0" smtClean="0"/>
              <a:t>1</a:t>
            </a:r>
            <a:r>
              <a:rPr lang="fr-FR" sz="1400" dirty="0" smtClean="0"/>
              <a:t>{i </a:t>
            </a:r>
            <a:r>
              <a:rPr lang="el-GR" sz="1400" dirty="0" smtClean="0"/>
              <a:t>ϵ</a:t>
            </a:r>
            <a:r>
              <a:rPr lang="fr-FR" sz="1400" dirty="0" smtClean="0"/>
              <a:t> R / (i </a:t>
            </a:r>
            <a:r>
              <a:rPr lang="el-GR" sz="1400" dirty="0" smtClean="0"/>
              <a:t>ϵ</a:t>
            </a:r>
            <a:r>
              <a:rPr lang="fr-FR" sz="1400" dirty="0" smtClean="0"/>
              <a:t> x</a:t>
            </a:r>
            <a:r>
              <a:rPr lang="fr-FR" sz="1000" dirty="0" smtClean="0"/>
              <a:t>10</a:t>
            </a:r>
            <a:r>
              <a:rPr lang="fr-FR" sz="1400" dirty="0" smtClean="0"/>
              <a:t>)}</a:t>
            </a:r>
            <a:r>
              <a:rPr lang="fr-FR" dirty="0" smtClean="0"/>
              <a:t> </a:t>
            </a:r>
          </a:p>
          <a:p>
            <a:r>
              <a:rPr lang="fr-FR" dirty="0" smtClean="0"/>
              <a:t>m</a:t>
            </a:r>
            <a:r>
              <a:rPr lang="fr-FR" sz="1600" dirty="0" smtClean="0"/>
              <a:t>x</a:t>
            </a:r>
            <a:r>
              <a:rPr lang="fr-FR" dirty="0" smtClean="0"/>
              <a:t> = x</a:t>
            </a:r>
            <a:r>
              <a:rPr lang="fr-FR" sz="1200" dirty="0" smtClean="0"/>
              <a:t>1</a:t>
            </a:r>
            <a:r>
              <a:rPr lang="fr-FR" dirty="0" smtClean="0"/>
              <a:t>.  </a:t>
            </a:r>
            <a:r>
              <a:rPr lang="fr-FR" sz="2000" dirty="0" smtClean="0"/>
              <a:t>∫</a:t>
            </a:r>
            <a:r>
              <a:rPr lang="fr-FR" dirty="0" smtClean="0"/>
              <a:t> 1</a:t>
            </a:r>
            <a:r>
              <a:rPr lang="fr-FR" sz="1400" dirty="0" smtClean="0"/>
              <a:t>{i </a:t>
            </a:r>
            <a:r>
              <a:rPr lang="el-GR" sz="1400" dirty="0" smtClean="0"/>
              <a:t>ϵ</a:t>
            </a:r>
            <a:r>
              <a:rPr lang="fr-FR" sz="1400" dirty="0" smtClean="0"/>
              <a:t> R / (i </a:t>
            </a:r>
            <a:r>
              <a:rPr lang="el-GR" sz="1400" dirty="0" smtClean="0"/>
              <a:t>ϵ</a:t>
            </a:r>
            <a:r>
              <a:rPr lang="fr-FR" sz="1400" dirty="0" smtClean="0"/>
              <a:t> x</a:t>
            </a:r>
            <a:r>
              <a:rPr lang="fr-FR" sz="1000" dirty="0" smtClean="0"/>
              <a:t>1</a:t>
            </a:r>
            <a:r>
              <a:rPr lang="fr-FR" sz="1400" dirty="0" smtClean="0"/>
              <a:t>)} </a:t>
            </a:r>
            <a:r>
              <a:rPr lang="fr-FR" dirty="0" smtClean="0"/>
              <a:t>(y) dy + … + x</a:t>
            </a:r>
            <a:r>
              <a:rPr lang="fr-FR" sz="1200" dirty="0" smtClean="0"/>
              <a:t>10</a:t>
            </a:r>
            <a:r>
              <a:rPr lang="fr-FR" dirty="0" smtClean="0"/>
              <a:t>. </a:t>
            </a:r>
            <a:r>
              <a:rPr lang="fr-FR" sz="2000" dirty="0" smtClean="0"/>
              <a:t> ∫</a:t>
            </a:r>
            <a:r>
              <a:rPr lang="fr-FR" dirty="0" smtClean="0"/>
              <a:t> </a:t>
            </a:r>
            <a:r>
              <a:rPr lang="fr-FR" sz="1400" dirty="0" smtClean="0"/>
              <a:t>1{i </a:t>
            </a:r>
            <a:r>
              <a:rPr lang="el-GR" sz="1400" dirty="0" smtClean="0"/>
              <a:t>ϵ</a:t>
            </a:r>
            <a:r>
              <a:rPr lang="fr-FR" sz="1400" dirty="0" smtClean="0"/>
              <a:t> R / (i </a:t>
            </a:r>
            <a:r>
              <a:rPr lang="el-GR" sz="1400" dirty="0" smtClean="0"/>
              <a:t>ϵ</a:t>
            </a:r>
            <a:r>
              <a:rPr lang="fr-FR" sz="1400" dirty="0" smtClean="0"/>
              <a:t> x</a:t>
            </a:r>
            <a:r>
              <a:rPr lang="fr-FR" sz="1000" dirty="0" smtClean="0"/>
              <a:t>10</a:t>
            </a:r>
            <a:r>
              <a:rPr lang="fr-FR" sz="1400" dirty="0" smtClean="0"/>
              <a:t>)} (</a:t>
            </a:r>
            <a:r>
              <a:rPr lang="fr-FR" dirty="0" smtClean="0"/>
              <a:t>y) dy </a:t>
            </a:r>
          </a:p>
          <a:p>
            <a:r>
              <a:rPr lang="fr-FR" dirty="0" smtClean="0"/>
              <a:t>m</a:t>
            </a:r>
            <a:r>
              <a:rPr lang="fr-FR" sz="1200" dirty="0" smtClean="0"/>
              <a:t>x</a:t>
            </a:r>
            <a:r>
              <a:rPr lang="fr-FR" dirty="0" smtClean="0"/>
              <a:t> = </a:t>
            </a:r>
            <a:r>
              <a:rPr lang="fr-FR" sz="2000" dirty="0" smtClean="0"/>
              <a:t>∫</a:t>
            </a:r>
            <a:r>
              <a:rPr lang="fr-FR" dirty="0" smtClean="0"/>
              <a:t> x </a:t>
            </a:r>
            <a:r>
              <a:rPr lang="fr-FR" sz="2000" dirty="0" smtClean="0"/>
              <a:t>[ ∫</a:t>
            </a:r>
            <a:r>
              <a:rPr lang="fr-FR" dirty="0" smtClean="0"/>
              <a:t> </a:t>
            </a:r>
            <a:r>
              <a:rPr lang="fr-FR" sz="1400" dirty="0" smtClean="0"/>
              <a:t>1{i </a:t>
            </a:r>
            <a:r>
              <a:rPr lang="el-GR" sz="1400" dirty="0" smtClean="0"/>
              <a:t>ϵ</a:t>
            </a:r>
            <a:r>
              <a:rPr lang="fr-FR" sz="1400" dirty="0" smtClean="0"/>
              <a:t> R / (i </a:t>
            </a:r>
            <a:r>
              <a:rPr lang="el-GR" sz="1400" dirty="0" smtClean="0"/>
              <a:t>ϵ</a:t>
            </a:r>
            <a:r>
              <a:rPr lang="fr-FR" sz="1400" dirty="0" smtClean="0"/>
              <a:t> x) }(</a:t>
            </a:r>
            <a:r>
              <a:rPr lang="fr-FR" dirty="0" smtClean="0"/>
              <a:t>y) dy </a:t>
            </a:r>
            <a:r>
              <a:rPr lang="fr-FR" sz="2000" dirty="0" smtClean="0"/>
              <a:t>]</a:t>
            </a:r>
            <a:r>
              <a:rPr lang="fr-FR" dirty="0" smtClean="0"/>
              <a:t>dx</a:t>
            </a:r>
            <a:endParaRPr lang="fr-FR" dirty="0"/>
          </a:p>
        </p:txBody>
      </p:sp>
      <p:sp>
        <p:nvSpPr>
          <p:cNvPr id="140" name="Rectangle 139"/>
          <p:cNvSpPr/>
          <p:nvPr/>
        </p:nvSpPr>
        <p:spPr>
          <a:xfrm>
            <a:off x="4499992" y="335699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G=(m</a:t>
            </a:r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,m</a:t>
            </a:r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008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100" b="1" dirty="0" smtClean="0"/>
              <a:t>3. Collecte de données environnementales</a:t>
            </a:r>
          </a:p>
          <a:p>
            <a:pPr algn="l"/>
            <a:r>
              <a:rPr lang="fr-FR" sz="2800" dirty="0" smtClean="0"/>
              <a:t>3.3 - Les méthodes spécifiques – imagerie aérienne et satellitaire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80728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827584" y="1196752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Comment se construisent les données satellitaires</a:t>
            </a:r>
            <a:endParaRPr kumimoji="0" lang="fr-FR" sz="2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2646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ZoneTexte 96"/>
          <p:cNvSpPr txBox="1"/>
          <p:nvPr/>
        </p:nvSpPr>
        <p:spPr>
          <a:xfrm>
            <a:off x="1403648" y="5949280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Source: http://rst.gsfc.nasa.gov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008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100" b="1" dirty="0" smtClean="0"/>
              <a:t>3. Collecte de données environnementales</a:t>
            </a:r>
          </a:p>
          <a:p>
            <a:pPr algn="l"/>
            <a:r>
              <a:rPr lang="fr-FR" sz="2800" dirty="0" smtClean="0"/>
              <a:t>3.3 - Les méthodes spécifiques – imagerie aérienne et satellitaire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80728"/>
            <a:ext cx="738031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ous-titre 2"/>
          <p:cNvSpPr txBox="1">
            <a:spLocks/>
          </p:cNvSpPr>
          <p:nvPr/>
        </p:nvSpPr>
        <p:spPr>
          <a:xfrm>
            <a:off x="827584" y="1196752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 exemple: la température moyenne en</a:t>
            </a:r>
            <a:r>
              <a:rPr kumimoji="0" lang="fr-FR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Afrique</a:t>
            </a:r>
            <a:endParaRPr kumimoji="0" lang="fr-FR" sz="2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5365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831</Words>
  <Application>Microsoft Office PowerPoint</Application>
  <PresentationFormat>Affichage à l'écran (4:3)</PresentationFormat>
  <Paragraphs>154</Paragraphs>
  <Slides>17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Thème Office</vt:lpstr>
      <vt:lpstr>Picture</vt:lpstr>
      <vt:lpstr>Statistiques  environnementales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types of capital goods in agriculture and the estimation of capital costs</dc:title>
  <dc:creator>fcachia</dc:creator>
  <cp:lastModifiedBy>Franck Cachia</cp:lastModifiedBy>
  <cp:revision>169</cp:revision>
  <dcterms:created xsi:type="dcterms:W3CDTF">2015-10-08T16:50:11Z</dcterms:created>
  <dcterms:modified xsi:type="dcterms:W3CDTF">2015-12-07T18:11:25Z</dcterms:modified>
</cp:coreProperties>
</file>